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296" r:id="rId2"/>
    <p:sldId id="260" r:id="rId3"/>
    <p:sldId id="293" r:id="rId4"/>
    <p:sldId id="323" r:id="rId5"/>
    <p:sldId id="324" r:id="rId6"/>
    <p:sldId id="265" r:id="rId7"/>
    <p:sldId id="359" r:id="rId8"/>
    <p:sldId id="342" r:id="rId9"/>
    <p:sldId id="300" r:id="rId10"/>
    <p:sldId id="325" r:id="rId11"/>
    <p:sldId id="357" r:id="rId12"/>
    <p:sldId id="330" r:id="rId13"/>
    <p:sldId id="331" r:id="rId14"/>
    <p:sldId id="332" r:id="rId15"/>
    <p:sldId id="333" r:id="rId16"/>
    <p:sldId id="360" r:id="rId17"/>
    <p:sldId id="326" r:id="rId18"/>
    <p:sldId id="378" r:id="rId19"/>
    <p:sldId id="327" r:id="rId20"/>
    <p:sldId id="328" r:id="rId21"/>
    <p:sldId id="329" r:id="rId22"/>
    <p:sldId id="334" r:id="rId23"/>
    <p:sldId id="335" r:id="rId24"/>
    <p:sldId id="336" r:id="rId25"/>
    <p:sldId id="361" r:id="rId26"/>
    <p:sldId id="303" r:id="rId27"/>
  </p:sldIdLst>
  <p:sldSz cx="12192000" cy="6858000"/>
  <p:notesSz cx="6858000" cy="9144000"/>
  <p:embeddedFontLst>
    <p:embeddedFont>
      <p:font typeface="Century Gothic" panose="020B0502020202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Impact" panose="020B0806030902050204" pitchFamily="34" charset="0"/>
      <p:regular r:id="rId38"/>
    </p:embeddedFont>
    <p:embeddedFont>
      <p:font typeface="微软雅黑" panose="020B0503020204020204" pitchFamily="34" charset="-122"/>
      <p:regular r:id="rId39"/>
      <p:bold r:id="rId40"/>
    </p:embeddedFont>
    <p:embeddedFont>
      <p:font typeface="Calibri Light" panose="020F0302020204030204" pitchFamily="34" charset="0"/>
      <p:regular r:id="rId41"/>
      <p:italic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p15:clr>
            <a:srgbClr val="A4A3A4"/>
          </p15:clr>
        </p15:guide>
        <p15:guide id="2" orient="horz" pos="3984">
          <p15:clr>
            <a:srgbClr val="A4A3A4"/>
          </p15:clr>
        </p15:guide>
        <p15:guide id="3" orient="horz" pos="4320">
          <p15:clr>
            <a:srgbClr val="A4A3A4"/>
          </p15:clr>
        </p15:guide>
        <p15:guide id="4" orient="horz" pos="2169">
          <p15:clr>
            <a:srgbClr val="A4A3A4"/>
          </p15:clr>
        </p15:guide>
        <p15:guide id="5" pos="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4E1A"/>
    <a:srgbClr val="B1FCE6"/>
    <a:srgbClr val="303B4A"/>
    <a:srgbClr val="435468"/>
    <a:srgbClr val="6DF9D3"/>
    <a:srgbClr val="0CF4D1"/>
    <a:srgbClr val="1CAE97"/>
    <a:srgbClr val="54687D"/>
    <a:srgbClr val="929EAA"/>
    <a:srgbClr val="CB4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92" d="100"/>
          <a:sy n="92" d="100"/>
        </p:scale>
        <p:origin x="450" y="84"/>
      </p:cViewPr>
      <p:guideLst>
        <p:guide orient="horz" pos="255"/>
        <p:guide orient="horz" pos="3984"/>
        <p:guide orient="horz" pos="4320"/>
        <p:guide orient="horz" pos="2169"/>
        <p:guide pos="38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noFill/>
              <a:ln w="19050">
                <a:noFill/>
              </a:ln>
              <a:effectLst/>
            </c:spPr>
          </c:dPt>
          <c:dPt>
            <c:idx val="1"/>
            <c:bubble3D val="0"/>
            <c:spPr>
              <a:solidFill>
                <a:srgbClr val="54687D"/>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cat>
            <c:strRef>
              <c:f>Sheet1!$A$2:$A$5</c:f>
              <c:strCache>
                <c:ptCount val="2"/>
                <c:pt idx="0">
                  <c:v>第一季度</c:v>
                </c:pt>
                <c:pt idx="1">
                  <c:v>第二季度</c:v>
                </c:pt>
              </c:strCache>
            </c:strRef>
          </c:cat>
          <c:val>
            <c:numRef>
              <c:f>Sheet1!$B$2:$B$5</c:f>
              <c:numCache>
                <c:formatCode>General</c:formatCode>
                <c:ptCount val="4"/>
                <c:pt idx="0">
                  <c:v>7</c:v>
                </c:pt>
                <c:pt idx="1">
                  <c:v>7</c:v>
                </c:pt>
              </c:numCache>
            </c:numRef>
          </c:val>
        </c:ser>
        <c:dLbls>
          <c:showLegendKey val="0"/>
          <c:showVal val="0"/>
          <c:showCatName val="0"/>
          <c:showSerName val="0"/>
          <c:showPercent val="0"/>
          <c:showBubbleSize val="0"/>
          <c:showLeaderLines val="1"/>
        </c:dLbls>
        <c:firstSliceAng val="90"/>
        <c:holeSize val="73"/>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CB4D3E"/>
              </a:solidFill>
              <a:ln w="19050">
                <a:noFill/>
              </a:ln>
              <a:effectLst/>
            </c:spPr>
          </c:dPt>
          <c:dPt>
            <c:idx val="1"/>
            <c:bubble3D val="0"/>
            <c:spPr>
              <a:no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cat>
            <c:strRef>
              <c:f>Sheet1!$A$2:$A$5</c:f>
              <c:strCache>
                <c:ptCount val="2"/>
                <c:pt idx="0">
                  <c:v>第一季度</c:v>
                </c:pt>
                <c:pt idx="1">
                  <c:v>第二季度</c:v>
                </c:pt>
              </c:strCache>
            </c:strRef>
          </c:cat>
          <c:val>
            <c:numRef>
              <c:f>Sheet1!$B$2:$B$5</c:f>
              <c:numCache>
                <c:formatCode>General</c:formatCode>
                <c:ptCount val="4"/>
                <c:pt idx="0">
                  <c:v>7</c:v>
                </c:pt>
                <c:pt idx="1">
                  <c:v>7</c:v>
                </c:pt>
              </c:numCache>
            </c:numRef>
          </c:val>
        </c:ser>
        <c:dLbls>
          <c:showLegendKey val="0"/>
          <c:showVal val="0"/>
          <c:showCatName val="0"/>
          <c:showSerName val="0"/>
          <c:showPercent val="0"/>
          <c:showBubbleSize val="0"/>
          <c:showLeaderLines val="1"/>
        </c:dLbls>
        <c:firstSliceAng val="90"/>
        <c:holeSize val="73"/>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2019/6/28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213558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9B315-8985-434D-861E-20E8FF765337}" type="datetimeFigureOut">
              <a:rPr lang="zh-CN" altLang="en-US" smtClean="0"/>
              <a:t>2019/6/28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274EA-8CA2-4CEC-81AC-18E14F4ACAA3}" type="slidenum">
              <a:rPr lang="zh-CN" altLang="en-US" smtClean="0"/>
              <a:t>‹#›</a:t>
            </a:fld>
            <a:endParaRPr lang="zh-CN" altLang="en-US"/>
          </a:p>
        </p:txBody>
      </p:sp>
    </p:spTree>
    <p:extLst>
      <p:ext uri="{BB962C8B-B14F-4D97-AF65-F5344CB8AC3E}">
        <p14:creationId xmlns:p14="http://schemas.microsoft.com/office/powerpoint/2010/main" val="250547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2019/6/28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2019/6/28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lIns="121917" tIns="60958" rIns="121917" bIns="60958"/>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lIns="121917" tIns="60958" rIns="121917" bIns="60958"/>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lIns="121917" tIns="60958" rIns="121917" bIns="60958"/>
          <a:lstStyle/>
          <a:p>
            <a:fld id="{9E0611D0-9A6A-4745-A630-32461103131C}" type="datetimeFigureOut">
              <a:rPr lang="zh-CN" altLang="en-US" smtClean="0"/>
              <a:t>2019/6/28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lIns="121917" tIns="60958" rIns="121917" bIns="60958"/>
          <a:lstStyle/>
          <a:p>
            <a:fld id="{9D3F3D8C-2C4B-4342-80F1-9B8A0E6BA81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2019/6/28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2019/6/28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2019/6/28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2019/6/28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2019/6/28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2019/6/28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2019/6/28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2019/6/28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9" Type="http://schemas.openxmlformats.org/officeDocument/2006/relationships/tags" Target="../tags/tag74.xml"/><Relationship Id="rId3" Type="http://schemas.openxmlformats.org/officeDocument/2006/relationships/tags" Target="../tags/tag38.xml"/><Relationship Id="rId21" Type="http://schemas.openxmlformats.org/officeDocument/2006/relationships/tags" Target="../tags/tag56.xml"/><Relationship Id="rId34" Type="http://schemas.openxmlformats.org/officeDocument/2006/relationships/tags" Target="../tags/tag69.xml"/><Relationship Id="rId42" Type="http://schemas.openxmlformats.org/officeDocument/2006/relationships/tags" Target="../tags/tag77.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tags" Target="../tags/tag68.xml"/><Relationship Id="rId38" Type="http://schemas.openxmlformats.org/officeDocument/2006/relationships/tags" Target="../tags/tag73.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41" Type="http://schemas.openxmlformats.org/officeDocument/2006/relationships/tags" Target="../tags/tag76.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tags" Target="../tags/tag67.xml"/><Relationship Id="rId37" Type="http://schemas.openxmlformats.org/officeDocument/2006/relationships/tags" Target="../tags/tag72.xml"/><Relationship Id="rId40" Type="http://schemas.openxmlformats.org/officeDocument/2006/relationships/tags" Target="../tags/tag75.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tags" Target="../tags/tag71.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 Id="rId35" Type="http://schemas.openxmlformats.org/officeDocument/2006/relationships/tags" Target="../tags/tag70.xml"/><Relationship Id="rId43"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5.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0800000">
            <a:off x="0" y="1650365"/>
            <a:ext cx="12192635" cy="426339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318895" y="2774315"/>
            <a:ext cx="9565005" cy="1531620"/>
          </a:xfrm>
          <a:prstGeom prst="rect">
            <a:avLst/>
          </a:prstGeom>
          <a:noFill/>
        </p:spPr>
        <p:txBody>
          <a:bodyPr wrap="square" rtlCol="0">
            <a:spAutoFit/>
          </a:bodyPr>
          <a:lstStyle/>
          <a:p>
            <a:pPr algn="ctr">
              <a:lnSpc>
                <a:spcPct val="130000"/>
              </a:lnSpc>
              <a:spcBef>
                <a:spcPts val="0"/>
              </a:spcBef>
              <a:spcAft>
                <a:spcPts val="0"/>
              </a:spcAft>
            </a:pPr>
            <a:r>
              <a:rPr lang="en-US" altLang="zh-CN" sz="7200" b="1" dirty="0" smtClean="0">
                <a:ln w="12700">
                  <a:solidFill>
                    <a:schemeClr val="bg1"/>
                  </a:solidFill>
                  <a:prstDash val="solid"/>
                </a:ln>
                <a:pattFill prst="ltDnDiag">
                  <a:fgClr>
                    <a:schemeClr val="accent5">
                      <a:lumMod val="60000"/>
                      <a:lumOff val="40000"/>
                    </a:schemeClr>
                  </a:fgClr>
                  <a:bgClr>
                    <a:schemeClr val="bg1"/>
                  </a:bgClr>
                </a:pattFill>
                <a:effectLst/>
                <a:latin typeface="微软雅黑" panose="020B0503020204020204" pitchFamily="34" charset="-122"/>
                <a:ea typeface="微软雅黑" panose="020B0503020204020204" pitchFamily="34" charset="-122"/>
              </a:rPr>
              <a:t>数据架构开发管理平台</a:t>
            </a:r>
            <a:endParaRPr lang="zh-CN" sz="3200" dirty="0" smtClean="0">
              <a:ln w="12700">
                <a:solidFill>
                  <a:schemeClr val="bg1"/>
                </a:solidFill>
                <a:prstDash val="solid"/>
              </a:ln>
              <a:pattFill prst="ltDnDiag">
                <a:fgClr>
                  <a:schemeClr val="accent5">
                    <a:lumMod val="60000"/>
                    <a:lumOff val="40000"/>
                  </a:schemeClr>
                </a:fgClr>
                <a:bgClr>
                  <a:schemeClr val="bg1"/>
                </a:bgClr>
              </a:pattFill>
              <a:effectLst/>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88558" y="5018542"/>
            <a:ext cx="1506966" cy="92063"/>
            <a:chOff x="4023692" y="4894277"/>
            <a:chExt cx="1964495" cy="120014"/>
          </a:xfrm>
        </p:grpSpPr>
        <p:sp>
          <p:nvSpPr>
            <p:cNvPr id="7" name="矩形 6"/>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5749768" y="2367280"/>
            <a:ext cx="692463" cy="581963"/>
            <a:chOff x="6029394" y="624233"/>
            <a:chExt cx="519248" cy="436389"/>
          </a:xfrm>
          <a:solidFill>
            <a:schemeClr val="bg1"/>
          </a:solidFill>
        </p:grpSpPr>
        <p:sp>
          <p:nvSpPr>
            <p:cNvPr id="27" name="Rectangle 76"/>
            <p:cNvSpPr>
              <a:spLocks noChangeArrowheads="1"/>
            </p:cNvSpPr>
            <p:nvPr/>
          </p:nvSpPr>
          <p:spPr bwMode="auto">
            <a:xfrm>
              <a:off x="6218588" y="1010907"/>
              <a:ext cx="138098" cy="30382"/>
            </a:xfrm>
            <a:prstGeom prst="rect">
              <a:avLst/>
            </a:prstGeom>
            <a:grpFill/>
            <a:ln>
              <a:noFill/>
            </a:ln>
          </p:spPr>
          <p:txBody>
            <a:bodyPr vert="horz" wrap="square" lIns="91440" tIns="45720" rIns="91440" bIns="45720" numCol="1" anchor="t" anchorCtr="0" compatLnSpc="1"/>
            <a:lstStyle/>
            <a:p>
              <a:endParaRPr lang="en-US"/>
            </a:p>
          </p:txBody>
        </p:sp>
        <p:sp>
          <p:nvSpPr>
            <p:cNvPr id="28" name="Freeform 77"/>
            <p:cNvSpPr>
              <a:spLocks noEditPoints="1"/>
            </p:cNvSpPr>
            <p:nvPr/>
          </p:nvSpPr>
          <p:spPr bwMode="auto">
            <a:xfrm>
              <a:off x="6029394" y="624233"/>
              <a:ext cx="519248" cy="378388"/>
            </a:xfrm>
            <a:custGeom>
              <a:avLst/>
              <a:gdLst>
                <a:gd name="T0" fmla="*/ 184 w 189"/>
                <a:gd name="T1" fmla="*/ 0 h 138"/>
                <a:gd name="T2" fmla="*/ 5 w 189"/>
                <a:gd name="T3" fmla="*/ 0 h 138"/>
                <a:gd name="T4" fmla="*/ 0 w 189"/>
                <a:gd name="T5" fmla="*/ 5 h 138"/>
                <a:gd name="T6" fmla="*/ 0 w 189"/>
                <a:gd name="T7" fmla="*/ 134 h 138"/>
                <a:gd name="T8" fmla="*/ 5 w 189"/>
                <a:gd name="T9" fmla="*/ 138 h 138"/>
                <a:gd name="T10" fmla="*/ 184 w 189"/>
                <a:gd name="T11" fmla="*/ 138 h 138"/>
                <a:gd name="T12" fmla="*/ 189 w 189"/>
                <a:gd name="T13" fmla="*/ 134 h 138"/>
                <a:gd name="T14" fmla="*/ 189 w 189"/>
                <a:gd name="T15" fmla="*/ 5 h 138"/>
                <a:gd name="T16" fmla="*/ 184 w 189"/>
                <a:gd name="T17" fmla="*/ 0 h 138"/>
                <a:gd name="T18" fmla="*/ 177 w 189"/>
                <a:gd name="T19" fmla="*/ 108 h 138"/>
                <a:gd name="T20" fmla="*/ 12 w 189"/>
                <a:gd name="T21" fmla="*/ 108 h 138"/>
                <a:gd name="T22" fmla="*/ 12 w 189"/>
                <a:gd name="T23" fmla="*/ 11 h 138"/>
                <a:gd name="T24" fmla="*/ 177 w 189"/>
                <a:gd name="T25" fmla="*/ 11 h 138"/>
                <a:gd name="T26" fmla="*/ 177 w 189"/>
                <a:gd name="T27"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38">
                  <a:moveTo>
                    <a:pt x="184" y="0"/>
                  </a:moveTo>
                  <a:cubicBezTo>
                    <a:pt x="5" y="0"/>
                    <a:pt x="5" y="0"/>
                    <a:pt x="5" y="0"/>
                  </a:cubicBezTo>
                  <a:cubicBezTo>
                    <a:pt x="2" y="0"/>
                    <a:pt x="0" y="2"/>
                    <a:pt x="0" y="5"/>
                  </a:cubicBezTo>
                  <a:cubicBezTo>
                    <a:pt x="0" y="134"/>
                    <a:pt x="0" y="134"/>
                    <a:pt x="0" y="134"/>
                  </a:cubicBezTo>
                  <a:cubicBezTo>
                    <a:pt x="0" y="136"/>
                    <a:pt x="2" y="138"/>
                    <a:pt x="5" y="138"/>
                  </a:cubicBezTo>
                  <a:cubicBezTo>
                    <a:pt x="184" y="138"/>
                    <a:pt x="184" y="138"/>
                    <a:pt x="184" y="138"/>
                  </a:cubicBezTo>
                  <a:cubicBezTo>
                    <a:pt x="187" y="138"/>
                    <a:pt x="189" y="136"/>
                    <a:pt x="189" y="134"/>
                  </a:cubicBezTo>
                  <a:cubicBezTo>
                    <a:pt x="189" y="5"/>
                    <a:pt x="189" y="5"/>
                    <a:pt x="189" y="5"/>
                  </a:cubicBezTo>
                  <a:cubicBezTo>
                    <a:pt x="189" y="2"/>
                    <a:pt x="187" y="0"/>
                    <a:pt x="184" y="0"/>
                  </a:cubicBezTo>
                  <a:close/>
                  <a:moveTo>
                    <a:pt x="177" y="108"/>
                  </a:moveTo>
                  <a:cubicBezTo>
                    <a:pt x="12" y="108"/>
                    <a:pt x="12" y="108"/>
                    <a:pt x="12" y="108"/>
                  </a:cubicBezTo>
                  <a:cubicBezTo>
                    <a:pt x="12" y="11"/>
                    <a:pt x="12" y="11"/>
                    <a:pt x="12" y="11"/>
                  </a:cubicBezTo>
                  <a:cubicBezTo>
                    <a:pt x="177" y="11"/>
                    <a:pt x="177" y="11"/>
                    <a:pt x="177" y="11"/>
                  </a:cubicBezTo>
                  <a:lnTo>
                    <a:pt x="177" y="108"/>
                  </a:lnTo>
                  <a:close/>
                </a:path>
              </a:pathLst>
            </a:custGeom>
            <a:grpFill/>
            <a:ln>
              <a:noFill/>
            </a:ln>
          </p:spPr>
          <p:txBody>
            <a:bodyPr vert="horz" wrap="square" lIns="91440" tIns="45720" rIns="91440" bIns="45720" numCol="1" anchor="t" anchorCtr="0" compatLnSpc="1"/>
            <a:lstStyle/>
            <a:p>
              <a:endParaRPr lang="en-US"/>
            </a:p>
          </p:txBody>
        </p:sp>
        <p:sp>
          <p:nvSpPr>
            <p:cNvPr id="29" name="Freeform 78"/>
            <p:cNvSpPr/>
            <p:nvPr/>
          </p:nvSpPr>
          <p:spPr bwMode="auto">
            <a:xfrm>
              <a:off x="6178540" y="1046812"/>
              <a:ext cx="220956" cy="13810"/>
            </a:xfrm>
            <a:custGeom>
              <a:avLst/>
              <a:gdLst>
                <a:gd name="T0" fmla="*/ 77 w 81"/>
                <a:gd name="T1" fmla="*/ 0 h 5"/>
                <a:gd name="T2" fmla="*/ 4 w 81"/>
                <a:gd name="T3" fmla="*/ 0 h 5"/>
                <a:gd name="T4" fmla="*/ 0 w 81"/>
                <a:gd name="T5" fmla="*/ 3 h 5"/>
                <a:gd name="T6" fmla="*/ 0 w 81"/>
                <a:gd name="T7" fmla="*/ 5 h 5"/>
                <a:gd name="T8" fmla="*/ 81 w 81"/>
                <a:gd name="T9" fmla="*/ 5 h 5"/>
                <a:gd name="T10" fmla="*/ 81 w 81"/>
                <a:gd name="T11" fmla="*/ 3 h 5"/>
                <a:gd name="T12" fmla="*/ 77 w 8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1" h="5">
                  <a:moveTo>
                    <a:pt x="77" y="0"/>
                  </a:moveTo>
                  <a:cubicBezTo>
                    <a:pt x="4" y="0"/>
                    <a:pt x="4" y="0"/>
                    <a:pt x="4" y="0"/>
                  </a:cubicBezTo>
                  <a:cubicBezTo>
                    <a:pt x="2" y="0"/>
                    <a:pt x="0" y="1"/>
                    <a:pt x="0" y="3"/>
                  </a:cubicBezTo>
                  <a:cubicBezTo>
                    <a:pt x="0" y="5"/>
                    <a:pt x="0" y="5"/>
                    <a:pt x="0" y="5"/>
                  </a:cubicBezTo>
                  <a:cubicBezTo>
                    <a:pt x="81" y="5"/>
                    <a:pt x="81" y="5"/>
                    <a:pt x="81" y="5"/>
                  </a:cubicBezTo>
                  <a:cubicBezTo>
                    <a:pt x="81" y="3"/>
                    <a:pt x="81" y="3"/>
                    <a:pt x="81" y="3"/>
                  </a:cubicBezTo>
                  <a:cubicBezTo>
                    <a:pt x="81" y="1"/>
                    <a:pt x="79" y="0"/>
                    <a:pt x="77" y="0"/>
                  </a:cubicBezTo>
                  <a:close/>
                </a:path>
              </a:pathLst>
            </a:custGeom>
            <a:grpFill/>
            <a:ln>
              <a:noFill/>
            </a:ln>
          </p:spPr>
          <p:txBody>
            <a:bodyPr vert="horz" wrap="square" lIns="91440" tIns="45720" rIns="91440" bIns="45720" numCol="1" anchor="t" anchorCtr="0" compatLnSpc="1"/>
            <a:lstStyle/>
            <a:p>
              <a:endParaRPr lang="en-US"/>
            </a:p>
          </p:txBody>
        </p:sp>
        <p:sp>
          <p:nvSpPr>
            <p:cNvPr id="30" name="Freeform 79"/>
            <p:cNvSpPr/>
            <p:nvPr/>
          </p:nvSpPr>
          <p:spPr bwMode="auto">
            <a:xfrm>
              <a:off x="6120539" y="802379"/>
              <a:ext cx="49715" cy="46953"/>
            </a:xfrm>
            <a:custGeom>
              <a:avLst/>
              <a:gdLst>
                <a:gd name="T0" fmla="*/ 17 w 18"/>
                <a:gd name="T1" fmla="*/ 0 h 17"/>
                <a:gd name="T2" fmla="*/ 16 w 18"/>
                <a:gd name="T3" fmla="*/ 0 h 17"/>
                <a:gd name="T4" fmla="*/ 0 w 18"/>
                <a:gd name="T5" fmla="*/ 15 h 17"/>
                <a:gd name="T6" fmla="*/ 0 w 18"/>
                <a:gd name="T7" fmla="*/ 17 h 17"/>
                <a:gd name="T8" fmla="*/ 1 w 18"/>
                <a:gd name="T9" fmla="*/ 17 h 17"/>
                <a:gd name="T10" fmla="*/ 2 w 18"/>
                <a:gd name="T11" fmla="*/ 17 h 17"/>
                <a:gd name="T12" fmla="*/ 18 w 18"/>
                <a:gd name="T13" fmla="*/ 2 h 17"/>
                <a:gd name="T14" fmla="*/ 18 w 18"/>
                <a:gd name="T15" fmla="*/ 0 h 17"/>
                <a:gd name="T16" fmla="*/ 17 w 1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7" y="0"/>
                  </a:moveTo>
                  <a:cubicBezTo>
                    <a:pt x="16" y="0"/>
                    <a:pt x="16" y="0"/>
                    <a:pt x="16" y="0"/>
                  </a:cubicBezTo>
                  <a:cubicBezTo>
                    <a:pt x="0" y="15"/>
                    <a:pt x="0" y="15"/>
                    <a:pt x="0" y="15"/>
                  </a:cubicBezTo>
                  <a:cubicBezTo>
                    <a:pt x="0" y="15"/>
                    <a:pt x="0" y="16"/>
                    <a:pt x="0" y="17"/>
                  </a:cubicBezTo>
                  <a:cubicBezTo>
                    <a:pt x="1" y="17"/>
                    <a:pt x="1" y="17"/>
                    <a:pt x="1" y="17"/>
                  </a:cubicBezTo>
                  <a:cubicBezTo>
                    <a:pt x="2" y="17"/>
                    <a:pt x="2" y="17"/>
                    <a:pt x="2" y="17"/>
                  </a:cubicBezTo>
                  <a:cubicBezTo>
                    <a:pt x="18" y="2"/>
                    <a:pt x="18" y="2"/>
                    <a:pt x="18" y="2"/>
                  </a:cubicBezTo>
                  <a:cubicBezTo>
                    <a:pt x="18" y="2"/>
                    <a:pt x="18" y="1"/>
                    <a:pt x="18" y="0"/>
                  </a:cubicBezTo>
                  <a:cubicBezTo>
                    <a:pt x="17" y="0"/>
                    <a:pt x="17" y="0"/>
                    <a:pt x="17" y="0"/>
                  </a:cubicBezTo>
                  <a:close/>
                </a:path>
              </a:pathLst>
            </a:custGeom>
            <a:grpFill/>
            <a:ln>
              <a:noFill/>
            </a:ln>
          </p:spPr>
          <p:txBody>
            <a:bodyPr vert="horz" wrap="square" lIns="91440" tIns="45720" rIns="91440" bIns="45720" numCol="1" anchor="t" anchorCtr="0" compatLnSpc="1"/>
            <a:lstStyle/>
            <a:p>
              <a:endParaRPr lang="en-US"/>
            </a:p>
          </p:txBody>
        </p:sp>
        <p:sp>
          <p:nvSpPr>
            <p:cNvPr id="31" name="Freeform 80"/>
            <p:cNvSpPr>
              <a:spLocks noEditPoints="1"/>
            </p:cNvSpPr>
            <p:nvPr/>
          </p:nvSpPr>
          <p:spPr bwMode="auto">
            <a:xfrm>
              <a:off x="6095681" y="718140"/>
              <a:ext cx="227861" cy="156051"/>
            </a:xfrm>
            <a:custGeom>
              <a:avLst/>
              <a:gdLst>
                <a:gd name="T0" fmla="*/ 80 w 83"/>
                <a:gd name="T1" fmla="*/ 3 h 57"/>
                <a:gd name="T2" fmla="*/ 73 w 83"/>
                <a:gd name="T3" fmla="*/ 0 h 57"/>
                <a:gd name="T4" fmla="*/ 10 w 83"/>
                <a:gd name="T5" fmla="*/ 0 h 57"/>
                <a:gd name="T6" fmla="*/ 3 w 83"/>
                <a:gd name="T7" fmla="*/ 3 h 57"/>
                <a:gd name="T8" fmla="*/ 0 w 83"/>
                <a:gd name="T9" fmla="*/ 11 h 57"/>
                <a:gd name="T10" fmla="*/ 0 w 83"/>
                <a:gd name="T11" fmla="*/ 47 h 57"/>
                <a:gd name="T12" fmla="*/ 10 w 83"/>
                <a:gd name="T13" fmla="*/ 57 h 57"/>
                <a:gd name="T14" fmla="*/ 73 w 83"/>
                <a:gd name="T15" fmla="*/ 57 h 57"/>
                <a:gd name="T16" fmla="*/ 83 w 83"/>
                <a:gd name="T17" fmla="*/ 47 h 57"/>
                <a:gd name="T18" fmla="*/ 83 w 83"/>
                <a:gd name="T19" fmla="*/ 11 h 57"/>
                <a:gd name="T20" fmla="*/ 80 w 83"/>
                <a:gd name="T21" fmla="*/ 3 h 57"/>
                <a:gd name="T22" fmla="*/ 41 w 83"/>
                <a:gd name="T23" fmla="*/ 32 h 57"/>
                <a:gd name="T24" fmla="*/ 11 w 83"/>
                <a:gd name="T25" fmla="*/ 7 h 57"/>
                <a:gd name="T26" fmla="*/ 72 w 83"/>
                <a:gd name="T27" fmla="*/ 7 h 57"/>
                <a:gd name="T28" fmla="*/ 41 w 83"/>
                <a:gd name="T29" fmla="*/ 32 h 57"/>
                <a:gd name="T30" fmla="*/ 76 w 83"/>
                <a:gd name="T31" fmla="*/ 47 h 57"/>
                <a:gd name="T32" fmla="*/ 73 w 83"/>
                <a:gd name="T33" fmla="*/ 51 h 57"/>
                <a:gd name="T34" fmla="*/ 10 w 83"/>
                <a:gd name="T35" fmla="*/ 51 h 57"/>
                <a:gd name="T36" fmla="*/ 6 w 83"/>
                <a:gd name="T37" fmla="*/ 47 h 57"/>
                <a:gd name="T38" fmla="*/ 6 w 83"/>
                <a:gd name="T39" fmla="*/ 11 h 57"/>
                <a:gd name="T40" fmla="*/ 39 w 83"/>
                <a:gd name="T41" fmla="*/ 38 h 57"/>
                <a:gd name="T42" fmla="*/ 41 w 83"/>
                <a:gd name="T43" fmla="*/ 39 h 57"/>
                <a:gd name="T44" fmla="*/ 44 w 83"/>
                <a:gd name="T45" fmla="*/ 38 h 57"/>
                <a:gd name="T46" fmla="*/ 76 w 83"/>
                <a:gd name="T47" fmla="*/ 11 h 57"/>
                <a:gd name="T48" fmla="*/ 76 w 83"/>
                <a:gd name="T49"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57">
                  <a:moveTo>
                    <a:pt x="80" y="3"/>
                  </a:moveTo>
                  <a:cubicBezTo>
                    <a:pt x="78" y="1"/>
                    <a:pt x="76" y="0"/>
                    <a:pt x="73" y="0"/>
                  </a:cubicBezTo>
                  <a:cubicBezTo>
                    <a:pt x="10" y="0"/>
                    <a:pt x="10" y="0"/>
                    <a:pt x="10" y="0"/>
                  </a:cubicBezTo>
                  <a:cubicBezTo>
                    <a:pt x="7" y="0"/>
                    <a:pt x="5" y="1"/>
                    <a:pt x="3" y="3"/>
                  </a:cubicBezTo>
                  <a:cubicBezTo>
                    <a:pt x="2" y="4"/>
                    <a:pt x="0" y="7"/>
                    <a:pt x="0" y="11"/>
                  </a:cubicBezTo>
                  <a:cubicBezTo>
                    <a:pt x="0" y="47"/>
                    <a:pt x="0" y="47"/>
                    <a:pt x="0" y="47"/>
                  </a:cubicBezTo>
                  <a:cubicBezTo>
                    <a:pt x="0" y="53"/>
                    <a:pt x="4" y="57"/>
                    <a:pt x="10" y="57"/>
                  </a:cubicBezTo>
                  <a:cubicBezTo>
                    <a:pt x="73" y="57"/>
                    <a:pt x="73" y="57"/>
                    <a:pt x="73" y="57"/>
                  </a:cubicBezTo>
                  <a:cubicBezTo>
                    <a:pt x="78" y="57"/>
                    <a:pt x="83" y="53"/>
                    <a:pt x="83" y="47"/>
                  </a:cubicBezTo>
                  <a:cubicBezTo>
                    <a:pt x="83" y="11"/>
                    <a:pt x="83" y="11"/>
                    <a:pt x="83" y="11"/>
                  </a:cubicBezTo>
                  <a:cubicBezTo>
                    <a:pt x="83" y="7"/>
                    <a:pt x="81" y="4"/>
                    <a:pt x="80" y="3"/>
                  </a:cubicBezTo>
                  <a:close/>
                  <a:moveTo>
                    <a:pt x="41" y="32"/>
                  </a:moveTo>
                  <a:cubicBezTo>
                    <a:pt x="11" y="7"/>
                    <a:pt x="11" y="7"/>
                    <a:pt x="11" y="7"/>
                  </a:cubicBezTo>
                  <a:cubicBezTo>
                    <a:pt x="72" y="7"/>
                    <a:pt x="72" y="7"/>
                    <a:pt x="72" y="7"/>
                  </a:cubicBezTo>
                  <a:lnTo>
                    <a:pt x="41" y="32"/>
                  </a:lnTo>
                  <a:close/>
                  <a:moveTo>
                    <a:pt x="76" y="47"/>
                  </a:moveTo>
                  <a:cubicBezTo>
                    <a:pt x="76" y="49"/>
                    <a:pt x="75" y="51"/>
                    <a:pt x="73" y="51"/>
                  </a:cubicBezTo>
                  <a:cubicBezTo>
                    <a:pt x="10" y="51"/>
                    <a:pt x="10" y="51"/>
                    <a:pt x="10" y="51"/>
                  </a:cubicBezTo>
                  <a:cubicBezTo>
                    <a:pt x="8" y="51"/>
                    <a:pt x="6" y="49"/>
                    <a:pt x="6" y="47"/>
                  </a:cubicBezTo>
                  <a:cubicBezTo>
                    <a:pt x="6" y="11"/>
                    <a:pt x="6" y="11"/>
                    <a:pt x="6" y="11"/>
                  </a:cubicBezTo>
                  <a:cubicBezTo>
                    <a:pt x="39" y="38"/>
                    <a:pt x="39" y="38"/>
                    <a:pt x="39" y="38"/>
                  </a:cubicBezTo>
                  <a:cubicBezTo>
                    <a:pt x="40" y="39"/>
                    <a:pt x="41" y="39"/>
                    <a:pt x="41" y="39"/>
                  </a:cubicBezTo>
                  <a:cubicBezTo>
                    <a:pt x="42" y="39"/>
                    <a:pt x="43" y="39"/>
                    <a:pt x="44" y="38"/>
                  </a:cubicBezTo>
                  <a:cubicBezTo>
                    <a:pt x="76" y="11"/>
                    <a:pt x="76" y="11"/>
                    <a:pt x="76" y="11"/>
                  </a:cubicBezTo>
                  <a:lnTo>
                    <a:pt x="76" y="47"/>
                  </a:lnTo>
                  <a:close/>
                </a:path>
              </a:pathLst>
            </a:custGeom>
            <a:grpFill/>
            <a:ln>
              <a:noFill/>
            </a:ln>
          </p:spPr>
          <p:txBody>
            <a:bodyPr vert="horz" wrap="square" lIns="91440" tIns="45720" rIns="91440" bIns="45720" numCol="1" anchor="t" anchorCtr="0" compatLnSpc="1"/>
            <a:lstStyle/>
            <a:p>
              <a:endParaRPr lang="en-US"/>
            </a:p>
          </p:txBody>
        </p:sp>
        <p:sp>
          <p:nvSpPr>
            <p:cNvPr id="32" name="Freeform 81"/>
            <p:cNvSpPr/>
            <p:nvPr/>
          </p:nvSpPr>
          <p:spPr bwMode="auto">
            <a:xfrm>
              <a:off x="6248970" y="802379"/>
              <a:ext cx="49715" cy="46953"/>
            </a:xfrm>
            <a:custGeom>
              <a:avLst/>
              <a:gdLst>
                <a:gd name="T0" fmla="*/ 16 w 18"/>
                <a:gd name="T1" fmla="*/ 17 h 17"/>
                <a:gd name="T2" fmla="*/ 17 w 18"/>
                <a:gd name="T3" fmla="*/ 17 h 17"/>
                <a:gd name="T4" fmla="*/ 18 w 18"/>
                <a:gd name="T5" fmla="*/ 17 h 17"/>
                <a:gd name="T6" fmla="*/ 17 w 18"/>
                <a:gd name="T7" fmla="*/ 15 h 17"/>
                <a:gd name="T8" fmla="*/ 2 w 18"/>
                <a:gd name="T9" fmla="*/ 0 h 17"/>
                <a:gd name="T10" fmla="*/ 1 w 18"/>
                <a:gd name="T11" fmla="*/ 0 h 17"/>
                <a:gd name="T12" fmla="*/ 0 w 18"/>
                <a:gd name="T13" fmla="*/ 0 h 17"/>
                <a:gd name="T14" fmla="*/ 0 w 18"/>
                <a:gd name="T15" fmla="*/ 2 h 17"/>
                <a:gd name="T16" fmla="*/ 16 w 1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6" y="17"/>
                  </a:moveTo>
                  <a:cubicBezTo>
                    <a:pt x="16" y="17"/>
                    <a:pt x="16" y="17"/>
                    <a:pt x="17" y="17"/>
                  </a:cubicBezTo>
                  <a:cubicBezTo>
                    <a:pt x="17" y="17"/>
                    <a:pt x="17" y="17"/>
                    <a:pt x="18" y="17"/>
                  </a:cubicBezTo>
                  <a:cubicBezTo>
                    <a:pt x="18" y="16"/>
                    <a:pt x="18" y="15"/>
                    <a:pt x="17" y="15"/>
                  </a:cubicBezTo>
                  <a:cubicBezTo>
                    <a:pt x="2" y="0"/>
                    <a:pt x="2" y="0"/>
                    <a:pt x="2" y="0"/>
                  </a:cubicBezTo>
                  <a:cubicBezTo>
                    <a:pt x="2" y="0"/>
                    <a:pt x="2" y="0"/>
                    <a:pt x="1" y="0"/>
                  </a:cubicBezTo>
                  <a:cubicBezTo>
                    <a:pt x="1" y="0"/>
                    <a:pt x="0" y="0"/>
                    <a:pt x="0" y="0"/>
                  </a:cubicBezTo>
                  <a:cubicBezTo>
                    <a:pt x="0" y="1"/>
                    <a:pt x="0" y="2"/>
                    <a:pt x="0" y="2"/>
                  </a:cubicBezTo>
                  <a:lnTo>
                    <a:pt x="16" y="17"/>
                  </a:lnTo>
                  <a:close/>
                </a:path>
              </a:pathLst>
            </a:custGeom>
            <a:grpFill/>
            <a:ln>
              <a:noFill/>
            </a:ln>
          </p:spPr>
          <p:txBody>
            <a:bodyPr vert="horz" wrap="square" lIns="91440" tIns="45720" rIns="91440" bIns="45720" numCol="1" anchor="t" anchorCtr="0" compatLnSpc="1"/>
            <a:lstStyle/>
            <a:p>
              <a:endParaRPr lang="en-US"/>
            </a:p>
          </p:txBody>
        </p:sp>
        <p:sp>
          <p:nvSpPr>
            <p:cNvPr id="33" name="Freeform 82"/>
            <p:cNvSpPr/>
            <p:nvPr/>
          </p:nvSpPr>
          <p:spPr bwMode="auto">
            <a:xfrm>
              <a:off x="6334590" y="723664"/>
              <a:ext cx="142241" cy="142241"/>
            </a:xfrm>
            <a:custGeom>
              <a:avLst/>
              <a:gdLst>
                <a:gd name="T0" fmla="*/ 101 w 103"/>
                <a:gd name="T1" fmla="*/ 77 h 103"/>
                <a:gd name="T2" fmla="*/ 75 w 103"/>
                <a:gd name="T3" fmla="*/ 103 h 103"/>
                <a:gd name="T4" fmla="*/ 43 w 103"/>
                <a:gd name="T5" fmla="*/ 71 h 103"/>
                <a:gd name="T6" fmla="*/ 26 w 103"/>
                <a:gd name="T7" fmla="*/ 103 h 103"/>
                <a:gd name="T8" fmla="*/ 0 w 103"/>
                <a:gd name="T9" fmla="*/ 0 h 103"/>
                <a:gd name="T10" fmla="*/ 103 w 103"/>
                <a:gd name="T11" fmla="*/ 27 h 103"/>
                <a:gd name="T12" fmla="*/ 69 w 103"/>
                <a:gd name="T13" fmla="*/ 45 h 103"/>
                <a:gd name="T14" fmla="*/ 101 w 103"/>
                <a:gd name="T15" fmla="*/ 77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3">
                  <a:moveTo>
                    <a:pt x="101" y="77"/>
                  </a:moveTo>
                  <a:lnTo>
                    <a:pt x="75" y="103"/>
                  </a:lnTo>
                  <a:lnTo>
                    <a:pt x="43" y="71"/>
                  </a:lnTo>
                  <a:lnTo>
                    <a:pt x="26" y="103"/>
                  </a:lnTo>
                  <a:lnTo>
                    <a:pt x="0" y="0"/>
                  </a:lnTo>
                  <a:lnTo>
                    <a:pt x="103" y="27"/>
                  </a:lnTo>
                  <a:lnTo>
                    <a:pt x="69" y="45"/>
                  </a:lnTo>
                  <a:lnTo>
                    <a:pt x="101" y="77"/>
                  </a:lnTo>
                  <a:close/>
                </a:path>
              </a:pathLst>
            </a:custGeom>
            <a:grpFill/>
            <a:ln>
              <a:noFill/>
            </a:ln>
          </p:spPr>
          <p:txBody>
            <a:bodyPr vert="horz" wrap="square" lIns="91440" tIns="45720" rIns="91440" bIns="45720" numCol="1" anchor="t" anchorCtr="0" compatLnSpc="1"/>
            <a:lstStyle/>
            <a:p>
              <a:endParaRPr lang="en-US"/>
            </a:p>
          </p:txBody>
        </p:sp>
      </p:grpSp>
      <p:sp>
        <p:nvSpPr>
          <p:cNvPr id="2" name="文本框 1"/>
          <p:cNvSpPr txBox="1"/>
          <p:nvPr/>
        </p:nvSpPr>
        <p:spPr>
          <a:xfrm>
            <a:off x="5263515" y="4275455"/>
            <a:ext cx="2099310" cy="583565"/>
          </a:xfrm>
          <a:prstGeom prst="rect">
            <a:avLst/>
          </a:prstGeom>
          <a:noFill/>
        </p:spPr>
        <p:txBody>
          <a:bodyPr wrap="squar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宣传手册</a:t>
            </a:r>
          </a:p>
        </p:txBody>
      </p:sp>
      <p:sp>
        <p:nvSpPr>
          <p:cNvPr id="3" name="文本框 2"/>
          <p:cNvSpPr txBox="1"/>
          <p:nvPr/>
        </p:nvSpPr>
        <p:spPr>
          <a:xfrm>
            <a:off x="4824730" y="5253355"/>
            <a:ext cx="2729230" cy="337185"/>
          </a:xfrm>
          <a:prstGeom prst="rect">
            <a:avLst/>
          </a:prstGeom>
          <a:noFill/>
        </p:spPr>
        <p:txBody>
          <a:bodyPr wrap="square" rtlCol="0" anchor="t">
            <a:spAutoFit/>
          </a:bodyPr>
          <a:lstStyle/>
          <a:p>
            <a:r>
              <a:rPr lang="zh-CN" altLang="en-US" sz="1600">
                <a:solidFill>
                  <a:schemeClr val="bg1"/>
                </a:solidFill>
                <a:latin typeface="微软雅黑" panose="020B0503020204020204" pitchFamily="34" charset="-122"/>
                <a:ea typeface="微软雅黑" panose="020B0503020204020204" pitchFamily="34" charset="-122"/>
              </a:rPr>
              <a:t>深圳德讯信息技术有限公司</a:t>
            </a:r>
          </a:p>
        </p:txBody>
      </p:sp>
      <p:pic>
        <p:nvPicPr>
          <p:cNvPr id="19" name="图片 18" descr="1214045856.jpg"/>
          <p:cNvPicPr>
            <a:picLocks noChangeAspect="1"/>
          </p:cNvPicPr>
          <p:nvPr/>
        </p:nvPicPr>
        <p:blipFill>
          <a:blip r:embed="rId3"/>
          <a:stretch>
            <a:fillRect/>
          </a:stretch>
        </p:blipFill>
        <p:spPr>
          <a:xfrm>
            <a:off x="240665" y="202565"/>
            <a:ext cx="1307465" cy="445135"/>
          </a:xfrm>
          <a:prstGeom prst="rect">
            <a:avLst/>
          </a:prstGeom>
          <a:ln>
            <a:solidFill>
              <a:schemeClr val="bg2">
                <a:lumMod val="75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graphicFrame>
        <p:nvGraphicFramePr>
          <p:cNvPr id="11" name="图表 10"/>
          <p:cNvGraphicFramePr/>
          <p:nvPr/>
        </p:nvGraphicFramePr>
        <p:xfrm>
          <a:off x="5131435" y="2366350"/>
          <a:ext cx="3801607" cy="2534405"/>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9" name="图表 8"/>
          <p:cNvGraphicFramePr/>
          <p:nvPr/>
        </p:nvGraphicFramePr>
        <p:xfrm>
          <a:off x="3184471" y="2366350"/>
          <a:ext cx="3801607" cy="2534405"/>
        </p:xfrm>
        <a:graphic>
          <a:graphicData uri="http://schemas.openxmlformats.org/drawingml/2006/chart">
            <c:chart xmlns:c="http://schemas.openxmlformats.org/drawingml/2006/chart" xmlns:r="http://schemas.openxmlformats.org/officeDocument/2006/relationships" r:id="rId3"/>
          </a:graphicData>
        </a:graphic>
      </p:graphicFrame>
      <p:sp>
        <p:nvSpPr>
          <p:cNvPr id="5" name="椭圆 4"/>
          <p:cNvSpPr/>
          <p:nvPr/>
        </p:nvSpPr>
        <p:spPr>
          <a:xfrm>
            <a:off x="4530118" y="3062053"/>
            <a:ext cx="1143000" cy="1143000"/>
          </a:xfrm>
          <a:prstGeom prst="ellipse">
            <a:avLst/>
          </a:prstGeom>
          <a:solidFill>
            <a:srgbClr val="CB4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473094" y="3062053"/>
            <a:ext cx="1143000" cy="1143000"/>
          </a:xfrm>
          <a:prstGeom prst="ellipse">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6782414" y="3380105"/>
            <a:ext cx="520196" cy="518289"/>
            <a:chOff x="8328626" y="5747201"/>
            <a:chExt cx="453979" cy="452315"/>
          </a:xfrm>
          <a:solidFill>
            <a:schemeClr val="bg1"/>
          </a:solidFill>
        </p:grpSpPr>
        <p:sp>
          <p:nvSpPr>
            <p:cNvPr id="26" name="Freeform 236"/>
            <p:cNvSpPr/>
            <p:nvPr/>
          </p:nvSpPr>
          <p:spPr bwMode="auto">
            <a:xfrm>
              <a:off x="8328626" y="5747201"/>
              <a:ext cx="440675" cy="442338"/>
            </a:xfrm>
            <a:custGeom>
              <a:avLst/>
              <a:gdLst>
                <a:gd name="T0" fmla="*/ 108 w 211"/>
                <a:gd name="T1" fmla="*/ 167 h 212"/>
                <a:gd name="T2" fmla="*/ 60 w 211"/>
                <a:gd name="T3" fmla="*/ 65 h 212"/>
                <a:gd name="T4" fmla="*/ 105 w 211"/>
                <a:gd name="T5" fmla="*/ 45 h 212"/>
                <a:gd name="T6" fmla="*/ 165 w 211"/>
                <a:gd name="T7" fmla="*/ 115 h 212"/>
                <a:gd name="T8" fmla="*/ 191 w 211"/>
                <a:gd name="T9" fmla="*/ 122 h 212"/>
                <a:gd name="T10" fmla="*/ 211 w 211"/>
                <a:gd name="T11" fmla="*/ 112 h 212"/>
                <a:gd name="T12" fmla="*/ 209 w 211"/>
                <a:gd name="T13" fmla="*/ 92 h 212"/>
                <a:gd name="T14" fmla="*/ 187 w 211"/>
                <a:gd name="T15" fmla="*/ 77 h 212"/>
                <a:gd name="T16" fmla="*/ 199 w 211"/>
                <a:gd name="T17" fmla="*/ 58 h 212"/>
                <a:gd name="T18" fmla="*/ 188 w 211"/>
                <a:gd name="T19" fmla="*/ 42 h 212"/>
                <a:gd name="T20" fmla="*/ 162 w 211"/>
                <a:gd name="T21" fmla="*/ 40 h 212"/>
                <a:gd name="T22" fmla="*/ 163 w 211"/>
                <a:gd name="T23" fmla="*/ 18 h 212"/>
                <a:gd name="T24" fmla="*/ 145 w 211"/>
                <a:gd name="T25" fmla="*/ 9 h 212"/>
                <a:gd name="T26" fmla="*/ 121 w 211"/>
                <a:gd name="T27" fmla="*/ 20 h 212"/>
                <a:gd name="T28" fmla="*/ 111 w 211"/>
                <a:gd name="T29" fmla="*/ 1 h 212"/>
                <a:gd name="T30" fmla="*/ 91 w 211"/>
                <a:gd name="T31" fmla="*/ 2 h 212"/>
                <a:gd name="T32" fmla="*/ 76 w 211"/>
                <a:gd name="T33" fmla="*/ 24 h 212"/>
                <a:gd name="T34" fmla="*/ 58 w 211"/>
                <a:gd name="T35" fmla="*/ 12 h 212"/>
                <a:gd name="T36" fmla="*/ 41 w 211"/>
                <a:gd name="T37" fmla="*/ 23 h 212"/>
                <a:gd name="T38" fmla="*/ 41 w 211"/>
                <a:gd name="T39" fmla="*/ 48 h 212"/>
                <a:gd name="T40" fmla="*/ 19 w 211"/>
                <a:gd name="T41" fmla="*/ 43 h 212"/>
                <a:gd name="T42" fmla="*/ 10 w 211"/>
                <a:gd name="T43" fmla="*/ 61 h 212"/>
                <a:gd name="T44" fmla="*/ 23 w 211"/>
                <a:gd name="T45" fmla="*/ 77 h 212"/>
                <a:gd name="T46" fmla="*/ 0 w 211"/>
                <a:gd name="T47" fmla="*/ 95 h 212"/>
                <a:gd name="T48" fmla="*/ 1 w 211"/>
                <a:gd name="T49" fmla="*/ 115 h 212"/>
                <a:gd name="T50" fmla="*/ 20 w 211"/>
                <a:gd name="T51" fmla="*/ 122 h 212"/>
                <a:gd name="T52" fmla="*/ 8 w 211"/>
                <a:gd name="T53" fmla="*/ 149 h 212"/>
                <a:gd name="T54" fmla="*/ 19 w 211"/>
                <a:gd name="T55" fmla="*/ 166 h 212"/>
                <a:gd name="T56" fmla="*/ 39 w 211"/>
                <a:gd name="T57" fmla="*/ 163 h 212"/>
                <a:gd name="T58" fmla="*/ 42 w 211"/>
                <a:gd name="T59" fmla="*/ 192 h 212"/>
                <a:gd name="T60" fmla="*/ 60 w 211"/>
                <a:gd name="T61" fmla="*/ 201 h 212"/>
                <a:gd name="T62" fmla="*/ 76 w 211"/>
                <a:gd name="T63" fmla="*/ 189 h 212"/>
                <a:gd name="T64" fmla="*/ 94 w 211"/>
                <a:gd name="T65" fmla="*/ 212 h 212"/>
                <a:gd name="T66" fmla="*/ 114 w 211"/>
                <a:gd name="T67" fmla="*/ 211 h 212"/>
                <a:gd name="T68" fmla="*/ 121 w 211"/>
                <a:gd name="T69" fmla="*/ 192 h 212"/>
                <a:gd name="T70" fmla="*/ 116 w 211"/>
                <a:gd name="T71" fmla="*/ 16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1" h="212">
                  <a:moveTo>
                    <a:pt x="116" y="167"/>
                  </a:moveTo>
                  <a:cubicBezTo>
                    <a:pt x="113" y="167"/>
                    <a:pt x="111" y="167"/>
                    <a:pt x="108" y="167"/>
                  </a:cubicBezTo>
                  <a:cubicBezTo>
                    <a:pt x="75" y="169"/>
                    <a:pt x="46" y="143"/>
                    <a:pt x="45" y="109"/>
                  </a:cubicBezTo>
                  <a:cubicBezTo>
                    <a:pt x="44" y="93"/>
                    <a:pt x="49" y="77"/>
                    <a:pt x="60" y="65"/>
                  </a:cubicBezTo>
                  <a:cubicBezTo>
                    <a:pt x="71" y="53"/>
                    <a:pt x="86" y="46"/>
                    <a:pt x="102" y="45"/>
                  </a:cubicBezTo>
                  <a:cubicBezTo>
                    <a:pt x="103" y="45"/>
                    <a:pt x="104" y="45"/>
                    <a:pt x="105" y="45"/>
                  </a:cubicBezTo>
                  <a:cubicBezTo>
                    <a:pt x="137" y="45"/>
                    <a:pt x="164" y="70"/>
                    <a:pt x="166" y="103"/>
                  </a:cubicBezTo>
                  <a:cubicBezTo>
                    <a:pt x="166" y="107"/>
                    <a:pt x="166" y="111"/>
                    <a:pt x="165" y="115"/>
                  </a:cubicBezTo>
                  <a:cubicBezTo>
                    <a:pt x="187" y="136"/>
                    <a:pt x="187" y="136"/>
                    <a:pt x="187" y="136"/>
                  </a:cubicBezTo>
                  <a:cubicBezTo>
                    <a:pt x="188" y="132"/>
                    <a:pt x="190" y="127"/>
                    <a:pt x="191" y="122"/>
                  </a:cubicBezTo>
                  <a:cubicBezTo>
                    <a:pt x="211" y="118"/>
                    <a:pt x="211" y="118"/>
                    <a:pt x="211" y="118"/>
                  </a:cubicBezTo>
                  <a:cubicBezTo>
                    <a:pt x="211" y="112"/>
                    <a:pt x="211" y="112"/>
                    <a:pt x="211" y="112"/>
                  </a:cubicBezTo>
                  <a:cubicBezTo>
                    <a:pt x="210" y="97"/>
                    <a:pt x="210" y="97"/>
                    <a:pt x="210" y="97"/>
                  </a:cubicBezTo>
                  <a:cubicBezTo>
                    <a:pt x="209" y="92"/>
                    <a:pt x="209" y="92"/>
                    <a:pt x="209" y="92"/>
                  </a:cubicBezTo>
                  <a:cubicBezTo>
                    <a:pt x="190" y="90"/>
                    <a:pt x="190" y="90"/>
                    <a:pt x="190" y="90"/>
                  </a:cubicBezTo>
                  <a:cubicBezTo>
                    <a:pt x="190" y="85"/>
                    <a:pt x="188" y="81"/>
                    <a:pt x="187" y="77"/>
                  </a:cubicBezTo>
                  <a:cubicBezTo>
                    <a:pt x="202" y="63"/>
                    <a:pt x="202" y="63"/>
                    <a:pt x="202" y="63"/>
                  </a:cubicBezTo>
                  <a:cubicBezTo>
                    <a:pt x="199" y="58"/>
                    <a:pt x="199" y="58"/>
                    <a:pt x="199" y="58"/>
                  </a:cubicBezTo>
                  <a:cubicBezTo>
                    <a:pt x="191" y="46"/>
                    <a:pt x="191" y="46"/>
                    <a:pt x="191" y="46"/>
                  </a:cubicBezTo>
                  <a:cubicBezTo>
                    <a:pt x="188" y="42"/>
                    <a:pt x="188" y="42"/>
                    <a:pt x="188" y="42"/>
                  </a:cubicBezTo>
                  <a:cubicBezTo>
                    <a:pt x="171" y="49"/>
                    <a:pt x="171" y="49"/>
                    <a:pt x="171" y="49"/>
                  </a:cubicBezTo>
                  <a:cubicBezTo>
                    <a:pt x="168" y="46"/>
                    <a:pt x="165" y="43"/>
                    <a:pt x="162" y="40"/>
                  </a:cubicBezTo>
                  <a:cubicBezTo>
                    <a:pt x="168" y="20"/>
                    <a:pt x="168" y="20"/>
                    <a:pt x="168" y="20"/>
                  </a:cubicBezTo>
                  <a:cubicBezTo>
                    <a:pt x="163" y="18"/>
                    <a:pt x="163" y="18"/>
                    <a:pt x="163" y="18"/>
                  </a:cubicBezTo>
                  <a:cubicBezTo>
                    <a:pt x="150" y="11"/>
                    <a:pt x="150" y="11"/>
                    <a:pt x="150" y="11"/>
                  </a:cubicBezTo>
                  <a:cubicBezTo>
                    <a:pt x="145" y="9"/>
                    <a:pt x="145" y="9"/>
                    <a:pt x="145" y="9"/>
                  </a:cubicBezTo>
                  <a:cubicBezTo>
                    <a:pt x="134" y="23"/>
                    <a:pt x="134" y="23"/>
                    <a:pt x="134" y="23"/>
                  </a:cubicBezTo>
                  <a:cubicBezTo>
                    <a:pt x="130" y="22"/>
                    <a:pt x="125" y="21"/>
                    <a:pt x="121" y="20"/>
                  </a:cubicBezTo>
                  <a:cubicBezTo>
                    <a:pt x="117" y="0"/>
                    <a:pt x="117" y="0"/>
                    <a:pt x="117" y="0"/>
                  </a:cubicBezTo>
                  <a:cubicBezTo>
                    <a:pt x="111" y="1"/>
                    <a:pt x="111" y="1"/>
                    <a:pt x="111" y="1"/>
                  </a:cubicBezTo>
                  <a:cubicBezTo>
                    <a:pt x="97" y="1"/>
                    <a:pt x="97" y="1"/>
                    <a:pt x="97" y="1"/>
                  </a:cubicBezTo>
                  <a:cubicBezTo>
                    <a:pt x="91" y="2"/>
                    <a:pt x="91" y="2"/>
                    <a:pt x="91" y="2"/>
                  </a:cubicBezTo>
                  <a:cubicBezTo>
                    <a:pt x="89" y="20"/>
                    <a:pt x="89" y="20"/>
                    <a:pt x="89" y="20"/>
                  </a:cubicBezTo>
                  <a:cubicBezTo>
                    <a:pt x="84" y="21"/>
                    <a:pt x="80" y="22"/>
                    <a:pt x="76" y="24"/>
                  </a:cubicBezTo>
                  <a:cubicBezTo>
                    <a:pt x="62" y="9"/>
                    <a:pt x="62" y="9"/>
                    <a:pt x="62" y="9"/>
                  </a:cubicBezTo>
                  <a:cubicBezTo>
                    <a:pt x="58" y="12"/>
                    <a:pt x="58" y="12"/>
                    <a:pt x="58" y="12"/>
                  </a:cubicBezTo>
                  <a:cubicBezTo>
                    <a:pt x="45" y="20"/>
                    <a:pt x="45" y="20"/>
                    <a:pt x="45" y="20"/>
                  </a:cubicBezTo>
                  <a:cubicBezTo>
                    <a:pt x="41" y="23"/>
                    <a:pt x="41" y="23"/>
                    <a:pt x="41" y="23"/>
                  </a:cubicBezTo>
                  <a:cubicBezTo>
                    <a:pt x="48" y="40"/>
                    <a:pt x="48" y="40"/>
                    <a:pt x="48" y="40"/>
                  </a:cubicBezTo>
                  <a:cubicBezTo>
                    <a:pt x="46" y="42"/>
                    <a:pt x="43" y="45"/>
                    <a:pt x="41" y="48"/>
                  </a:cubicBezTo>
                  <a:cubicBezTo>
                    <a:pt x="40" y="48"/>
                    <a:pt x="39" y="49"/>
                    <a:pt x="39" y="50"/>
                  </a:cubicBezTo>
                  <a:cubicBezTo>
                    <a:pt x="19" y="43"/>
                    <a:pt x="19" y="43"/>
                    <a:pt x="19" y="43"/>
                  </a:cubicBezTo>
                  <a:cubicBezTo>
                    <a:pt x="17" y="48"/>
                    <a:pt x="17" y="48"/>
                    <a:pt x="17" y="48"/>
                  </a:cubicBezTo>
                  <a:cubicBezTo>
                    <a:pt x="10" y="61"/>
                    <a:pt x="10" y="61"/>
                    <a:pt x="10" y="61"/>
                  </a:cubicBezTo>
                  <a:cubicBezTo>
                    <a:pt x="8" y="66"/>
                    <a:pt x="8" y="66"/>
                    <a:pt x="8" y="66"/>
                  </a:cubicBezTo>
                  <a:cubicBezTo>
                    <a:pt x="23" y="77"/>
                    <a:pt x="23" y="77"/>
                    <a:pt x="23" y="77"/>
                  </a:cubicBezTo>
                  <a:cubicBezTo>
                    <a:pt x="22" y="82"/>
                    <a:pt x="21" y="86"/>
                    <a:pt x="20" y="90"/>
                  </a:cubicBezTo>
                  <a:cubicBezTo>
                    <a:pt x="0" y="95"/>
                    <a:pt x="0" y="95"/>
                    <a:pt x="0" y="95"/>
                  </a:cubicBezTo>
                  <a:cubicBezTo>
                    <a:pt x="0" y="100"/>
                    <a:pt x="0" y="100"/>
                    <a:pt x="0" y="100"/>
                  </a:cubicBezTo>
                  <a:cubicBezTo>
                    <a:pt x="1" y="115"/>
                    <a:pt x="1" y="115"/>
                    <a:pt x="1" y="115"/>
                  </a:cubicBezTo>
                  <a:cubicBezTo>
                    <a:pt x="1" y="120"/>
                    <a:pt x="1" y="120"/>
                    <a:pt x="1" y="120"/>
                  </a:cubicBezTo>
                  <a:cubicBezTo>
                    <a:pt x="20" y="122"/>
                    <a:pt x="20" y="122"/>
                    <a:pt x="20" y="122"/>
                  </a:cubicBezTo>
                  <a:cubicBezTo>
                    <a:pt x="21" y="127"/>
                    <a:pt x="22" y="131"/>
                    <a:pt x="23" y="135"/>
                  </a:cubicBezTo>
                  <a:cubicBezTo>
                    <a:pt x="8" y="149"/>
                    <a:pt x="8" y="149"/>
                    <a:pt x="8" y="149"/>
                  </a:cubicBezTo>
                  <a:cubicBezTo>
                    <a:pt x="11" y="154"/>
                    <a:pt x="11" y="154"/>
                    <a:pt x="11" y="154"/>
                  </a:cubicBezTo>
                  <a:cubicBezTo>
                    <a:pt x="19" y="166"/>
                    <a:pt x="19" y="166"/>
                    <a:pt x="19" y="166"/>
                  </a:cubicBezTo>
                  <a:cubicBezTo>
                    <a:pt x="22" y="171"/>
                    <a:pt x="22" y="171"/>
                    <a:pt x="22" y="171"/>
                  </a:cubicBezTo>
                  <a:cubicBezTo>
                    <a:pt x="39" y="163"/>
                    <a:pt x="39" y="163"/>
                    <a:pt x="39" y="163"/>
                  </a:cubicBezTo>
                  <a:cubicBezTo>
                    <a:pt x="42" y="166"/>
                    <a:pt x="45" y="170"/>
                    <a:pt x="49" y="173"/>
                  </a:cubicBezTo>
                  <a:cubicBezTo>
                    <a:pt x="42" y="192"/>
                    <a:pt x="42" y="192"/>
                    <a:pt x="42" y="192"/>
                  </a:cubicBezTo>
                  <a:cubicBezTo>
                    <a:pt x="47" y="194"/>
                    <a:pt x="47" y="194"/>
                    <a:pt x="47" y="194"/>
                  </a:cubicBezTo>
                  <a:cubicBezTo>
                    <a:pt x="60" y="201"/>
                    <a:pt x="60" y="201"/>
                    <a:pt x="60" y="201"/>
                  </a:cubicBezTo>
                  <a:cubicBezTo>
                    <a:pt x="65" y="204"/>
                    <a:pt x="65" y="204"/>
                    <a:pt x="65" y="204"/>
                  </a:cubicBezTo>
                  <a:cubicBezTo>
                    <a:pt x="76" y="189"/>
                    <a:pt x="76" y="189"/>
                    <a:pt x="76" y="189"/>
                  </a:cubicBezTo>
                  <a:cubicBezTo>
                    <a:pt x="81" y="190"/>
                    <a:pt x="85" y="191"/>
                    <a:pt x="90" y="192"/>
                  </a:cubicBezTo>
                  <a:cubicBezTo>
                    <a:pt x="94" y="212"/>
                    <a:pt x="94" y="212"/>
                    <a:pt x="94" y="212"/>
                  </a:cubicBezTo>
                  <a:cubicBezTo>
                    <a:pt x="99" y="211"/>
                    <a:pt x="99" y="211"/>
                    <a:pt x="99" y="211"/>
                  </a:cubicBezTo>
                  <a:cubicBezTo>
                    <a:pt x="114" y="211"/>
                    <a:pt x="114" y="211"/>
                    <a:pt x="114" y="211"/>
                  </a:cubicBezTo>
                  <a:cubicBezTo>
                    <a:pt x="120" y="210"/>
                    <a:pt x="120" y="210"/>
                    <a:pt x="120" y="210"/>
                  </a:cubicBezTo>
                  <a:cubicBezTo>
                    <a:pt x="121" y="192"/>
                    <a:pt x="121" y="192"/>
                    <a:pt x="121" y="192"/>
                  </a:cubicBezTo>
                  <a:cubicBezTo>
                    <a:pt x="127" y="191"/>
                    <a:pt x="132" y="190"/>
                    <a:pt x="136" y="188"/>
                  </a:cubicBezTo>
                  <a:lnTo>
                    <a:pt x="116" y="167"/>
                  </a:lnTo>
                  <a:close/>
                </a:path>
              </a:pathLst>
            </a:custGeom>
            <a:grpFill/>
            <a:ln>
              <a:noFill/>
            </a:ln>
          </p:spPr>
          <p:txBody>
            <a:bodyPr vert="horz" wrap="square" lIns="91440" tIns="45720" rIns="91440" bIns="45720" numCol="1" anchor="t" anchorCtr="0" compatLnSpc="1"/>
            <a:lstStyle/>
            <a:p>
              <a:endParaRPr lang="en-US"/>
            </a:p>
          </p:txBody>
        </p:sp>
        <p:sp>
          <p:nvSpPr>
            <p:cNvPr id="27" name="Freeform 237"/>
            <p:cNvSpPr/>
            <p:nvPr/>
          </p:nvSpPr>
          <p:spPr bwMode="auto">
            <a:xfrm>
              <a:off x="8453346" y="5870257"/>
              <a:ext cx="329259" cy="329259"/>
            </a:xfrm>
            <a:custGeom>
              <a:avLst/>
              <a:gdLst>
                <a:gd name="T0" fmla="*/ 158 w 158"/>
                <a:gd name="T1" fmla="*/ 131 h 158"/>
                <a:gd name="T2" fmla="*/ 154 w 158"/>
                <a:gd name="T3" fmla="*/ 121 h 158"/>
                <a:gd name="T4" fmla="*/ 86 w 158"/>
                <a:gd name="T5" fmla="*/ 55 h 158"/>
                <a:gd name="T6" fmla="*/ 75 w 158"/>
                <a:gd name="T7" fmla="*/ 16 h 158"/>
                <a:gd name="T8" fmla="*/ 29 w 158"/>
                <a:gd name="T9" fmla="*/ 7 h 158"/>
                <a:gd name="T10" fmla="*/ 53 w 158"/>
                <a:gd name="T11" fmla="*/ 30 h 158"/>
                <a:gd name="T12" fmla="*/ 53 w 158"/>
                <a:gd name="T13" fmla="*/ 37 h 158"/>
                <a:gd name="T14" fmla="*/ 37 w 158"/>
                <a:gd name="T15" fmla="*/ 53 h 158"/>
                <a:gd name="T16" fmla="*/ 29 w 158"/>
                <a:gd name="T17" fmla="*/ 53 h 158"/>
                <a:gd name="T18" fmla="*/ 6 w 158"/>
                <a:gd name="T19" fmla="*/ 30 h 158"/>
                <a:gd name="T20" fmla="*/ 15 w 158"/>
                <a:gd name="T21" fmla="*/ 75 h 158"/>
                <a:gd name="T22" fmla="*/ 55 w 158"/>
                <a:gd name="T23" fmla="*/ 86 h 158"/>
                <a:gd name="T24" fmla="*/ 121 w 158"/>
                <a:gd name="T25" fmla="*/ 155 h 158"/>
                <a:gd name="T26" fmla="*/ 131 w 158"/>
                <a:gd name="T27" fmla="*/ 158 h 158"/>
                <a:gd name="T28" fmla="*/ 158 w 158"/>
                <a:gd name="T29" fmla="*/ 13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58">
                  <a:moveTo>
                    <a:pt x="158" y="131"/>
                  </a:moveTo>
                  <a:cubicBezTo>
                    <a:pt x="158" y="128"/>
                    <a:pt x="156" y="123"/>
                    <a:pt x="154" y="121"/>
                  </a:cubicBezTo>
                  <a:cubicBezTo>
                    <a:pt x="132" y="99"/>
                    <a:pt x="109" y="77"/>
                    <a:pt x="86" y="55"/>
                  </a:cubicBezTo>
                  <a:cubicBezTo>
                    <a:pt x="89" y="42"/>
                    <a:pt x="86" y="26"/>
                    <a:pt x="75" y="16"/>
                  </a:cubicBezTo>
                  <a:cubicBezTo>
                    <a:pt x="63" y="3"/>
                    <a:pt x="45" y="0"/>
                    <a:pt x="29" y="7"/>
                  </a:cubicBezTo>
                  <a:cubicBezTo>
                    <a:pt x="53" y="30"/>
                    <a:pt x="53" y="30"/>
                    <a:pt x="53" y="30"/>
                  </a:cubicBezTo>
                  <a:cubicBezTo>
                    <a:pt x="55" y="32"/>
                    <a:pt x="55" y="35"/>
                    <a:pt x="53" y="37"/>
                  </a:cubicBezTo>
                  <a:cubicBezTo>
                    <a:pt x="37" y="53"/>
                    <a:pt x="37" y="53"/>
                    <a:pt x="37" y="53"/>
                  </a:cubicBezTo>
                  <a:cubicBezTo>
                    <a:pt x="35" y="55"/>
                    <a:pt x="31" y="55"/>
                    <a:pt x="29" y="53"/>
                  </a:cubicBezTo>
                  <a:cubicBezTo>
                    <a:pt x="6" y="30"/>
                    <a:pt x="6" y="30"/>
                    <a:pt x="6" y="30"/>
                  </a:cubicBezTo>
                  <a:cubicBezTo>
                    <a:pt x="0" y="45"/>
                    <a:pt x="3" y="63"/>
                    <a:pt x="15" y="75"/>
                  </a:cubicBezTo>
                  <a:cubicBezTo>
                    <a:pt x="26" y="86"/>
                    <a:pt x="41" y="90"/>
                    <a:pt x="55" y="86"/>
                  </a:cubicBezTo>
                  <a:cubicBezTo>
                    <a:pt x="77" y="109"/>
                    <a:pt x="99" y="132"/>
                    <a:pt x="121" y="155"/>
                  </a:cubicBezTo>
                  <a:cubicBezTo>
                    <a:pt x="123" y="157"/>
                    <a:pt x="127" y="158"/>
                    <a:pt x="131" y="158"/>
                  </a:cubicBezTo>
                  <a:cubicBezTo>
                    <a:pt x="144" y="156"/>
                    <a:pt x="155" y="144"/>
                    <a:pt x="158" y="131"/>
                  </a:cubicBezTo>
                  <a:close/>
                </a:path>
              </a:pathLst>
            </a:custGeom>
            <a:grpFill/>
            <a:ln>
              <a:noFill/>
            </a:ln>
          </p:spPr>
          <p:txBody>
            <a:bodyPr vert="horz" wrap="square" lIns="91440" tIns="45720" rIns="91440" bIns="45720" numCol="1" anchor="t" anchorCtr="0" compatLnSpc="1"/>
            <a:lstStyle/>
            <a:p>
              <a:endParaRPr lang="en-US"/>
            </a:p>
          </p:txBody>
        </p:sp>
      </p:grpSp>
      <p:sp>
        <p:nvSpPr>
          <p:cNvPr id="47" name="文本框 46"/>
          <p:cNvSpPr txBox="1"/>
          <p:nvPr/>
        </p:nvSpPr>
        <p:spPr>
          <a:xfrm>
            <a:off x="3585845" y="2094865"/>
            <a:ext cx="2962275" cy="953135"/>
          </a:xfrm>
          <a:prstGeom prst="rect">
            <a:avLst/>
          </a:prstGeom>
          <a:noFill/>
        </p:spPr>
        <p:txBody>
          <a:bodyPr wrap="square" rtlCol="0">
            <a:spAutoFit/>
          </a:bodyPr>
          <a:lstStyle/>
          <a:p>
            <a:pPr algn="ctr"/>
            <a:r>
              <a:rPr lang="zh-CN" altLang="en-US" sz="2800" b="1" dirty="0" smtClean="0">
                <a:solidFill>
                  <a:srgbClr val="D44E1A"/>
                </a:solidFill>
                <a:latin typeface="微软雅黑" panose="020B0503020204020204" pitchFamily="34" charset="-122"/>
                <a:ea typeface="微软雅黑" panose="020B0503020204020204" pitchFamily="34" charset="-122"/>
              </a:rPr>
              <a:t>智能辅助</a:t>
            </a:r>
          </a:p>
          <a:p>
            <a:pPr algn="ctr"/>
            <a:r>
              <a:rPr lang="zh-CN" altLang="en-US" sz="2800" b="1" dirty="0" smtClean="0">
                <a:solidFill>
                  <a:srgbClr val="D44E1A"/>
                </a:solidFill>
                <a:latin typeface="微软雅黑" panose="020B0503020204020204" pitchFamily="34" charset="-122"/>
                <a:ea typeface="微软雅黑" panose="020B0503020204020204" pitchFamily="34" charset="-122"/>
              </a:rPr>
              <a:t>信息化建设</a:t>
            </a:r>
          </a:p>
        </p:txBody>
      </p:sp>
      <p:sp>
        <p:nvSpPr>
          <p:cNvPr id="51" name="文本框 50"/>
          <p:cNvSpPr txBox="1"/>
          <p:nvPr/>
        </p:nvSpPr>
        <p:spPr>
          <a:xfrm>
            <a:off x="5342890" y="4226560"/>
            <a:ext cx="3512185" cy="953135"/>
          </a:xfrm>
          <a:prstGeom prst="rect">
            <a:avLst/>
          </a:prstGeom>
          <a:noFill/>
        </p:spPr>
        <p:txBody>
          <a:bodyPr wrap="square" rtlCol="0">
            <a:spAutoFit/>
          </a:bodyPr>
          <a:lstStyle/>
          <a:p>
            <a:pPr algn="ctr"/>
            <a:r>
              <a:rPr lang="zh-CN" altLang="en-US" sz="2800" b="1" dirty="0" smtClean="0">
                <a:solidFill>
                  <a:schemeClr val="tx2"/>
                </a:solidFill>
                <a:latin typeface="微软雅黑" panose="020B0503020204020204" pitchFamily="34" charset="-122"/>
                <a:ea typeface="微软雅黑" panose="020B0503020204020204" pitchFamily="34" charset="-122"/>
              </a:rPr>
              <a:t>智能辅助</a:t>
            </a:r>
          </a:p>
          <a:p>
            <a:pPr algn="ctr"/>
            <a:r>
              <a:rPr lang="zh-CN" altLang="en-US" sz="2800" b="1" dirty="0" smtClean="0">
                <a:solidFill>
                  <a:schemeClr val="tx2"/>
                </a:solidFill>
                <a:latin typeface="微软雅黑" panose="020B0503020204020204" pitchFamily="34" charset="-122"/>
                <a:ea typeface="微软雅黑" panose="020B0503020204020204" pitchFamily="34" charset="-122"/>
              </a:rPr>
              <a:t>数据库设计</a:t>
            </a:r>
          </a:p>
        </p:txBody>
      </p:sp>
      <p:grpSp>
        <p:nvGrpSpPr>
          <p:cNvPr id="23" name="组合 22"/>
          <p:cNvGrpSpPr/>
          <p:nvPr/>
        </p:nvGrpSpPr>
        <p:grpSpPr>
          <a:xfrm>
            <a:off x="4881880" y="3336290"/>
            <a:ext cx="472440" cy="624205"/>
            <a:chOff x="8147735" y="2908669"/>
            <a:chExt cx="667677" cy="881592"/>
          </a:xfrm>
        </p:grpSpPr>
        <p:sp>
          <p:nvSpPr>
            <p:cNvPr id="45" name="Freeform 13"/>
            <p:cNvSpPr/>
            <p:nvPr/>
          </p:nvSpPr>
          <p:spPr bwMode="auto">
            <a:xfrm>
              <a:off x="8147735" y="2908669"/>
              <a:ext cx="667677" cy="881592"/>
            </a:xfrm>
            <a:custGeom>
              <a:avLst/>
              <a:gdLst>
                <a:gd name="T0" fmla="*/ 41 w 459"/>
                <a:gd name="T1" fmla="*/ 556 h 606"/>
                <a:gd name="T2" fmla="*/ 56 w 459"/>
                <a:gd name="T3" fmla="*/ 516 h 606"/>
                <a:gd name="T4" fmla="*/ 151 w 459"/>
                <a:gd name="T5" fmla="*/ 355 h 606"/>
                <a:gd name="T6" fmla="*/ 148 w 459"/>
                <a:gd name="T7" fmla="*/ 344 h 606"/>
                <a:gd name="T8" fmla="*/ 5 w 459"/>
                <a:gd name="T9" fmla="*/ 260 h 606"/>
                <a:gd name="T10" fmla="*/ 6 w 459"/>
                <a:gd name="T11" fmla="*/ 247 h 606"/>
                <a:gd name="T12" fmla="*/ 203 w 459"/>
                <a:gd name="T13" fmla="*/ 171 h 606"/>
                <a:gd name="T14" fmla="*/ 214 w 459"/>
                <a:gd name="T15" fmla="*/ 161 h 606"/>
                <a:gd name="T16" fmla="*/ 268 w 459"/>
                <a:gd name="T17" fmla="*/ 75 h 606"/>
                <a:gd name="T18" fmla="*/ 270 w 459"/>
                <a:gd name="T19" fmla="*/ 53 h 606"/>
                <a:gd name="T20" fmla="*/ 251 w 459"/>
                <a:gd name="T21" fmla="*/ 11 h 606"/>
                <a:gd name="T22" fmla="*/ 259 w 459"/>
                <a:gd name="T23" fmla="*/ 3 h 606"/>
                <a:gd name="T24" fmla="*/ 428 w 459"/>
                <a:gd name="T25" fmla="*/ 101 h 606"/>
                <a:gd name="T26" fmla="*/ 454 w 459"/>
                <a:gd name="T27" fmla="*/ 116 h 606"/>
                <a:gd name="T28" fmla="*/ 451 w 459"/>
                <a:gd name="T29" fmla="*/ 127 h 606"/>
                <a:gd name="T30" fmla="*/ 404 w 459"/>
                <a:gd name="T31" fmla="*/ 131 h 606"/>
                <a:gd name="T32" fmla="*/ 395 w 459"/>
                <a:gd name="T33" fmla="*/ 134 h 606"/>
                <a:gd name="T34" fmla="*/ 385 w 459"/>
                <a:gd name="T35" fmla="*/ 143 h 606"/>
                <a:gd name="T36" fmla="*/ 385 w 459"/>
                <a:gd name="T37" fmla="*/ 143 h 606"/>
                <a:gd name="T38" fmla="*/ 336 w 459"/>
                <a:gd name="T39" fmla="*/ 232 h 606"/>
                <a:gd name="T40" fmla="*/ 333 w 459"/>
                <a:gd name="T41" fmla="*/ 246 h 606"/>
                <a:gd name="T42" fmla="*/ 362 w 459"/>
                <a:gd name="T43" fmla="*/ 453 h 606"/>
                <a:gd name="T44" fmla="*/ 350 w 459"/>
                <a:gd name="T45" fmla="*/ 459 h 606"/>
                <a:gd name="T46" fmla="*/ 207 w 459"/>
                <a:gd name="T47" fmla="*/ 377 h 606"/>
                <a:gd name="T48" fmla="*/ 197 w 459"/>
                <a:gd name="T49" fmla="*/ 380 h 606"/>
                <a:gd name="T50" fmla="*/ 99 w 459"/>
                <a:gd name="T51" fmla="*/ 543 h 606"/>
                <a:gd name="T52" fmla="*/ 69 w 459"/>
                <a:gd name="T53" fmla="*/ 574 h 606"/>
                <a:gd name="T54" fmla="*/ 41 w 459"/>
                <a:gd name="T55" fmla="*/ 55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606">
                  <a:moveTo>
                    <a:pt x="41" y="556"/>
                  </a:moveTo>
                  <a:cubicBezTo>
                    <a:pt x="45" y="543"/>
                    <a:pt x="50" y="527"/>
                    <a:pt x="56" y="516"/>
                  </a:cubicBezTo>
                  <a:cubicBezTo>
                    <a:pt x="87" y="462"/>
                    <a:pt x="120" y="409"/>
                    <a:pt x="151" y="355"/>
                  </a:cubicBezTo>
                  <a:cubicBezTo>
                    <a:pt x="153" y="351"/>
                    <a:pt x="152" y="347"/>
                    <a:pt x="148" y="344"/>
                  </a:cubicBezTo>
                  <a:cubicBezTo>
                    <a:pt x="102" y="318"/>
                    <a:pt x="52" y="287"/>
                    <a:pt x="5" y="260"/>
                  </a:cubicBezTo>
                  <a:cubicBezTo>
                    <a:pt x="0" y="257"/>
                    <a:pt x="0" y="250"/>
                    <a:pt x="6" y="247"/>
                  </a:cubicBezTo>
                  <a:cubicBezTo>
                    <a:pt x="65" y="209"/>
                    <a:pt x="127" y="178"/>
                    <a:pt x="203" y="171"/>
                  </a:cubicBezTo>
                  <a:cubicBezTo>
                    <a:pt x="208" y="170"/>
                    <a:pt x="211" y="166"/>
                    <a:pt x="214" y="161"/>
                  </a:cubicBezTo>
                  <a:cubicBezTo>
                    <a:pt x="232" y="133"/>
                    <a:pt x="250" y="104"/>
                    <a:pt x="268" y="75"/>
                  </a:cubicBezTo>
                  <a:cubicBezTo>
                    <a:pt x="272" y="68"/>
                    <a:pt x="273" y="60"/>
                    <a:pt x="270" y="53"/>
                  </a:cubicBezTo>
                  <a:cubicBezTo>
                    <a:pt x="263" y="39"/>
                    <a:pt x="257" y="25"/>
                    <a:pt x="251" y="11"/>
                  </a:cubicBezTo>
                  <a:cubicBezTo>
                    <a:pt x="248" y="6"/>
                    <a:pt x="254" y="0"/>
                    <a:pt x="259" y="3"/>
                  </a:cubicBezTo>
                  <a:cubicBezTo>
                    <a:pt x="428" y="101"/>
                    <a:pt x="428" y="101"/>
                    <a:pt x="428" y="101"/>
                  </a:cubicBezTo>
                  <a:cubicBezTo>
                    <a:pt x="454" y="116"/>
                    <a:pt x="454" y="116"/>
                    <a:pt x="454" y="116"/>
                  </a:cubicBezTo>
                  <a:cubicBezTo>
                    <a:pt x="459" y="119"/>
                    <a:pt x="457" y="126"/>
                    <a:pt x="451" y="127"/>
                  </a:cubicBezTo>
                  <a:cubicBezTo>
                    <a:pt x="435" y="128"/>
                    <a:pt x="420" y="130"/>
                    <a:pt x="404" y="131"/>
                  </a:cubicBezTo>
                  <a:cubicBezTo>
                    <a:pt x="401" y="131"/>
                    <a:pt x="398" y="132"/>
                    <a:pt x="395" y="134"/>
                  </a:cubicBezTo>
                  <a:cubicBezTo>
                    <a:pt x="391" y="136"/>
                    <a:pt x="387" y="139"/>
                    <a:pt x="385" y="143"/>
                  </a:cubicBezTo>
                  <a:cubicBezTo>
                    <a:pt x="385" y="143"/>
                    <a:pt x="385" y="143"/>
                    <a:pt x="385" y="143"/>
                  </a:cubicBezTo>
                  <a:cubicBezTo>
                    <a:pt x="336" y="232"/>
                    <a:pt x="336" y="232"/>
                    <a:pt x="336" y="232"/>
                  </a:cubicBezTo>
                  <a:cubicBezTo>
                    <a:pt x="333" y="236"/>
                    <a:pt x="331" y="241"/>
                    <a:pt x="333" y="246"/>
                  </a:cubicBezTo>
                  <a:cubicBezTo>
                    <a:pt x="362" y="319"/>
                    <a:pt x="368" y="387"/>
                    <a:pt x="362" y="453"/>
                  </a:cubicBezTo>
                  <a:cubicBezTo>
                    <a:pt x="362" y="459"/>
                    <a:pt x="356" y="462"/>
                    <a:pt x="350" y="459"/>
                  </a:cubicBezTo>
                  <a:cubicBezTo>
                    <a:pt x="304" y="432"/>
                    <a:pt x="254" y="403"/>
                    <a:pt x="207" y="377"/>
                  </a:cubicBezTo>
                  <a:cubicBezTo>
                    <a:pt x="204" y="375"/>
                    <a:pt x="199" y="376"/>
                    <a:pt x="197" y="380"/>
                  </a:cubicBezTo>
                  <a:cubicBezTo>
                    <a:pt x="164" y="434"/>
                    <a:pt x="132" y="489"/>
                    <a:pt x="99" y="543"/>
                  </a:cubicBezTo>
                  <a:cubicBezTo>
                    <a:pt x="93" y="554"/>
                    <a:pt x="81" y="564"/>
                    <a:pt x="69" y="574"/>
                  </a:cubicBezTo>
                  <a:cubicBezTo>
                    <a:pt x="32" y="606"/>
                    <a:pt x="28" y="605"/>
                    <a:pt x="41" y="55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6" name="Freeform 29"/>
            <p:cNvSpPr/>
            <p:nvPr/>
          </p:nvSpPr>
          <p:spPr bwMode="auto">
            <a:xfrm>
              <a:off x="8147735" y="2908669"/>
              <a:ext cx="667677" cy="881592"/>
            </a:xfrm>
            <a:custGeom>
              <a:avLst/>
              <a:gdLst>
                <a:gd name="T0" fmla="*/ 41 w 459"/>
                <a:gd name="T1" fmla="*/ 556 h 606"/>
                <a:gd name="T2" fmla="*/ 56 w 459"/>
                <a:gd name="T3" fmla="*/ 516 h 606"/>
                <a:gd name="T4" fmla="*/ 151 w 459"/>
                <a:gd name="T5" fmla="*/ 355 h 606"/>
                <a:gd name="T6" fmla="*/ 148 w 459"/>
                <a:gd name="T7" fmla="*/ 344 h 606"/>
                <a:gd name="T8" fmla="*/ 5 w 459"/>
                <a:gd name="T9" fmla="*/ 260 h 606"/>
                <a:gd name="T10" fmla="*/ 6 w 459"/>
                <a:gd name="T11" fmla="*/ 247 h 606"/>
                <a:gd name="T12" fmla="*/ 203 w 459"/>
                <a:gd name="T13" fmla="*/ 171 h 606"/>
                <a:gd name="T14" fmla="*/ 214 w 459"/>
                <a:gd name="T15" fmla="*/ 161 h 606"/>
                <a:gd name="T16" fmla="*/ 268 w 459"/>
                <a:gd name="T17" fmla="*/ 75 h 606"/>
                <a:gd name="T18" fmla="*/ 270 w 459"/>
                <a:gd name="T19" fmla="*/ 53 h 606"/>
                <a:gd name="T20" fmla="*/ 251 w 459"/>
                <a:gd name="T21" fmla="*/ 11 h 606"/>
                <a:gd name="T22" fmla="*/ 259 w 459"/>
                <a:gd name="T23" fmla="*/ 3 h 606"/>
                <a:gd name="T24" fmla="*/ 428 w 459"/>
                <a:gd name="T25" fmla="*/ 101 h 606"/>
                <a:gd name="T26" fmla="*/ 454 w 459"/>
                <a:gd name="T27" fmla="*/ 116 h 606"/>
                <a:gd name="T28" fmla="*/ 451 w 459"/>
                <a:gd name="T29" fmla="*/ 127 h 606"/>
                <a:gd name="T30" fmla="*/ 404 w 459"/>
                <a:gd name="T31" fmla="*/ 131 h 606"/>
                <a:gd name="T32" fmla="*/ 395 w 459"/>
                <a:gd name="T33" fmla="*/ 134 h 606"/>
                <a:gd name="T34" fmla="*/ 385 w 459"/>
                <a:gd name="T35" fmla="*/ 143 h 606"/>
                <a:gd name="T36" fmla="*/ 385 w 459"/>
                <a:gd name="T37" fmla="*/ 143 h 606"/>
                <a:gd name="T38" fmla="*/ 336 w 459"/>
                <a:gd name="T39" fmla="*/ 232 h 606"/>
                <a:gd name="T40" fmla="*/ 333 w 459"/>
                <a:gd name="T41" fmla="*/ 246 h 606"/>
                <a:gd name="T42" fmla="*/ 362 w 459"/>
                <a:gd name="T43" fmla="*/ 453 h 606"/>
                <a:gd name="T44" fmla="*/ 350 w 459"/>
                <a:gd name="T45" fmla="*/ 459 h 606"/>
                <a:gd name="T46" fmla="*/ 207 w 459"/>
                <a:gd name="T47" fmla="*/ 377 h 606"/>
                <a:gd name="T48" fmla="*/ 197 w 459"/>
                <a:gd name="T49" fmla="*/ 380 h 606"/>
                <a:gd name="T50" fmla="*/ 99 w 459"/>
                <a:gd name="T51" fmla="*/ 543 h 606"/>
                <a:gd name="T52" fmla="*/ 69 w 459"/>
                <a:gd name="T53" fmla="*/ 574 h 606"/>
                <a:gd name="T54" fmla="*/ 41 w 459"/>
                <a:gd name="T55" fmla="*/ 55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606">
                  <a:moveTo>
                    <a:pt x="41" y="556"/>
                  </a:moveTo>
                  <a:cubicBezTo>
                    <a:pt x="45" y="543"/>
                    <a:pt x="50" y="527"/>
                    <a:pt x="56" y="516"/>
                  </a:cubicBezTo>
                  <a:cubicBezTo>
                    <a:pt x="87" y="462"/>
                    <a:pt x="120" y="409"/>
                    <a:pt x="151" y="355"/>
                  </a:cubicBezTo>
                  <a:cubicBezTo>
                    <a:pt x="153" y="351"/>
                    <a:pt x="152" y="347"/>
                    <a:pt x="148" y="344"/>
                  </a:cubicBezTo>
                  <a:cubicBezTo>
                    <a:pt x="102" y="318"/>
                    <a:pt x="52" y="287"/>
                    <a:pt x="5" y="260"/>
                  </a:cubicBezTo>
                  <a:cubicBezTo>
                    <a:pt x="0" y="257"/>
                    <a:pt x="0" y="250"/>
                    <a:pt x="6" y="247"/>
                  </a:cubicBezTo>
                  <a:cubicBezTo>
                    <a:pt x="65" y="209"/>
                    <a:pt x="127" y="178"/>
                    <a:pt x="203" y="171"/>
                  </a:cubicBezTo>
                  <a:cubicBezTo>
                    <a:pt x="208" y="170"/>
                    <a:pt x="211" y="166"/>
                    <a:pt x="214" y="161"/>
                  </a:cubicBezTo>
                  <a:cubicBezTo>
                    <a:pt x="232" y="133"/>
                    <a:pt x="250" y="104"/>
                    <a:pt x="268" y="75"/>
                  </a:cubicBezTo>
                  <a:cubicBezTo>
                    <a:pt x="272" y="68"/>
                    <a:pt x="273" y="60"/>
                    <a:pt x="270" y="53"/>
                  </a:cubicBezTo>
                  <a:cubicBezTo>
                    <a:pt x="263" y="39"/>
                    <a:pt x="257" y="25"/>
                    <a:pt x="251" y="11"/>
                  </a:cubicBezTo>
                  <a:cubicBezTo>
                    <a:pt x="248" y="6"/>
                    <a:pt x="254" y="0"/>
                    <a:pt x="259" y="3"/>
                  </a:cubicBezTo>
                  <a:cubicBezTo>
                    <a:pt x="428" y="101"/>
                    <a:pt x="428" y="101"/>
                    <a:pt x="428" y="101"/>
                  </a:cubicBezTo>
                  <a:cubicBezTo>
                    <a:pt x="454" y="116"/>
                    <a:pt x="454" y="116"/>
                    <a:pt x="454" y="116"/>
                  </a:cubicBezTo>
                  <a:cubicBezTo>
                    <a:pt x="459" y="119"/>
                    <a:pt x="457" y="126"/>
                    <a:pt x="451" y="127"/>
                  </a:cubicBezTo>
                  <a:cubicBezTo>
                    <a:pt x="435" y="128"/>
                    <a:pt x="420" y="130"/>
                    <a:pt x="404" y="131"/>
                  </a:cubicBezTo>
                  <a:cubicBezTo>
                    <a:pt x="401" y="131"/>
                    <a:pt x="398" y="132"/>
                    <a:pt x="395" y="134"/>
                  </a:cubicBezTo>
                  <a:cubicBezTo>
                    <a:pt x="391" y="136"/>
                    <a:pt x="387" y="139"/>
                    <a:pt x="385" y="143"/>
                  </a:cubicBezTo>
                  <a:cubicBezTo>
                    <a:pt x="385" y="143"/>
                    <a:pt x="385" y="143"/>
                    <a:pt x="385" y="143"/>
                  </a:cubicBezTo>
                  <a:cubicBezTo>
                    <a:pt x="336" y="232"/>
                    <a:pt x="336" y="232"/>
                    <a:pt x="336" y="232"/>
                  </a:cubicBezTo>
                  <a:cubicBezTo>
                    <a:pt x="333" y="236"/>
                    <a:pt x="331" y="241"/>
                    <a:pt x="333" y="246"/>
                  </a:cubicBezTo>
                  <a:cubicBezTo>
                    <a:pt x="362" y="319"/>
                    <a:pt x="368" y="387"/>
                    <a:pt x="362" y="453"/>
                  </a:cubicBezTo>
                  <a:cubicBezTo>
                    <a:pt x="362" y="459"/>
                    <a:pt x="356" y="462"/>
                    <a:pt x="350" y="459"/>
                  </a:cubicBezTo>
                  <a:cubicBezTo>
                    <a:pt x="304" y="432"/>
                    <a:pt x="254" y="403"/>
                    <a:pt x="207" y="377"/>
                  </a:cubicBezTo>
                  <a:cubicBezTo>
                    <a:pt x="204" y="375"/>
                    <a:pt x="199" y="376"/>
                    <a:pt x="197" y="380"/>
                  </a:cubicBezTo>
                  <a:cubicBezTo>
                    <a:pt x="164" y="434"/>
                    <a:pt x="132" y="489"/>
                    <a:pt x="99" y="543"/>
                  </a:cubicBezTo>
                  <a:cubicBezTo>
                    <a:pt x="93" y="554"/>
                    <a:pt x="81" y="564"/>
                    <a:pt x="69" y="574"/>
                  </a:cubicBezTo>
                  <a:cubicBezTo>
                    <a:pt x="32" y="606"/>
                    <a:pt x="28" y="605"/>
                    <a:pt x="41" y="55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3" name="文本框 52"/>
          <p:cNvSpPr txBox="1"/>
          <p:nvPr/>
        </p:nvSpPr>
        <p:spPr>
          <a:xfrm>
            <a:off x="4069715" y="297180"/>
            <a:ext cx="4013200"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工具应用场景</a:t>
            </a:r>
          </a:p>
        </p:txBody>
      </p:sp>
      <p:cxnSp>
        <p:nvCxnSpPr>
          <p:cNvPr id="54" name="直接连接符 53"/>
          <p:cNvCxnSpPr/>
          <p:nvPr/>
        </p:nvCxnSpPr>
        <p:spPr>
          <a:xfrm>
            <a:off x="8504472" y="2071177"/>
            <a:ext cx="0" cy="407504"/>
          </a:xfrm>
          <a:prstGeom prst="line">
            <a:avLst/>
          </a:prstGeom>
          <a:ln w="47625" cap="rnd">
            <a:solidFill>
              <a:srgbClr val="54687D"/>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504472" y="3619940"/>
            <a:ext cx="0" cy="407504"/>
          </a:xfrm>
          <a:prstGeom prst="line">
            <a:avLst/>
          </a:prstGeom>
          <a:ln w="47625" cap="rnd">
            <a:solidFill>
              <a:srgbClr val="AAC66D"/>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8504472" y="4381938"/>
            <a:ext cx="0" cy="407504"/>
          </a:xfrm>
          <a:prstGeom prst="line">
            <a:avLst/>
          </a:prstGeom>
          <a:ln w="47625" cap="rnd">
            <a:solidFill>
              <a:srgbClr val="F8AA32"/>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8574405" y="2028825"/>
            <a:ext cx="3451860" cy="491490"/>
          </a:xfrm>
          <a:prstGeom prst="rect">
            <a:avLst/>
          </a:prstGeom>
          <a:noFill/>
        </p:spPr>
        <p:txBody>
          <a:bodyPr wrap="square" rtlCol="0">
            <a:spAutoFit/>
          </a:bodyPr>
          <a:lstStyle/>
          <a:p>
            <a:pPr algn="just">
              <a:lnSpc>
                <a:spcPct val="130000"/>
              </a:lnSpc>
            </a:pPr>
            <a:r>
              <a:rPr sz="2000" b="1" dirty="0">
                <a:solidFill>
                  <a:schemeClr val="bg2">
                    <a:lumMod val="50000"/>
                  </a:schemeClr>
                </a:solidFill>
                <a:latin typeface="微软雅黑" panose="020B0503020204020204" pitchFamily="34" charset="-122"/>
                <a:ea typeface="微软雅黑" panose="020B0503020204020204" pitchFamily="34" charset="-122"/>
              </a:rPr>
              <a:t>信息系统台账</a:t>
            </a:r>
          </a:p>
        </p:txBody>
      </p:sp>
      <p:sp>
        <p:nvSpPr>
          <p:cNvPr id="59" name="文本框 58"/>
          <p:cNvSpPr txBox="1"/>
          <p:nvPr/>
        </p:nvSpPr>
        <p:spPr>
          <a:xfrm>
            <a:off x="8534400" y="3578225"/>
            <a:ext cx="1965325" cy="491490"/>
          </a:xfrm>
          <a:prstGeom prst="rect">
            <a:avLst/>
          </a:prstGeom>
          <a:noFill/>
        </p:spPr>
        <p:txBody>
          <a:bodyPr wrap="square" rtlCol="0">
            <a:spAutoFit/>
          </a:bodyPr>
          <a:lstStyle/>
          <a:p>
            <a:pPr algn="just">
              <a:lnSpc>
                <a:spcPct val="130000"/>
              </a:lnSpc>
            </a:pPr>
            <a:r>
              <a:rPr sz="2000" b="1" dirty="0">
                <a:solidFill>
                  <a:schemeClr val="bg2">
                    <a:lumMod val="50000"/>
                  </a:schemeClr>
                </a:solidFill>
                <a:latin typeface="微软雅黑" panose="020B0503020204020204" pitchFamily="34" charset="-122"/>
                <a:ea typeface="微软雅黑" panose="020B0503020204020204" pitchFamily="34" charset="-122"/>
              </a:rPr>
              <a:t>全景展示</a:t>
            </a:r>
          </a:p>
        </p:txBody>
      </p:sp>
      <p:sp>
        <p:nvSpPr>
          <p:cNvPr id="60" name="文本框 59"/>
          <p:cNvSpPr txBox="1"/>
          <p:nvPr/>
        </p:nvSpPr>
        <p:spPr>
          <a:xfrm>
            <a:off x="8534400" y="4340860"/>
            <a:ext cx="1544955" cy="491490"/>
          </a:xfrm>
          <a:prstGeom prst="rect">
            <a:avLst/>
          </a:prstGeom>
          <a:noFill/>
        </p:spPr>
        <p:txBody>
          <a:bodyPr wrap="square" rtlCol="0">
            <a:spAutoFit/>
          </a:bodyPr>
          <a:lstStyle/>
          <a:p>
            <a:pPr algn="just">
              <a:lnSpc>
                <a:spcPct val="130000"/>
              </a:lnSpc>
            </a:pPr>
            <a:r>
              <a:rPr sz="2000" b="1" dirty="0">
                <a:solidFill>
                  <a:schemeClr val="bg2">
                    <a:lumMod val="50000"/>
                  </a:schemeClr>
                </a:solidFill>
                <a:latin typeface="微软雅黑" panose="020B0503020204020204" pitchFamily="34" charset="-122"/>
                <a:ea typeface="微软雅黑" panose="020B0503020204020204" pitchFamily="34" charset="-122"/>
              </a:rPr>
              <a:t>系统</a:t>
            </a:r>
            <a:r>
              <a:rPr lang="zh-CN" sz="2000" b="1" dirty="0">
                <a:solidFill>
                  <a:schemeClr val="bg2">
                    <a:lumMod val="50000"/>
                  </a:schemeClr>
                </a:solidFill>
                <a:latin typeface="微软雅黑" panose="020B0503020204020204" pitchFamily="34" charset="-122"/>
                <a:ea typeface="微软雅黑" panose="020B0503020204020204" pitchFamily="34" charset="-122"/>
              </a:rPr>
              <a:t>百科</a:t>
            </a:r>
          </a:p>
        </p:txBody>
      </p:sp>
      <p:cxnSp>
        <p:nvCxnSpPr>
          <p:cNvPr id="62" name="直接连接符 61"/>
          <p:cNvCxnSpPr/>
          <p:nvPr/>
        </p:nvCxnSpPr>
        <p:spPr>
          <a:xfrm>
            <a:off x="3512737" y="2898582"/>
            <a:ext cx="0" cy="407504"/>
          </a:xfrm>
          <a:prstGeom prst="line">
            <a:avLst/>
          </a:prstGeom>
          <a:ln w="47625" cap="rnd">
            <a:solidFill>
              <a:srgbClr val="1CAE97"/>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512737" y="3660580"/>
            <a:ext cx="0" cy="407504"/>
          </a:xfrm>
          <a:prstGeom prst="line">
            <a:avLst/>
          </a:prstGeom>
          <a:ln w="47625" cap="rnd">
            <a:solidFill>
              <a:srgbClr val="AAC66D"/>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512737" y="4422578"/>
            <a:ext cx="0" cy="407504"/>
          </a:xfrm>
          <a:prstGeom prst="line">
            <a:avLst/>
          </a:prstGeom>
          <a:ln w="47625" cap="rnd">
            <a:solidFill>
              <a:srgbClr val="F8AA32"/>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662940" y="2839720"/>
            <a:ext cx="2659380" cy="491490"/>
          </a:xfrm>
          <a:prstGeom prst="rect">
            <a:avLst/>
          </a:prstGeom>
          <a:noFill/>
        </p:spPr>
        <p:txBody>
          <a:bodyPr wrap="square" rtlCol="0">
            <a:spAutoFit/>
          </a:bodyPr>
          <a:lstStyle/>
          <a:p>
            <a:pPr algn="r">
              <a:lnSpc>
                <a:spcPct val="130000"/>
              </a:lnSpc>
            </a:pPr>
            <a:r>
              <a:rPr sz="2000" b="1" dirty="0">
                <a:solidFill>
                  <a:schemeClr val="bg2">
                    <a:lumMod val="50000"/>
                  </a:schemeClr>
                </a:solidFill>
                <a:latin typeface="微软雅黑" panose="020B0503020204020204" pitchFamily="34" charset="-122"/>
                <a:ea typeface="微软雅黑" panose="020B0503020204020204" pitchFamily="34" charset="-122"/>
              </a:rPr>
              <a:t>数据标准</a:t>
            </a:r>
            <a:r>
              <a:rPr lang="zh-CN" sz="2000" b="1" dirty="0">
                <a:solidFill>
                  <a:schemeClr val="bg2">
                    <a:lumMod val="50000"/>
                  </a:schemeClr>
                </a:solidFill>
                <a:latin typeface="微软雅黑" panose="020B0503020204020204" pitchFamily="34" charset="-122"/>
                <a:ea typeface="微软雅黑" panose="020B0503020204020204" pitchFamily="34" charset="-122"/>
              </a:rPr>
              <a:t>管理</a:t>
            </a:r>
          </a:p>
        </p:txBody>
      </p:sp>
      <p:sp>
        <p:nvSpPr>
          <p:cNvPr id="73" name="文本框 72"/>
          <p:cNvSpPr txBox="1"/>
          <p:nvPr/>
        </p:nvSpPr>
        <p:spPr>
          <a:xfrm>
            <a:off x="676275" y="3618230"/>
            <a:ext cx="2659380" cy="491490"/>
          </a:xfrm>
          <a:prstGeom prst="rect">
            <a:avLst/>
          </a:prstGeom>
          <a:noFill/>
        </p:spPr>
        <p:txBody>
          <a:bodyPr wrap="square" rtlCol="0">
            <a:spAutoFit/>
          </a:bodyPr>
          <a:lstStyle/>
          <a:p>
            <a:pPr algn="r">
              <a:lnSpc>
                <a:spcPct val="130000"/>
              </a:lnSpc>
            </a:pPr>
            <a:r>
              <a:rPr sz="2000" b="1" dirty="0">
                <a:solidFill>
                  <a:schemeClr val="bg2">
                    <a:lumMod val="50000"/>
                  </a:schemeClr>
                </a:solidFill>
                <a:latin typeface="微软雅黑" panose="020B0503020204020204" pitchFamily="34" charset="-122"/>
                <a:ea typeface="微软雅黑" panose="020B0503020204020204" pitchFamily="34" charset="-122"/>
              </a:rPr>
              <a:t>元数据管理</a:t>
            </a:r>
          </a:p>
        </p:txBody>
      </p:sp>
      <p:sp>
        <p:nvSpPr>
          <p:cNvPr id="74" name="文本框 73"/>
          <p:cNvSpPr txBox="1"/>
          <p:nvPr/>
        </p:nvSpPr>
        <p:spPr>
          <a:xfrm>
            <a:off x="676275" y="4380865"/>
            <a:ext cx="2659380" cy="491490"/>
          </a:xfrm>
          <a:prstGeom prst="rect">
            <a:avLst/>
          </a:prstGeom>
          <a:noFill/>
        </p:spPr>
        <p:txBody>
          <a:bodyPr wrap="square" rtlCol="0">
            <a:spAutoFit/>
          </a:bodyPr>
          <a:lstStyle/>
          <a:p>
            <a:pPr algn="r">
              <a:lnSpc>
                <a:spcPct val="130000"/>
              </a:lnSpc>
            </a:pPr>
            <a:r>
              <a:rPr sz="2000" b="1" dirty="0">
                <a:solidFill>
                  <a:schemeClr val="bg2">
                    <a:lumMod val="50000"/>
                  </a:schemeClr>
                </a:solidFill>
                <a:latin typeface="微软雅黑" panose="020B0503020204020204" pitchFamily="34" charset="-122"/>
                <a:ea typeface="微软雅黑" panose="020B0503020204020204" pitchFamily="34" charset="-122"/>
              </a:rPr>
              <a:t>辅助规范数据库设计</a:t>
            </a:r>
          </a:p>
        </p:txBody>
      </p:sp>
      <p:cxnSp>
        <p:nvCxnSpPr>
          <p:cNvPr id="2" name="直接连接符 1"/>
          <p:cNvCxnSpPr/>
          <p:nvPr/>
        </p:nvCxnSpPr>
        <p:spPr>
          <a:xfrm>
            <a:off x="3506387" y="2172142"/>
            <a:ext cx="0" cy="407504"/>
          </a:xfrm>
          <a:prstGeom prst="line">
            <a:avLst/>
          </a:prstGeom>
          <a:ln w="47625" cap="rnd">
            <a:solidFill>
              <a:srgbClr val="54687D"/>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6590" y="2113280"/>
            <a:ext cx="2659380" cy="491490"/>
          </a:xfrm>
          <a:prstGeom prst="rect">
            <a:avLst/>
          </a:prstGeom>
          <a:noFill/>
        </p:spPr>
        <p:txBody>
          <a:bodyPr wrap="square" rtlCol="0">
            <a:spAutoFit/>
          </a:bodyPr>
          <a:lstStyle/>
          <a:p>
            <a:pPr algn="r">
              <a:lnSpc>
                <a:spcPct val="130000"/>
              </a:lnSpc>
            </a:pPr>
            <a:r>
              <a:rPr sz="2000" b="1" dirty="0">
                <a:solidFill>
                  <a:schemeClr val="bg2">
                    <a:lumMod val="50000"/>
                  </a:schemeClr>
                </a:solidFill>
                <a:latin typeface="微软雅黑" panose="020B0503020204020204" pitchFamily="34" charset="-122"/>
                <a:ea typeface="微软雅黑" panose="020B0503020204020204" pitchFamily="34" charset="-122"/>
              </a:rPr>
              <a:t>数据</a:t>
            </a:r>
            <a:r>
              <a:rPr lang="zh-CN" sz="2000" b="1" dirty="0">
                <a:solidFill>
                  <a:schemeClr val="bg2">
                    <a:lumMod val="50000"/>
                  </a:schemeClr>
                </a:solidFill>
                <a:latin typeface="微软雅黑" panose="020B0503020204020204" pitchFamily="34" charset="-122"/>
                <a:ea typeface="微软雅黑" panose="020B0503020204020204" pitchFamily="34" charset="-122"/>
              </a:rPr>
              <a:t>模型管理</a:t>
            </a:r>
          </a:p>
        </p:txBody>
      </p:sp>
      <p:cxnSp>
        <p:nvCxnSpPr>
          <p:cNvPr id="4" name="直接连接符 3"/>
          <p:cNvCxnSpPr/>
          <p:nvPr/>
        </p:nvCxnSpPr>
        <p:spPr>
          <a:xfrm>
            <a:off x="8498122" y="2851592"/>
            <a:ext cx="0" cy="407504"/>
          </a:xfrm>
          <a:prstGeom prst="line">
            <a:avLst/>
          </a:prstGeom>
          <a:ln w="47625" cap="rnd">
            <a:solidFill>
              <a:srgbClr val="1CAE97"/>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528050" y="2809240"/>
            <a:ext cx="3451860" cy="491490"/>
          </a:xfrm>
          <a:prstGeom prst="rect">
            <a:avLst/>
          </a:prstGeom>
          <a:noFill/>
        </p:spPr>
        <p:txBody>
          <a:bodyPr wrap="square" rtlCol="0">
            <a:spAutoFit/>
          </a:bodyPr>
          <a:lstStyle/>
          <a:p>
            <a:pPr algn="just">
              <a:lnSpc>
                <a:spcPct val="130000"/>
              </a:lnSpc>
            </a:pPr>
            <a:r>
              <a:rPr sz="2000" b="1" dirty="0">
                <a:solidFill>
                  <a:schemeClr val="bg2">
                    <a:lumMod val="50000"/>
                  </a:schemeClr>
                </a:solidFill>
                <a:latin typeface="微软雅黑" panose="020B0503020204020204" pitchFamily="34" charset="-122"/>
                <a:ea typeface="微软雅黑" panose="020B0503020204020204" pitchFamily="34" charset="-122"/>
              </a:rPr>
              <a:t>《信息系统白皮书》</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622"/>
          <p:cNvPicPr>
            <a:picLocks noChangeAspect="1"/>
          </p:cNvPicPr>
          <p:nvPr/>
        </p:nvPicPr>
        <p:blipFill>
          <a:blip r:embed="rId2"/>
          <a:stretch>
            <a:fillRect/>
          </a:stretch>
        </p:blipFill>
        <p:spPr>
          <a:xfrm>
            <a:off x="1572895" y="1506855"/>
            <a:ext cx="8301355" cy="4223385"/>
          </a:xfrm>
          <a:prstGeom prst="rect">
            <a:avLst/>
          </a:prstGeom>
          <a:noFill/>
          <a:ln w="9525">
            <a:noFill/>
          </a:ln>
        </p:spPr>
      </p:pic>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684780"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智能辅助数据库设计</a:t>
            </a:r>
          </a:p>
        </p:txBody>
      </p:sp>
      <p:sp>
        <p:nvSpPr>
          <p:cNvPr id="100" name="文本框 99"/>
          <p:cNvSpPr txBox="1"/>
          <p:nvPr/>
        </p:nvSpPr>
        <p:spPr>
          <a:xfrm>
            <a:off x="5333365" y="5887085"/>
            <a:ext cx="2728595" cy="398780"/>
          </a:xfrm>
          <a:prstGeom prst="rect">
            <a:avLst/>
          </a:prstGeom>
          <a:noFill/>
          <a:ln w="9525">
            <a:noFill/>
          </a:ln>
        </p:spPr>
        <p:txBody>
          <a:bodyPr wrap="square">
            <a:spAutoFit/>
          </a:bodyPr>
          <a:lstStyle/>
          <a:p>
            <a:pPr indent="0"/>
            <a:r>
              <a:rPr lang="zh-CN" sz="2000" b="1">
                <a:solidFill>
                  <a:schemeClr val="tx2"/>
                </a:solidFill>
                <a:latin typeface="微软雅黑" panose="020B0503020204020204" pitchFamily="34" charset="-122"/>
                <a:ea typeface="微软雅黑" panose="020B0503020204020204" pitchFamily="34" charset="-122"/>
              </a:rPr>
              <a:t>模型管理及概念关系</a:t>
            </a:r>
          </a:p>
        </p:txBody>
      </p:sp>
      <p:sp>
        <p:nvSpPr>
          <p:cNvPr id="3" name="文本框 2"/>
          <p:cNvSpPr txBox="1"/>
          <p:nvPr/>
        </p:nvSpPr>
        <p:spPr>
          <a:xfrm>
            <a:off x="2846705" y="1120775"/>
            <a:ext cx="641921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数据模型管理</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684780"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智能辅助数据库设计</a:t>
            </a:r>
          </a:p>
        </p:txBody>
      </p:sp>
      <p:sp>
        <p:nvSpPr>
          <p:cNvPr id="2" name="文本框 1"/>
          <p:cNvSpPr txBox="1"/>
          <p:nvPr/>
        </p:nvSpPr>
        <p:spPr>
          <a:xfrm>
            <a:off x="2846705" y="1120775"/>
            <a:ext cx="641921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数据标准管理</a:t>
            </a:r>
          </a:p>
        </p:txBody>
      </p:sp>
      <p:pic>
        <p:nvPicPr>
          <p:cNvPr id="35" name="图片 14"/>
          <p:cNvPicPr>
            <a:picLocks noChangeAspect="1"/>
          </p:cNvPicPr>
          <p:nvPr/>
        </p:nvPicPr>
        <p:blipFill>
          <a:blip r:embed="rId3"/>
          <a:stretch>
            <a:fillRect/>
          </a:stretch>
        </p:blipFill>
        <p:spPr>
          <a:xfrm>
            <a:off x="4524375" y="1852930"/>
            <a:ext cx="6652260" cy="3387090"/>
          </a:xfrm>
          <a:prstGeom prst="rect">
            <a:avLst/>
          </a:prstGeom>
          <a:ln>
            <a:solidFill>
              <a:schemeClr val="bg2">
                <a:lumMod val="75000"/>
              </a:schemeClr>
            </a:solidFill>
          </a:ln>
        </p:spPr>
      </p:pic>
      <p:pic>
        <p:nvPicPr>
          <p:cNvPr id="36" name="图片 3"/>
          <p:cNvPicPr>
            <a:picLocks noChangeAspect="1"/>
          </p:cNvPicPr>
          <p:nvPr/>
        </p:nvPicPr>
        <p:blipFill>
          <a:blip r:embed="rId4"/>
          <a:stretch>
            <a:fillRect/>
          </a:stretch>
        </p:blipFill>
        <p:spPr>
          <a:xfrm>
            <a:off x="723900" y="3097530"/>
            <a:ext cx="6170295" cy="3152775"/>
          </a:xfrm>
          <a:prstGeom prst="rect">
            <a:avLst/>
          </a:prstGeom>
          <a:ln>
            <a:solidFill>
              <a:schemeClr val="bg2">
                <a:lumMod val="75000"/>
              </a:schemeClr>
            </a:solidFill>
          </a:ln>
        </p:spPr>
      </p:pic>
      <p:sp>
        <p:nvSpPr>
          <p:cNvPr id="100" name="文本框 99"/>
          <p:cNvSpPr txBox="1"/>
          <p:nvPr/>
        </p:nvSpPr>
        <p:spPr>
          <a:xfrm>
            <a:off x="2094865" y="3073400"/>
            <a:ext cx="2548255" cy="521970"/>
          </a:xfrm>
          <a:prstGeom prst="rect">
            <a:avLst/>
          </a:prstGeom>
          <a:noFill/>
          <a:ln w="9525">
            <a:noFill/>
          </a:ln>
        </p:spPr>
        <p:txBody>
          <a:bodyPr wrap="square">
            <a:spAutoFit/>
          </a:bodyPr>
          <a:lstStyle/>
          <a:p>
            <a:pPr indent="0"/>
            <a:r>
              <a:rPr lang="zh-CN" sz="2800" b="1">
                <a:solidFill>
                  <a:schemeClr val="tx2"/>
                </a:solidFill>
                <a:latin typeface="微软雅黑" panose="020B0503020204020204" pitchFamily="34" charset="-122"/>
                <a:ea typeface="微软雅黑" panose="020B0503020204020204" pitchFamily="34" charset="-122"/>
              </a:rPr>
              <a:t>数据源标准</a:t>
            </a:r>
            <a:endParaRPr lang="zh-CN" altLang="en-US" sz="2800" b="1">
              <a:solidFill>
                <a:schemeClr val="tx2"/>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906135" y="1852930"/>
            <a:ext cx="2900045" cy="521970"/>
          </a:xfrm>
          <a:prstGeom prst="rect">
            <a:avLst/>
          </a:prstGeom>
          <a:noFill/>
          <a:ln w="9525">
            <a:noFill/>
          </a:ln>
        </p:spPr>
        <p:txBody>
          <a:bodyPr wrap="square">
            <a:spAutoFit/>
          </a:bodyPr>
          <a:lstStyle/>
          <a:p>
            <a:pPr indent="0"/>
            <a:r>
              <a:rPr lang="zh-CN" sz="2800" b="1">
                <a:solidFill>
                  <a:schemeClr val="tx2"/>
                </a:solidFill>
                <a:latin typeface="微软雅黑" panose="020B0503020204020204" pitchFamily="34" charset="-122"/>
                <a:ea typeface="微软雅黑" panose="020B0503020204020204" pitchFamily="34" charset="-122"/>
              </a:rPr>
              <a:t>信息分类编码</a:t>
            </a:r>
            <a:endParaRPr lang="zh-CN" altLang="en-US" sz="2800" b="1">
              <a:solidFill>
                <a:schemeClr val="tx2"/>
              </a:solidFill>
              <a:latin typeface="微软雅黑" panose="020B0503020204020204" pitchFamily="34" charset="-122"/>
              <a:ea typeface="微软雅黑" panose="020B0503020204020204" pitchFamily="34" charset="-122"/>
            </a:endParaRPr>
          </a:p>
        </p:txBody>
      </p:sp>
      <p:sp>
        <p:nvSpPr>
          <p:cNvPr id="38" name="椭圆 37"/>
          <p:cNvSpPr/>
          <p:nvPr/>
        </p:nvSpPr>
        <p:spPr>
          <a:xfrm>
            <a:off x="6120130" y="4154170"/>
            <a:ext cx="3988435" cy="1970405"/>
          </a:xfrm>
          <a:prstGeom prst="ellipse">
            <a:avLst/>
          </a:prstGeom>
          <a:solidFill>
            <a:schemeClr val="tx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548120" y="4578985"/>
            <a:ext cx="3310890" cy="1014730"/>
          </a:xfrm>
          <a:prstGeom prst="rect">
            <a:avLst/>
          </a:prstGeom>
          <a:noFill/>
        </p:spPr>
        <p:txBody>
          <a:bodyPr wrap="square" rtlCol="0">
            <a:spAutoFit/>
          </a:bodyPr>
          <a:lstStyle/>
          <a:p>
            <a:pPr>
              <a:lnSpc>
                <a:spcPct val="125000"/>
              </a:lnSpc>
              <a:spcBef>
                <a:spcPts val="0"/>
              </a:spcBef>
              <a:spcAft>
                <a:spcPts val="0"/>
              </a:spcAft>
            </a:pPr>
            <a:r>
              <a:rPr lang="zh-CN" altLang="en-US" sz="1600">
                <a:solidFill>
                  <a:schemeClr val="bg1"/>
                </a:solidFill>
                <a:latin typeface="微软雅黑" panose="020B0503020204020204" pitchFamily="34" charset="-122"/>
                <a:ea typeface="微软雅黑" panose="020B0503020204020204" pitchFamily="34" charset="-122"/>
              </a:rPr>
              <a:t>针对数据库建设缺乏数据标准的现状，提供数据库建设的系列数据标准，提高数据库设计的标准化。</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Left)">
                                      <p:cBhvr>
                                        <p:cTn id="7" dur="500"/>
                                        <p:tgtEl>
                                          <p:spTgt spid="39"/>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strips(downLeft)">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684780"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智能辅助数据库设计</a:t>
            </a:r>
          </a:p>
        </p:txBody>
      </p:sp>
      <p:sp>
        <p:nvSpPr>
          <p:cNvPr id="2" name="文本框 1"/>
          <p:cNvSpPr txBox="1"/>
          <p:nvPr/>
        </p:nvSpPr>
        <p:spPr>
          <a:xfrm>
            <a:off x="2846705" y="1120775"/>
            <a:ext cx="641921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元数据管理</a:t>
            </a:r>
          </a:p>
        </p:txBody>
      </p:sp>
      <p:pic>
        <p:nvPicPr>
          <p:cNvPr id="4" name="图片 4"/>
          <p:cNvPicPr>
            <a:picLocks noChangeAspect="1"/>
          </p:cNvPicPr>
          <p:nvPr/>
        </p:nvPicPr>
        <p:blipFill>
          <a:blip r:embed="rId3"/>
          <a:stretch>
            <a:fillRect/>
          </a:stretch>
        </p:blipFill>
        <p:spPr>
          <a:xfrm>
            <a:off x="716915" y="1657350"/>
            <a:ext cx="5274310" cy="3343910"/>
          </a:xfrm>
          <a:prstGeom prst="rect">
            <a:avLst/>
          </a:prstGeom>
          <a:ln>
            <a:solidFill>
              <a:schemeClr val="bg2">
                <a:lumMod val="75000"/>
              </a:schemeClr>
            </a:solidFill>
          </a:ln>
        </p:spPr>
      </p:pic>
      <p:pic>
        <p:nvPicPr>
          <p:cNvPr id="5" name="图片 5"/>
          <p:cNvPicPr>
            <a:picLocks noChangeAspect="1"/>
          </p:cNvPicPr>
          <p:nvPr/>
        </p:nvPicPr>
        <p:blipFill>
          <a:blip r:embed="rId4"/>
          <a:stretch>
            <a:fillRect/>
          </a:stretch>
        </p:blipFill>
        <p:spPr>
          <a:xfrm>
            <a:off x="6165850" y="1657033"/>
            <a:ext cx="5274310" cy="2648585"/>
          </a:xfrm>
          <a:prstGeom prst="rect">
            <a:avLst/>
          </a:prstGeom>
          <a:ln>
            <a:solidFill>
              <a:schemeClr val="bg2">
                <a:lumMod val="75000"/>
              </a:schemeClr>
            </a:solidFill>
          </a:ln>
        </p:spPr>
      </p:pic>
      <p:pic>
        <p:nvPicPr>
          <p:cNvPr id="3" name="图片 18"/>
          <p:cNvPicPr>
            <a:picLocks noChangeAspect="1"/>
          </p:cNvPicPr>
          <p:nvPr/>
        </p:nvPicPr>
        <p:blipFill>
          <a:blip r:embed="rId5"/>
          <a:stretch>
            <a:fillRect/>
          </a:stretch>
        </p:blipFill>
        <p:spPr>
          <a:xfrm>
            <a:off x="6165850" y="3694748"/>
            <a:ext cx="5274310" cy="2625725"/>
          </a:xfrm>
          <a:prstGeom prst="rect">
            <a:avLst/>
          </a:prstGeom>
          <a:ln>
            <a:solidFill>
              <a:schemeClr val="bg2">
                <a:lumMod val="75000"/>
              </a:schemeClr>
            </a:solidFill>
          </a:ln>
        </p:spPr>
      </p:pic>
      <p:sp>
        <p:nvSpPr>
          <p:cNvPr id="6" name="文本框 5"/>
          <p:cNvSpPr txBox="1"/>
          <p:nvPr/>
        </p:nvSpPr>
        <p:spPr>
          <a:xfrm>
            <a:off x="2513330" y="2973705"/>
            <a:ext cx="2835275" cy="521970"/>
          </a:xfrm>
          <a:prstGeom prst="rect">
            <a:avLst/>
          </a:prstGeom>
          <a:noFill/>
          <a:ln w="9525">
            <a:noFill/>
          </a:ln>
        </p:spPr>
        <p:txBody>
          <a:bodyPr wrap="square">
            <a:spAutoFit/>
          </a:bodyPr>
          <a:lstStyle/>
          <a:p>
            <a:pPr indent="0"/>
            <a:r>
              <a:rPr lang="zh-CN" sz="2800" b="1">
                <a:solidFill>
                  <a:schemeClr val="tx2"/>
                </a:solidFill>
                <a:latin typeface="微软雅黑" panose="020B0503020204020204" pitchFamily="34" charset="-122"/>
                <a:ea typeface="微软雅黑" panose="020B0503020204020204" pitchFamily="34" charset="-122"/>
              </a:rPr>
              <a:t>元数据管理</a:t>
            </a:r>
            <a:endParaRPr lang="zh-CN" altLang="en-US" sz="2800" b="1">
              <a:solidFill>
                <a:schemeClr val="tx2"/>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761480" y="2720340"/>
            <a:ext cx="2657475" cy="521970"/>
          </a:xfrm>
          <a:prstGeom prst="rect">
            <a:avLst/>
          </a:prstGeom>
          <a:noFill/>
          <a:ln w="9525">
            <a:noFill/>
          </a:ln>
        </p:spPr>
        <p:txBody>
          <a:bodyPr wrap="square">
            <a:spAutoFit/>
          </a:bodyPr>
          <a:lstStyle/>
          <a:p>
            <a:pPr indent="0"/>
            <a:r>
              <a:rPr lang="zh-CN" sz="2800" b="1">
                <a:solidFill>
                  <a:schemeClr val="tx2"/>
                </a:solidFill>
                <a:latin typeface="微软雅黑" panose="020B0503020204020204" pitchFamily="34" charset="-122"/>
                <a:ea typeface="微软雅黑" panose="020B0503020204020204" pitchFamily="34" charset="-122"/>
              </a:rPr>
              <a:t>版本管理</a:t>
            </a:r>
            <a:endParaRPr lang="zh-CN" altLang="en-US" sz="2800" b="1">
              <a:solidFill>
                <a:schemeClr val="tx2"/>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187565" y="4857115"/>
            <a:ext cx="2054860" cy="521970"/>
          </a:xfrm>
          <a:prstGeom prst="rect">
            <a:avLst/>
          </a:prstGeom>
          <a:noFill/>
          <a:ln w="9525">
            <a:noFill/>
          </a:ln>
        </p:spPr>
        <p:txBody>
          <a:bodyPr wrap="square">
            <a:spAutoFit/>
          </a:bodyPr>
          <a:lstStyle/>
          <a:p>
            <a:pPr indent="0"/>
            <a:r>
              <a:rPr lang="zh-CN" sz="2800" b="1">
                <a:solidFill>
                  <a:schemeClr val="tx2"/>
                </a:solidFill>
                <a:latin typeface="微软雅黑" panose="020B0503020204020204" pitchFamily="34" charset="-122"/>
                <a:ea typeface="微软雅黑" panose="020B0503020204020204" pitchFamily="34" charset="-122"/>
              </a:rPr>
              <a:t>差异化比较</a:t>
            </a:r>
            <a:endParaRPr lang="zh-CN" altLang="en-US" sz="2800" b="1">
              <a:solidFill>
                <a:schemeClr val="tx2"/>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922655" y="5379085"/>
            <a:ext cx="5080000" cy="681355"/>
          </a:xfrm>
          <a:prstGeom prst="rect">
            <a:avLst/>
          </a:prstGeom>
          <a:noFill/>
          <a:ln w="9525">
            <a:noFill/>
          </a:ln>
        </p:spPr>
        <p:txBody>
          <a:bodyPr>
            <a:spAutoFit/>
          </a:bodyPr>
          <a:lstStyle/>
          <a:p>
            <a:pPr indent="0">
              <a:lnSpc>
                <a:spcPct val="120000"/>
              </a:lnSpc>
              <a:spcBef>
                <a:spcPts val="0"/>
              </a:spcBef>
              <a:spcAft>
                <a:spcPts val="0"/>
              </a:spcAft>
            </a:pPr>
            <a:r>
              <a:rPr lang="zh-CN" sz="1600" b="0">
                <a:solidFill>
                  <a:schemeClr val="tx2"/>
                </a:solidFill>
                <a:latin typeface="微软雅黑" panose="020B0503020204020204" pitchFamily="34" charset="-122"/>
                <a:ea typeface="微软雅黑" panose="020B0503020204020204" pitchFamily="34" charset="-122"/>
              </a:rPr>
              <a:t>实现针对元数据的基本管理功能。</a:t>
            </a:r>
          </a:p>
          <a:p>
            <a:pPr indent="0">
              <a:lnSpc>
                <a:spcPct val="120000"/>
              </a:lnSpc>
              <a:spcBef>
                <a:spcPts val="0"/>
              </a:spcBef>
              <a:spcAft>
                <a:spcPts val="0"/>
              </a:spcAft>
            </a:pPr>
            <a:r>
              <a:rPr lang="zh-CN" sz="1600" b="0">
                <a:solidFill>
                  <a:schemeClr val="tx2"/>
                </a:solidFill>
                <a:latin typeface="微软雅黑" panose="020B0503020204020204" pitchFamily="34" charset="-122"/>
                <a:ea typeface="微软雅黑" panose="020B0503020204020204" pitchFamily="34" charset="-122"/>
              </a:rPr>
              <a:t>包括元数据获取、版本管理、差异化比较。</a:t>
            </a:r>
            <a:endParaRPr lang="zh-CN" altLang="en-US" sz="1600" b="0">
              <a:solidFill>
                <a:schemeClr val="tx2"/>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684780"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智能辅助数据库设计</a:t>
            </a:r>
          </a:p>
        </p:txBody>
      </p:sp>
      <p:sp>
        <p:nvSpPr>
          <p:cNvPr id="2" name="文本框 1"/>
          <p:cNvSpPr txBox="1"/>
          <p:nvPr/>
        </p:nvSpPr>
        <p:spPr>
          <a:xfrm>
            <a:off x="2846705" y="1120775"/>
            <a:ext cx="641921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辅助规范数据库设计</a:t>
            </a:r>
          </a:p>
        </p:txBody>
      </p:sp>
      <p:pic>
        <p:nvPicPr>
          <p:cNvPr id="10" name="图片 10"/>
          <p:cNvPicPr>
            <a:picLocks noChangeAspect="1"/>
          </p:cNvPicPr>
          <p:nvPr/>
        </p:nvPicPr>
        <p:blipFill>
          <a:blip r:embed="rId3"/>
          <a:stretch>
            <a:fillRect/>
          </a:stretch>
        </p:blipFill>
        <p:spPr>
          <a:xfrm>
            <a:off x="417830" y="1752600"/>
            <a:ext cx="6388735" cy="2726055"/>
          </a:xfrm>
          <a:prstGeom prst="rect">
            <a:avLst/>
          </a:prstGeom>
          <a:ln>
            <a:solidFill>
              <a:schemeClr val="bg2">
                <a:lumMod val="75000"/>
              </a:schemeClr>
            </a:solidFill>
          </a:ln>
        </p:spPr>
      </p:pic>
      <p:pic>
        <p:nvPicPr>
          <p:cNvPr id="11" name="图片 16"/>
          <p:cNvPicPr>
            <a:picLocks noChangeAspect="1"/>
          </p:cNvPicPr>
          <p:nvPr/>
        </p:nvPicPr>
        <p:blipFill>
          <a:blip r:embed="rId4"/>
          <a:stretch>
            <a:fillRect/>
          </a:stretch>
        </p:blipFill>
        <p:spPr>
          <a:xfrm>
            <a:off x="5211445" y="2045970"/>
            <a:ext cx="6477000" cy="2765425"/>
          </a:xfrm>
          <a:prstGeom prst="rect">
            <a:avLst/>
          </a:prstGeom>
          <a:ln>
            <a:solidFill>
              <a:schemeClr val="bg2">
                <a:lumMod val="75000"/>
              </a:schemeClr>
            </a:solidFill>
          </a:ln>
        </p:spPr>
      </p:pic>
      <p:pic>
        <p:nvPicPr>
          <p:cNvPr id="32" name="图片 32"/>
          <p:cNvPicPr>
            <a:picLocks noChangeAspect="1"/>
          </p:cNvPicPr>
          <p:nvPr/>
        </p:nvPicPr>
        <p:blipFill>
          <a:blip r:embed="rId5"/>
          <a:stretch>
            <a:fillRect/>
          </a:stretch>
        </p:blipFill>
        <p:spPr>
          <a:xfrm>
            <a:off x="4570095" y="3673475"/>
            <a:ext cx="6254115" cy="2634615"/>
          </a:xfrm>
          <a:prstGeom prst="rect">
            <a:avLst/>
          </a:prstGeom>
          <a:ln>
            <a:solidFill>
              <a:schemeClr val="bg2">
                <a:lumMod val="75000"/>
              </a:schemeClr>
            </a:solidFill>
          </a:ln>
        </p:spPr>
      </p:pic>
      <p:sp>
        <p:nvSpPr>
          <p:cNvPr id="100" name="文本框 99"/>
          <p:cNvSpPr txBox="1"/>
          <p:nvPr/>
        </p:nvSpPr>
        <p:spPr>
          <a:xfrm>
            <a:off x="417830" y="4775200"/>
            <a:ext cx="4052570" cy="1271270"/>
          </a:xfrm>
          <a:prstGeom prst="rect">
            <a:avLst/>
          </a:prstGeom>
          <a:noFill/>
          <a:ln w="9525">
            <a:noFill/>
          </a:ln>
        </p:spPr>
        <p:txBody>
          <a:bodyPr wrap="square">
            <a:spAutoFit/>
          </a:bodyPr>
          <a:lstStyle/>
          <a:p>
            <a:pPr indent="0">
              <a:lnSpc>
                <a:spcPct val="120000"/>
              </a:lnSpc>
              <a:spcBef>
                <a:spcPts val="0"/>
              </a:spcBef>
              <a:spcAft>
                <a:spcPts val="0"/>
              </a:spcAft>
            </a:pPr>
            <a:r>
              <a:rPr lang="zh-CN" sz="1600" b="0">
                <a:solidFill>
                  <a:schemeClr val="tx2"/>
                </a:solidFill>
                <a:latin typeface="微软雅黑" panose="020B0503020204020204" pitchFamily="34" charset="-122"/>
                <a:ea typeface="微软雅黑" panose="020B0503020204020204" pitchFamily="34" charset="-122"/>
              </a:rPr>
              <a:t>辅助数据库设计人员进行数据库设计，包括从数据源中复制表、字段到设计库进行新的数据库设计，数据库设计内容反向同步到实例库等。</a:t>
            </a:r>
            <a:endParaRPr lang="zh-CN" altLang="en-US" sz="1600" b="0">
              <a:solidFill>
                <a:schemeClr val="tx2"/>
              </a:solidFill>
              <a:latin typeface="微软雅黑" panose="020B0503020204020204" pitchFamily="34" charset="-122"/>
              <a:ea typeface="微软雅黑" panose="020B0503020204020204" pitchFamily="34" charset="-122"/>
            </a:endParaRPr>
          </a:p>
        </p:txBody>
      </p:sp>
      <p:sp>
        <p:nvSpPr>
          <p:cNvPr id="12" name="右箭头 11"/>
          <p:cNvSpPr/>
          <p:nvPr/>
        </p:nvSpPr>
        <p:spPr>
          <a:xfrm>
            <a:off x="4768850" y="2758440"/>
            <a:ext cx="904240" cy="37147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箭头 19"/>
          <p:cNvSpPr/>
          <p:nvPr/>
        </p:nvSpPr>
        <p:spPr>
          <a:xfrm>
            <a:off x="9265920" y="3469005"/>
            <a:ext cx="387985" cy="87185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strips(downLeft)">
                                      <p:cBhvr>
                                        <p:cTn id="2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 grpId="0" animBg="1"/>
      <p:bldP spid="2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684780"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智能辅助数据库设计</a:t>
            </a:r>
          </a:p>
        </p:txBody>
      </p:sp>
      <p:sp>
        <p:nvSpPr>
          <p:cNvPr id="2" name="文本框 1"/>
          <p:cNvSpPr txBox="1"/>
          <p:nvPr/>
        </p:nvSpPr>
        <p:spPr>
          <a:xfrm>
            <a:off x="2846705" y="1120775"/>
            <a:ext cx="641921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辅助规范数据库设计</a:t>
            </a:r>
          </a:p>
        </p:txBody>
      </p:sp>
      <p:pic>
        <p:nvPicPr>
          <p:cNvPr id="3" name="图片 17"/>
          <p:cNvPicPr>
            <a:picLocks noChangeAspect="1"/>
          </p:cNvPicPr>
          <p:nvPr/>
        </p:nvPicPr>
        <p:blipFill>
          <a:blip r:embed="rId3"/>
          <a:stretch>
            <a:fillRect/>
          </a:stretch>
        </p:blipFill>
        <p:spPr>
          <a:xfrm>
            <a:off x="677545" y="1685290"/>
            <a:ext cx="6932930" cy="2969895"/>
          </a:xfrm>
          <a:prstGeom prst="rect">
            <a:avLst/>
          </a:prstGeom>
          <a:ln>
            <a:solidFill>
              <a:schemeClr val="bg2">
                <a:lumMod val="75000"/>
              </a:schemeClr>
            </a:solidFill>
          </a:ln>
        </p:spPr>
      </p:pic>
      <p:pic>
        <p:nvPicPr>
          <p:cNvPr id="4" name="图片 12"/>
          <p:cNvPicPr>
            <a:picLocks noChangeAspect="1"/>
          </p:cNvPicPr>
          <p:nvPr/>
        </p:nvPicPr>
        <p:blipFill>
          <a:blip r:embed="rId4"/>
          <a:stretch>
            <a:fillRect/>
          </a:stretch>
        </p:blipFill>
        <p:spPr>
          <a:xfrm>
            <a:off x="5170805" y="1902460"/>
            <a:ext cx="6394450" cy="3258820"/>
          </a:xfrm>
          <a:prstGeom prst="rect">
            <a:avLst/>
          </a:prstGeom>
          <a:ln>
            <a:solidFill>
              <a:schemeClr val="bg2">
                <a:lumMod val="75000"/>
              </a:schemeClr>
            </a:solidFill>
          </a:ln>
        </p:spPr>
      </p:pic>
      <p:sp>
        <p:nvSpPr>
          <p:cNvPr id="5" name="文本框 4"/>
          <p:cNvSpPr txBox="1"/>
          <p:nvPr/>
        </p:nvSpPr>
        <p:spPr>
          <a:xfrm>
            <a:off x="2765425" y="2219325"/>
            <a:ext cx="2491105" cy="521970"/>
          </a:xfrm>
          <a:prstGeom prst="rect">
            <a:avLst/>
          </a:prstGeom>
          <a:noFill/>
          <a:ln w="9525">
            <a:noFill/>
          </a:ln>
        </p:spPr>
        <p:txBody>
          <a:bodyPr wrap="square">
            <a:spAutoFit/>
          </a:bodyPr>
          <a:lstStyle/>
          <a:p>
            <a:pPr indent="0"/>
            <a:r>
              <a:rPr lang="zh-CN" sz="2800" b="1">
                <a:solidFill>
                  <a:schemeClr val="tx2"/>
                </a:solidFill>
                <a:latin typeface="微软雅黑" panose="020B0503020204020204" pitchFamily="34" charset="-122"/>
                <a:ea typeface="微软雅黑" panose="020B0503020204020204" pitchFamily="34" charset="-122"/>
              </a:rPr>
              <a:t>同步到实例库</a:t>
            </a:r>
            <a:endParaRPr lang="zh-CN" altLang="en-US" sz="2800" b="1">
              <a:solidFill>
                <a:schemeClr val="tx2"/>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841615" y="3636645"/>
            <a:ext cx="3664585" cy="953135"/>
          </a:xfrm>
          <a:prstGeom prst="rect">
            <a:avLst/>
          </a:prstGeom>
          <a:noFill/>
          <a:ln w="9525">
            <a:noFill/>
          </a:ln>
        </p:spPr>
        <p:txBody>
          <a:bodyPr wrap="square">
            <a:spAutoFit/>
          </a:bodyPr>
          <a:lstStyle/>
          <a:p>
            <a:pPr indent="0"/>
            <a:r>
              <a:rPr lang="zh-CN" sz="2800" b="1">
                <a:solidFill>
                  <a:schemeClr val="tx2"/>
                </a:solidFill>
                <a:latin typeface="微软雅黑" panose="020B0503020204020204" pitchFamily="34" charset="-122"/>
                <a:ea typeface="微软雅黑" panose="020B0503020204020204" pitchFamily="34" charset="-122"/>
              </a:rPr>
              <a:t>从数据源中复制</a:t>
            </a:r>
          </a:p>
          <a:p>
            <a:pPr indent="0"/>
            <a:r>
              <a:rPr lang="zh-CN" sz="2800" b="1">
                <a:solidFill>
                  <a:schemeClr val="tx2"/>
                </a:solidFill>
                <a:latin typeface="微软雅黑" panose="020B0503020204020204" pitchFamily="34" charset="-122"/>
                <a:ea typeface="微软雅黑" panose="020B0503020204020204" pitchFamily="34" charset="-122"/>
              </a:rPr>
              <a:t>表、字段到设计库</a:t>
            </a:r>
            <a:endParaRPr lang="zh-CN" altLang="en-US" sz="2800" b="1">
              <a:solidFill>
                <a:schemeClr val="tx2"/>
              </a:solidFill>
              <a:latin typeface="微软雅黑" panose="020B0503020204020204" pitchFamily="34" charset="-122"/>
              <a:ea typeface="微软雅黑" panose="020B0503020204020204" pitchFamily="34" charset="-122"/>
            </a:endParaRPr>
          </a:p>
        </p:txBody>
      </p:sp>
      <p:pic>
        <p:nvPicPr>
          <p:cNvPr id="7" name="图片 11" descr="C:\Users\xumz\Documents\Tencent Files\48935072\Image\Group\S`}TNQK~9P)B~H`]BQ8%Y6B.png"/>
          <p:cNvPicPr>
            <a:picLocks noChangeAspect="1"/>
          </p:cNvPicPr>
          <p:nvPr/>
        </p:nvPicPr>
        <p:blipFill>
          <a:blip r:embed="rId5"/>
          <a:stretch>
            <a:fillRect/>
          </a:stretch>
        </p:blipFill>
        <p:spPr>
          <a:xfrm>
            <a:off x="1967230" y="3636645"/>
            <a:ext cx="5749925" cy="2781935"/>
          </a:xfrm>
          <a:prstGeom prst="rect">
            <a:avLst/>
          </a:prstGeom>
          <a:noFill/>
          <a:ln w="9525">
            <a:solidFill>
              <a:schemeClr val="bg2">
                <a:lumMod val="75000"/>
              </a:schemeClr>
            </a:solidFill>
          </a:ln>
        </p:spPr>
      </p:pic>
      <p:sp>
        <p:nvSpPr>
          <p:cNvPr id="8" name="文本框 7"/>
          <p:cNvSpPr txBox="1"/>
          <p:nvPr/>
        </p:nvSpPr>
        <p:spPr>
          <a:xfrm>
            <a:off x="6500495" y="5506720"/>
            <a:ext cx="2491105" cy="521970"/>
          </a:xfrm>
          <a:prstGeom prst="rect">
            <a:avLst/>
          </a:prstGeom>
          <a:noFill/>
          <a:ln w="9525">
            <a:noFill/>
          </a:ln>
        </p:spPr>
        <p:txBody>
          <a:bodyPr wrap="square">
            <a:spAutoFit/>
          </a:bodyPr>
          <a:lstStyle/>
          <a:p>
            <a:pPr indent="0"/>
            <a:r>
              <a:rPr lang="zh-CN" sz="2800" b="1">
                <a:solidFill>
                  <a:schemeClr val="tx2"/>
                </a:solidFill>
                <a:latin typeface="微软雅黑" panose="020B0503020204020204" pitchFamily="34" charset="-122"/>
                <a:ea typeface="微软雅黑" panose="020B0503020204020204" pitchFamily="34" charset="-122"/>
              </a:rPr>
              <a:t>实体关系呈现</a:t>
            </a:r>
            <a:endParaRPr lang="zh-CN" altLang="en-US" sz="2800" b="1">
              <a:solidFill>
                <a:schemeClr val="tx2"/>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684780"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智能辅助数据库设计</a:t>
            </a:r>
          </a:p>
        </p:txBody>
      </p:sp>
      <p:sp>
        <p:nvSpPr>
          <p:cNvPr id="2" name="文本框 1"/>
          <p:cNvSpPr txBox="1"/>
          <p:nvPr/>
        </p:nvSpPr>
        <p:spPr>
          <a:xfrm>
            <a:off x="2846705" y="1120775"/>
            <a:ext cx="641921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辅助规范数据库设计</a:t>
            </a:r>
          </a:p>
        </p:txBody>
      </p:sp>
      <p:pic>
        <p:nvPicPr>
          <p:cNvPr id="3" name="图片 6"/>
          <p:cNvPicPr>
            <a:picLocks noChangeAspect="1"/>
          </p:cNvPicPr>
          <p:nvPr/>
        </p:nvPicPr>
        <p:blipFill>
          <a:blip r:embed="rId2"/>
          <a:stretch>
            <a:fillRect/>
          </a:stretch>
        </p:blipFill>
        <p:spPr>
          <a:xfrm>
            <a:off x="1122680" y="1588770"/>
            <a:ext cx="9979025" cy="5126355"/>
          </a:xfrm>
          <a:prstGeom prst="rect">
            <a:avLst/>
          </a:prstGeom>
          <a:noFill/>
          <a:ln w="9525">
            <a:solidFill>
              <a:schemeClr val="bg2">
                <a:lumMod val="75000"/>
              </a:schemeClr>
            </a:solidFill>
          </a:ln>
        </p:spPr>
      </p:pic>
      <p:sp>
        <p:nvSpPr>
          <p:cNvPr id="4" name="矩形 3"/>
          <p:cNvSpPr/>
          <p:nvPr/>
        </p:nvSpPr>
        <p:spPr>
          <a:xfrm>
            <a:off x="4311650" y="1899285"/>
            <a:ext cx="389255" cy="284400"/>
          </a:xfrm>
          <a:prstGeom prst="rect">
            <a:avLst/>
          </a:prstGeom>
          <a:noFill/>
          <a:ln w="57150">
            <a:solidFill>
              <a:srgbClr val="303B4A"/>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00905" y="1875155"/>
            <a:ext cx="1419225" cy="337185"/>
          </a:xfrm>
          <a:prstGeom prst="rect">
            <a:avLst/>
          </a:prstGeom>
          <a:solidFill>
            <a:srgbClr val="303B4A"/>
          </a:solidFill>
        </p:spPr>
        <p:txBody>
          <a:bodyPr wrap="square" rtlCol="0">
            <a:spAutoFit/>
          </a:bodyPr>
          <a:lstStyle/>
          <a:p>
            <a:pPr algn="ctr"/>
            <a:r>
              <a:rPr lang="zh-CN" altLang="en-US" sz="1600" b="1" dirty="0" smtClean="0">
                <a:ln>
                  <a:noFill/>
                </a:ln>
                <a:solidFill>
                  <a:schemeClr val="bg1">
                    <a:lumMod val="95000"/>
                  </a:schemeClr>
                </a:solidFill>
                <a:latin typeface="微软雅黑" panose="020B0503020204020204" pitchFamily="34" charset="-122"/>
                <a:ea typeface="微软雅黑" panose="020B0503020204020204" pitchFamily="34" charset="-122"/>
              </a:rPr>
              <a:t>合规性检查</a:t>
            </a:r>
          </a:p>
        </p:txBody>
      </p:sp>
      <p:sp>
        <p:nvSpPr>
          <p:cNvPr id="6" name="矩形 5"/>
          <p:cNvSpPr/>
          <p:nvPr/>
        </p:nvSpPr>
        <p:spPr>
          <a:xfrm>
            <a:off x="8493760" y="3091180"/>
            <a:ext cx="2382520" cy="542925"/>
          </a:xfrm>
          <a:prstGeom prst="rect">
            <a:avLst/>
          </a:prstGeom>
          <a:noFill/>
          <a:ln w="57150">
            <a:solidFill>
              <a:srgbClr val="303B4A"/>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24315" y="1783080"/>
            <a:ext cx="1779905" cy="1271270"/>
          </a:xfrm>
          <a:prstGeom prst="rect">
            <a:avLst/>
          </a:prstGeom>
          <a:solidFill>
            <a:srgbClr val="303B4A"/>
          </a:solidFill>
        </p:spPr>
        <p:txBody>
          <a:bodyPr wrap="square" rtlCol="0">
            <a:spAutoFit/>
          </a:bodyPr>
          <a:lstStyle/>
          <a:p>
            <a:pPr algn="l">
              <a:lnSpc>
                <a:spcPct val="120000"/>
              </a:lnSpc>
              <a:spcBef>
                <a:spcPts val="0"/>
              </a:spcBef>
              <a:spcAft>
                <a:spcPts val="0"/>
              </a:spcAft>
            </a:pPr>
            <a:r>
              <a:rPr lang="zh-CN" altLang="en-US" sz="1600" dirty="0" smtClean="0">
                <a:ln>
                  <a:noFill/>
                </a:ln>
                <a:solidFill>
                  <a:schemeClr val="bg1">
                    <a:lumMod val="95000"/>
                  </a:schemeClr>
                </a:solidFill>
                <a:latin typeface="微软雅黑" panose="020B0503020204020204" pitchFamily="34" charset="-122"/>
                <a:ea typeface="微软雅黑" panose="020B0503020204020204" pitchFamily="34" charset="-122"/>
              </a:rPr>
              <a:t>设定或搜索引用源逻辑实体，可通过拖拽至左侧直接成为表字段</a:t>
            </a:r>
          </a:p>
        </p:txBody>
      </p:sp>
      <p:sp>
        <p:nvSpPr>
          <p:cNvPr id="8" name="矩形 7"/>
          <p:cNvSpPr/>
          <p:nvPr/>
        </p:nvSpPr>
        <p:spPr>
          <a:xfrm>
            <a:off x="8493760" y="3703955"/>
            <a:ext cx="2382520" cy="402590"/>
          </a:xfrm>
          <a:prstGeom prst="rect">
            <a:avLst/>
          </a:prstGeom>
          <a:noFill/>
          <a:ln w="57150">
            <a:solidFill>
              <a:srgbClr val="303B4A"/>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124315" y="4135120"/>
            <a:ext cx="1779905" cy="975995"/>
          </a:xfrm>
          <a:prstGeom prst="rect">
            <a:avLst/>
          </a:prstGeom>
          <a:solidFill>
            <a:srgbClr val="303B4A"/>
          </a:solidFill>
        </p:spPr>
        <p:txBody>
          <a:bodyPr wrap="square" rtlCol="0">
            <a:spAutoFit/>
          </a:bodyPr>
          <a:lstStyle/>
          <a:p>
            <a:pPr algn="l">
              <a:lnSpc>
                <a:spcPct val="120000"/>
              </a:lnSpc>
              <a:spcBef>
                <a:spcPts val="0"/>
              </a:spcBef>
              <a:spcAft>
                <a:spcPts val="0"/>
              </a:spcAft>
            </a:pPr>
            <a:r>
              <a:rPr lang="zh-CN" altLang="en-US" sz="1600" dirty="0" smtClean="0">
                <a:ln>
                  <a:noFill/>
                </a:ln>
                <a:solidFill>
                  <a:schemeClr val="bg1">
                    <a:lumMod val="95000"/>
                  </a:schemeClr>
                </a:solidFill>
                <a:latin typeface="微软雅黑" panose="020B0503020204020204" pitchFamily="34" charset="-122"/>
                <a:ea typeface="微软雅黑" panose="020B0503020204020204" pitchFamily="34" charset="-122"/>
              </a:rPr>
              <a:t>亦可通过选取及搜索的方式设定参考物理表</a:t>
            </a:r>
          </a:p>
        </p:txBody>
      </p:sp>
      <p:sp>
        <p:nvSpPr>
          <p:cNvPr id="10" name="矩形 9"/>
          <p:cNvSpPr/>
          <p:nvPr/>
        </p:nvSpPr>
        <p:spPr>
          <a:xfrm>
            <a:off x="3475990" y="5228590"/>
            <a:ext cx="5532755" cy="692150"/>
          </a:xfrm>
          <a:prstGeom prst="rect">
            <a:avLst/>
          </a:prstGeom>
          <a:noFill/>
          <a:ln w="57150">
            <a:solidFill>
              <a:srgbClr val="303B4A"/>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286500" y="5951855"/>
            <a:ext cx="2745105" cy="386080"/>
          </a:xfrm>
          <a:prstGeom prst="rect">
            <a:avLst/>
          </a:prstGeom>
          <a:solidFill>
            <a:srgbClr val="303B4A"/>
          </a:solidFill>
        </p:spPr>
        <p:txBody>
          <a:bodyPr wrap="square" rtlCol="0">
            <a:spAutoFit/>
          </a:bodyPr>
          <a:lstStyle/>
          <a:p>
            <a:pPr algn="l">
              <a:lnSpc>
                <a:spcPct val="120000"/>
              </a:lnSpc>
              <a:spcBef>
                <a:spcPts val="0"/>
              </a:spcBef>
              <a:spcAft>
                <a:spcPts val="0"/>
              </a:spcAft>
            </a:pPr>
            <a:r>
              <a:rPr lang="zh-CN" altLang="en-US" sz="1600" dirty="0" smtClean="0">
                <a:ln>
                  <a:noFill/>
                </a:ln>
                <a:solidFill>
                  <a:schemeClr val="bg1">
                    <a:lumMod val="95000"/>
                  </a:schemeClr>
                </a:solidFill>
                <a:latin typeface="微软雅黑" panose="020B0503020204020204" pitchFamily="34" charset="-122"/>
                <a:ea typeface="微软雅黑" panose="020B0503020204020204" pitchFamily="34" charset="-122"/>
              </a:rPr>
              <a:t>合规性检查结果输出位置</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954655"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智能辅助信息化建设（选配）</a:t>
            </a:r>
          </a:p>
        </p:txBody>
      </p:sp>
      <p:sp>
        <p:nvSpPr>
          <p:cNvPr id="2" name="文本框 1"/>
          <p:cNvSpPr txBox="1"/>
          <p:nvPr/>
        </p:nvSpPr>
        <p:spPr>
          <a:xfrm>
            <a:off x="4818380" y="1141730"/>
            <a:ext cx="255587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信息系统台账</a:t>
            </a:r>
          </a:p>
        </p:txBody>
      </p:sp>
      <p:pic>
        <p:nvPicPr>
          <p:cNvPr id="29" name="图片 29"/>
          <p:cNvPicPr>
            <a:picLocks noChangeAspect="1"/>
          </p:cNvPicPr>
          <p:nvPr/>
        </p:nvPicPr>
        <p:blipFill>
          <a:blip r:embed="rId2"/>
          <a:stretch>
            <a:fillRect/>
          </a:stretch>
        </p:blipFill>
        <p:spPr>
          <a:xfrm>
            <a:off x="1416050" y="1634490"/>
            <a:ext cx="9526270" cy="4779645"/>
          </a:xfrm>
          <a:prstGeom prst="rect">
            <a:avLst/>
          </a:prstGeom>
        </p:spPr>
      </p:pic>
      <p:sp>
        <p:nvSpPr>
          <p:cNvPr id="3" name="椭圆 2"/>
          <p:cNvSpPr/>
          <p:nvPr/>
        </p:nvSpPr>
        <p:spPr>
          <a:xfrm>
            <a:off x="3996690" y="2952750"/>
            <a:ext cx="4149090" cy="3568065"/>
          </a:xfrm>
          <a:prstGeom prst="ellipse">
            <a:avLst/>
          </a:prstGeom>
          <a:solidFill>
            <a:schemeClr val="tx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405630" y="3443605"/>
            <a:ext cx="3596640" cy="2635250"/>
          </a:xfrm>
          <a:prstGeom prst="rect">
            <a:avLst/>
          </a:prstGeom>
          <a:noFill/>
        </p:spPr>
        <p:txBody>
          <a:bodyPr wrap="square" rtlCol="0">
            <a:spAutoFit/>
          </a:bodyPr>
          <a:lstStyle/>
          <a:p>
            <a:pPr>
              <a:lnSpc>
                <a:spcPct val="115000"/>
              </a:lnSpc>
              <a:spcBef>
                <a:spcPts val="0"/>
              </a:spcBef>
              <a:spcAft>
                <a:spcPts val="0"/>
              </a:spcAft>
            </a:pPr>
            <a:r>
              <a:rPr lang="zh-CN" altLang="en-US">
                <a:solidFill>
                  <a:schemeClr val="bg1"/>
                </a:solidFill>
                <a:latin typeface="微软雅黑" panose="020B0503020204020204" pitchFamily="34" charset="-122"/>
                <a:ea typeface="微软雅黑" panose="020B0503020204020204" pitchFamily="34" charset="-122"/>
              </a:rPr>
              <a:t>建立系统基础台帐，通过台账对企事业单位信息系统详情进行管理，解决信息系统资产不准确、不全面的问题，客观、全面地掌握公司信息系统的实际情况。</a:t>
            </a:r>
          </a:p>
          <a:p>
            <a:pPr>
              <a:lnSpc>
                <a:spcPct val="115000"/>
              </a:lnSpc>
              <a:spcBef>
                <a:spcPts val="0"/>
              </a:spcBef>
              <a:spcAft>
                <a:spcPts val="0"/>
              </a:spcAft>
            </a:pPr>
            <a:r>
              <a:rPr lang="zh-CN" altLang="en-US">
                <a:solidFill>
                  <a:schemeClr val="bg1"/>
                </a:solidFill>
                <a:latin typeface="微软雅黑" panose="020B0503020204020204" pitchFamily="34" charset="-122"/>
                <a:ea typeface="微软雅黑" panose="020B0503020204020204" pitchFamily="34" charset="-122"/>
              </a:rPr>
              <a:t>涵盖：基本信息、集成情况、数据交换、版本更新、技术架构、部署、等保等方面</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63320" y="1624330"/>
            <a:ext cx="10080625" cy="4812030"/>
          </a:xfrm>
          <a:prstGeom prst="rect">
            <a:avLst/>
          </a:prstGeom>
          <a:ln>
            <a:solidFill>
              <a:schemeClr val="bg2">
                <a:lumMod val="75000"/>
              </a:schemeClr>
            </a:solidFill>
          </a:ln>
        </p:spPr>
      </p:pic>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954655"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智能辅助信息化建设（选配）</a:t>
            </a:r>
          </a:p>
        </p:txBody>
      </p:sp>
      <p:sp>
        <p:nvSpPr>
          <p:cNvPr id="3" name="文本框 2"/>
          <p:cNvSpPr txBox="1"/>
          <p:nvPr/>
        </p:nvSpPr>
        <p:spPr>
          <a:xfrm>
            <a:off x="2846705" y="1120775"/>
            <a:ext cx="643699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《信息系统白皮书》</a:t>
            </a:r>
          </a:p>
        </p:txBody>
      </p:sp>
      <p:sp>
        <p:nvSpPr>
          <p:cNvPr id="5" name="椭圆 4"/>
          <p:cNvSpPr/>
          <p:nvPr/>
        </p:nvSpPr>
        <p:spPr>
          <a:xfrm>
            <a:off x="8023225" y="4015105"/>
            <a:ext cx="3112770" cy="1372235"/>
          </a:xfrm>
          <a:prstGeom prst="ellipse">
            <a:avLst/>
          </a:prstGeom>
          <a:solidFill>
            <a:schemeClr val="tx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403590" y="4274820"/>
            <a:ext cx="2573655" cy="727075"/>
          </a:xfrm>
          <a:prstGeom prst="rect">
            <a:avLst/>
          </a:prstGeom>
          <a:noFill/>
        </p:spPr>
        <p:txBody>
          <a:bodyPr wrap="square" rtlCol="0">
            <a:spAutoFit/>
          </a:bodyPr>
          <a:lstStyle/>
          <a:p>
            <a:pPr>
              <a:lnSpc>
                <a:spcPct val="115000"/>
              </a:lnSpc>
              <a:spcBef>
                <a:spcPts val="0"/>
              </a:spcBef>
              <a:spcAft>
                <a:spcPts val="0"/>
              </a:spcAft>
            </a:pPr>
            <a:r>
              <a:rPr lang="zh-CN" altLang="en-US">
                <a:solidFill>
                  <a:schemeClr val="bg1"/>
                </a:solidFill>
                <a:latin typeface="微软雅黑" panose="020B0503020204020204" pitchFamily="34" charset="-122"/>
                <a:ea typeface="微软雅黑" panose="020B0503020204020204" pitchFamily="34" charset="-122"/>
              </a:rPr>
              <a:t>摸清信息系统家底，掌握信息系统建设情况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1" descr="C:\Users\hippo\Desktop\1165071309.jpg1165071309"/>
          <p:cNvPicPr>
            <a:picLocks noChangeAspect="1"/>
          </p:cNvPicPr>
          <p:nvPr/>
        </p:nvPicPr>
        <p:blipFill>
          <a:blip r:embed="rId2"/>
          <a:srcRect/>
          <a:stretch>
            <a:fillRect/>
          </a:stretch>
        </p:blipFill>
        <p:spPr>
          <a:xfrm>
            <a:off x="3566160" y="1597025"/>
            <a:ext cx="5274310" cy="4419600"/>
          </a:xfrm>
          <a:prstGeom prst="rect">
            <a:avLst/>
          </a:prstGeom>
        </p:spPr>
      </p:pic>
      <p:pic>
        <p:nvPicPr>
          <p:cNvPr id="30" name="图片 30" descr="C:\Users\hippo\Desktop\497161263.jpg497161263"/>
          <p:cNvPicPr>
            <a:picLocks noChangeAspect="1"/>
          </p:cNvPicPr>
          <p:nvPr/>
        </p:nvPicPr>
        <p:blipFill>
          <a:blip r:embed="rId3"/>
          <a:srcRect/>
          <a:stretch>
            <a:fillRect/>
          </a:stretch>
        </p:blipFill>
        <p:spPr>
          <a:xfrm>
            <a:off x="1443038" y="1597025"/>
            <a:ext cx="9304655" cy="4629150"/>
          </a:xfrm>
          <a:prstGeom prst="rect">
            <a:avLst/>
          </a:prstGeom>
        </p:spPr>
      </p:pic>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891155"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智能辅助信息化建设</a:t>
            </a:r>
            <a:r>
              <a:rPr lang="zh-CN" altLang="en-US" sz="3600" b="1" dirty="0" smtClean="0">
                <a:solidFill>
                  <a:srgbClr val="435468"/>
                </a:solidFill>
                <a:latin typeface="微软雅黑" panose="020B0503020204020204" pitchFamily="34" charset="-122"/>
                <a:ea typeface="微软雅黑" panose="020B0503020204020204" pitchFamily="34" charset="-122"/>
                <a:sym typeface="+mn-ea"/>
              </a:rPr>
              <a:t>（选配）</a:t>
            </a:r>
            <a:endParaRPr lang="zh-CN" altLang="en-US" sz="3600" b="1" dirty="0" smtClean="0">
              <a:solidFill>
                <a:srgbClr val="435468"/>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72080" y="1120775"/>
            <a:ext cx="685482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全景展示</a:t>
            </a:r>
          </a:p>
        </p:txBody>
      </p:sp>
      <p:sp>
        <p:nvSpPr>
          <p:cNvPr id="3" name="椭圆 2"/>
          <p:cNvSpPr/>
          <p:nvPr/>
        </p:nvSpPr>
        <p:spPr>
          <a:xfrm>
            <a:off x="6120130" y="4140200"/>
            <a:ext cx="3988435" cy="1970405"/>
          </a:xfrm>
          <a:prstGeom prst="ellipse">
            <a:avLst/>
          </a:prstGeom>
          <a:solidFill>
            <a:schemeClr val="tx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548120" y="4625340"/>
            <a:ext cx="3310890" cy="1045210"/>
          </a:xfrm>
          <a:prstGeom prst="rect">
            <a:avLst/>
          </a:prstGeom>
          <a:noFill/>
        </p:spPr>
        <p:txBody>
          <a:bodyPr wrap="square" rtlCol="0">
            <a:spAutoFit/>
          </a:bodyPr>
          <a:lstStyle/>
          <a:p>
            <a:pPr>
              <a:lnSpc>
                <a:spcPct val="115000"/>
              </a:lnSpc>
              <a:spcBef>
                <a:spcPts val="0"/>
              </a:spcBef>
              <a:spcAft>
                <a:spcPts val="0"/>
              </a:spcAft>
            </a:pPr>
            <a:r>
              <a:rPr lang="zh-CN" altLang="en-US">
                <a:solidFill>
                  <a:schemeClr val="bg1"/>
                </a:solidFill>
                <a:latin typeface="微软雅黑" panose="020B0503020204020204" pitchFamily="34" charset="-122"/>
                <a:ea typeface="微软雅黑" panose="020B0503020204020204" pitchFamily="34" charset="-122"/>
              </a:rPr>
              <a:t>全景展现企事业信息系统总体情况，把握公司及各专业信息化建设方向。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srcRect t="51295" b="4133"/>
          <a:stretch>
            <a:fillRect/>
          </a:stretch>
        </p:blipFill>
        <p:spPr>
          <a:xfrm>
            <a:off x="-5715" y="1901190"/>
            <a:ext cx="12203430" cy="3200400"/>
          </a:xfrm>
          <a:prstGeom prst="rect">
            <a:avLst/>
          </a:prstGeom>
        </p:spPr>
      </p:pic>
      <p:sp>
        <p:nvSpPr>
          <p:cNvPr id="3" name="矩形 2"/>
          <p:cNvSpPr/>
          <p:nvPr/>
        </p:nvSpPr>
        <p:spPr>
          <a:xfrm>
            <a:off x="-12210" y="1905270"/>
            <a:ext cx="12215109" cy="3200400"/>
          </a:xfrm>
          <a:prstGeom prst="rect">
            <a:avLst/>
          </a:prstGeom>
          <a:solidFill>
            <a:srgbClr val="4F5F6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91737" y="2201001"/>
            <a:ext cx="1401471" cy="645160"/>
          </a:xfrm>
          <a:prstGeom prst="rect">
            <a:avLst/>
          </a:prstGeom>
          <a:noFill/>
        </p:spPr>
        <p:txBody>
          <a:bodyPr wrap="square" rtlCol="0">
            <a:spAutoFit/>
          </a:bodyPr>
          <a:lstStyle/>
          <a:p>
            <a:pPr algn="ctr"/>
            <a:r>
              <a:rPr lang="en-US" altLang="zh-CN" sz="3600" dirty="0" smtClean="0">
                <a:solidFill>
                  <a:schemeClr val="bg1"/>
                </a:solidFill>
                <a:latin typeface="Impact" panose="020B0806030902050204" charset="0"/>
                <a:ea typeface="微软雅黑" panose="020B0503020204020204" pitchFamily="34" charset="-122"/>
                <a:cs typeface="Impact" panose="020B0806030902050204" charset="0"/>
              </a:rPr>
              <a:t>1</a:t>
            </a:r>
          </a:p>
        </p:txBody>
      </p:sp>
      <p:cxnSp>
        <p:nvCxnSpPr>
          <p:cNvPr id="6" name="直接连接符 5"/>
          <p:cNvCxnSpPr/>
          <p:nvPr/>
        </p:nvCxnSpPr>
        <p:spPr>
          <a:xfrm>
            <a:off x="3758131" y="2535809"/>
            <a:ext cx="0" cy="1794076"/>
          </a:xfrm>
          <a:prstGeom prst="line">
            <a:avLst/>
          </a:prstGeom>
          <a:ln>
            <a:solidFill>
              <a:srgbClr val="7C8C9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05258" y="2535809"/>
            <a:ext cx="0" cy="1794076"/>
          </a:xfrm>
          <a:prstGeom prst="line">
            <a:avLst/>
          </a:prstGeom>
          <a:ln>
            <a:solidFill>
              <a:srgbClr val="7C8C9B"/>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260557" y="2535809"/>
            <a:ext cx="0" cy="1794076"/>
          </a:xfrm>
          <a:prstGeom prst="line">
            <a:avLst/>
          </a:prstGeom>
          <a:ln>
            <a:solidFill>
              <a:srgbClr val="7C8C9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13255" y="2860821"/>
            <a:ext cx="1522198" cy="0"/>
          </a:xfrm>
          <a:prstGeom prst="line">
            <a:avLst/>
          </a:prstGeom>
          <a:ln w="12700" cap="rnd">
            <a:solidFill>
              <a:srgbClr val="C6CAD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123055" y="2860821"/>
            <a:ext cx="1522198" cy="0"/>
          </a:xfrm>
          <a:prstGeom prst="line">
            <a:avLst/>
          </a:prstGeom>
          <a:ln w="12700" cap="rnd">
            <a:solidFill>
              <a:srgbClr val="C6CAD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384556" y="2860821"/>
            <a:ext cx="1522198" cy="0"/>
          </a:xfrm>
          <a:prstGeom prst="line">
            <a:avLst/>
          </a:prstGeom>
          <a:ln w="12700" cap="rnd">
            <a:solidFill>
              <a:srgbClr val="C6CAD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678176" y="2860821"/>
            <a:ext cx="1522198" cy="0"/>
          </a:xfrm>
          <a:prstGeom prst="line">
            <a:avLst/>
          </a:prstGeom>
          <a:ln w="12700" cap="rnd">
            <a:solidFill>
              <a:srgbClr val="C6CAD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898015" y="2812050"/>
            <a:ext cx="1559560" cy="1691640"/>
          </a:xfrm>
          <a:prstGeom prst="rect">
            <a:avLst/>
          </a:prstGeom>
          <a:noFill/>
        </p:spPr>
        <p:txBody>
          <a:bodyPr wrap="square" rtlCol="0">
            <a:spAutoFit/>
          </a:bodyPr>
          <a:lstStyle/>
          <a:p>
            <a:pPr algn="just">
              <a:lnSpc>
                <a:spcPct val="130000"/>
              </a:lnSpc>
            </a:pPr>
            <a:r>
              <a:rPr sz="2000" dirty="0">
                <a:solidFill>
                  <a:schemeClr val="bg1"/>
                </a:solidFill>
                <a:latin typeface="微软雅黑" panose="020B0503020204020204" pitchFamily="34" charset="-122"/>
                <a:ea typeface="微软雅黑" panose="020B0503020204020204" pitchFamily="34" charset="-122"/>
              </a:rPr>
              <a:t>管理数据架构的逻辑模型、物理模型</a:t>
            </a:r>
          </a:p>
        </p:txBody>
      </p:sp>
      <p:sp>
        <p:nvSpPr>
          <p:cNvPr id="33" name="文本框 32"/>
          <p:cNvSpPr txBox="1"/>
          <p:nvPr/>
        </p:nvSpPr>
        <p:spPr>
          <a:xfrm>
            <a:off x="4089400" y="284480"/>
            <a:ext cx="4013200"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工具能解决什么？</a:t>
            </a:r>
          </a:p>
        </p:txBody>
      </p:sp>
      <p:grpSp>
        <p:nvGrpSpPr>
          <p:cNvPr id="34" name="组合 33"/>
          <p:cNvGrpSpPr/>
          <p:nvPr/>
        </p:nvGrpSpPr>
        <p:grpSpPr>
          <a:xfrm flipV="1">
            <a:off x="5477876" y="942197"/>
            <a:ext cx="1236248" cy="75524"/>
            <a:chOff x="4023692" y="4894277"/>
            <a:chExt cx="1964495" cy="120014"/>
          </a:xfrm>
        </p:grpSpPr>
        <p:sp>
          <p:nvSpPr>
            <p:cNvPr id="35" name="矩形 34"/>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框 40"/>
          <p:cNvSpPr txBox="1"/>
          <p:nvPr/>
        </p:nvSpPr>
        <p:spPr>
          <a:xfrm>
            <a:off x="4669155" y="6203950"/>
            <a:ext cx="2672080" cy="245110"/>
          </a:xfrm>
          <a:prstGeom prst="rect">
            <a:avLst/>
          </a:prstGeom>
          <a:noFill/>
        </p:spPr>
        <p:txBody>
          <a:bodyPr wrap="square" rtlCol="0">
            <a:spAutoFit/>
          </a:bodyPr>
          <a:lstStyle/>
          <a:p>
            <a:pPr algn="ctr"/>
            <a:r>
              <a:rPr lang="en-US" altLang="zh-CN" sz="1000" dirty="0" smtClean="0">
                <a:solidFill>
                  <a:schemeClr val="tx1">
                    <a:lumMod val="75000"/>
                    <a:lumOff val="25000"/>
                  </a:schemeClr>
                </a:solidFill>
                <a:latin typeface="微软雅黑" panose="020B0503020204020204" pitchFamily="34" charset="-122"/>
                <a:ea typeface="微软雅黑" panose="020B0503020204020204" pitchFamily="34" charset="-122"/>
              </a:rPr>
              <a:t>www.</a:t>
            </a:r>
            <a:r>
              <a:rPr 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tecsoon.cn</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3937000" y="2811780"/>
            <a:ext cx="1982470" cy="1691640"/>
          </a:xfrm>
          <a:prstGeom prst="rect">
            <a:avLst/>
          </a:prstGeom>
          <a:noFill/>
        </p:spPr>
        <p:txBody>
          <a:bodyPr wrap="square" rtlCol="0">
            <a:spAutoFit/>
          </a:bodyPr>
          <a:lstStyle/>
          <a:p>
            <a:pPr algn="l">
              <a:lnSpc>
                <a:spcPct val="130000"/>
              </a:lnSpc>
            </a:pPr>
            <a:r>
              <a:rPr sz="2000" dirty="0">
                <a:solidFill>
                  <a:schemeClr val="bg1"/>
                </a:solidFill>
                <a:latin typeface="微软雅黑" panose="020B0503020204020204" pitchFamily="34" charset="-122"/>
                <a:ea typeface="微软雅黑" panose="020B0503020204020204" pitchFamily="34" charset="-122"/>
              </a:rPr>
              <a:t>可连接至实际环境（数据库），实时反应对比数据资产的变化</a:t>
            </a:r>
          </a:p>
        </p:txBody>
      </p:sp>
      <p:sp>
        <p:nvSpPr>
          <p:cNvPr id="82" name="文本框 81"/>
          <p:cNvSpPr txBox="1"/>
          <p:nvPr/>
        </p:nvSpPr>
        <p:spPr>
          <a:xfrm>
            <a:off x="6165215" y="2811780"/>
            <a:ext cx="2015490" cy="1691640"/>
          </a:xfrm>
          <a:prstGeom prst="rect">
            <a:avLst/>
          </a:prstGeom>
          <a:noFill/>
        </p:spPr>
        <p:txBody>
          <a:bodyPr wrap="square" rtlCol="0">
            <a:spAutoFit/>
          </a:bodyPr>
          <a:lstStyle/>
          <a:p>
            <a:pPr algn="l">
              <a:lnSpc>
                <a:spcPct val="130000"/>
              </a:lnSpc>
            </a:pPr>
            <a:r>
              <a:rPr sz="2000" dirty="0">
                <a:solidFill>
                  <a:schemeClr val="bg1"/>
                </a:solidFill>
                <a:latin typeface="微软雅黑" panose="020B0503020204020204" pitchFamily="34" charset="-122"/>
                <a:ea typeface="微软雅黑" panose="020B0503020204020204" pitchFamily="34" charset="-122"/>
              </a:rPr>
              <a:t>辅助系统的数据库设计，并能对数据库设计进行规范化管理</a:t>
            </a:r>
          </a:p>
        </p:txBody>
      </p:sp>
      <p:sp>
        <p:nvSpPr>
          <p:cNvPr id="83" name="文本框 82"/>
          <p:cNvSpPr txBox="1"/>
          <p:nvPr/>
        </p:nvSpPr>
        <p:spPr>
          <a:xfrm>
            <a:off x="8660395" y="2812050"/>
            <a:ext cx="1563739" cy="1691640"/>
          </a:xfrm>
          <a:prstGeom prst="rect">
            <a:avLst/>
          </a:prstGeom>
          <a:noFill/>
        </p:spPr>
        <p:txBody>
          <a:bodyPr wrap="square" rtlCol="0">
            <a:spAutoFit/>
          </a:bodyPr>
          <a:lstStyle/>
          <a:p>
            <a:pPr algn="just">
              <a:lnSpc>
                <a:spcPct val="130000"/>
              </a:lnSpc>
            </a:pPr>
            <a:r>
              <a:rPr sz="2000" dirty="0">
                <a:solidFill>
                  <a:schemeClr val="bg1"/>
                </a:solidFill>
                <a:latin typeface="微软雅黑" panose="020B0503020204020204" pitchFamily="34" charset="-122"/>
                <a:ea typeface="微软雅黑" panose="020B0503020204020204" pitchFamily="34" charset="-122"/>
              </a:rPr>
              <a:t>提高数据库设计标准化，以保证数据质量</a:t>
            </a:r>
          </a:p>
        </p:txBody>
      </p:sp>
      <p:sp>
        <p:nvSpPr>
          <p:cNvPr id="59" name="文本框 58"/>
          <p:cNvSpPr txBox="1"/>
          <p:nvPr/>
        </p:nvSpPr>
        <p:spPr>
          <a:xfrm>
            <a:off x="4186169" y="2201001"/>
            <a:ext cx="1401471" cy="645160"/>
          </a:xfrm>
          <a:prstGeom prst="rect">
            <a:avLst/>
          </a:prstGeom>
          <a:noFill/>
        </p:spPr>
        <p:txBody>
          <a:bodyPr wrap="square" rtlCol="0">
            <a:spAutoFit/>
          </a:bodyPr>
          <a:lstStyle/>
          <a:p>
            <a:pPr algn="ctr"/>
            <a:r>
              <a:rPr lang="en-US" altLang="zh-CN" sz="3600" dirty="0" smtClean="0">
                <a:solidFill>
                  <a:schemeClr val="bg1"/>
                </a:solidFill>
                <a:latin typeface="Impact" panose="020B0806030902050204" charset="0"/>
                <a:ea typeface="微软雅黑" panose="020B0503020204020204" pitchFamily="34" charset="-122"/>
                <a:cs typeface="Impact" panose="020B0806030902050204" charset="0"/>
              </a:rPr>
              <a:t>2</a:t>
            </a:r>
          </a:p>
        </p:txBody>
      </p:sp>
      <p:sp>
        <p:nvSpPr>
          <p:cNvPr id="60" name="文本框 59"/>
          <p:cNvSpPr txBox="1"/>
          <p:nvPr/>
        </p:nvSpPr>
        <p:spPr>
          <a:xfrm>
            <a:off x="6432172" y="2201001"/>
            <a:ext cx="1401471" cy="645160"/>
          </a:xfrm>
          <a:prstGeom prst="rect">
            <a:avLst/>
          </a:prstGeom>
          <a:noFill/>
        </p:spPr>
        <p:txBody>
          <a:bodyPr wrap="square" rtlCol="0">
            <a:spAutoFit/>
          </a:bodyPr>
          <a:lstStyle/>
          <a:p>
            <a:pPr algn="ctr"/>
            <a:r>
              <a:rPr lang="en-US" altLang="zh-CN" sz="3600" dirty="0" smtClean="0">
                <a:solidFill>
                  <a:schemeClr val="bg1"/>
                </a:solidFill>
                <a:latin typeface="Impact" panose="020B0806030902050204" charset="0"/>
                <a:ea typeface="微软雅黑" panose="020B0503020204020204" pitchFamily="34" charset="-122"/>
                <a:cs typeface="Impact" panose="020B0806030902050204" charset="0"/>
              </a:rPr>
              <a:t>3</a:t>
            </a:r>
          </a:p>
        </p:txBody>
      </p:sp>
      <p:sp>
        <p:nvSpPr>
          <p:cNvPr id="61" name="文本框 60"/>
          <p:cNvSpPr txBox="1"/>
          <p:nvPr/>
        </p:nvSpPr>
        <p:spPr>
          <a:xfrm>
            <a:off x="8687865" y="2201001"/>
            <a:ext cx="1401471" cy="645160"/>
          </a:xfrm>
          <a:prstGeom prst="rect">
            <a:avLst/>
          </a:prstGeom>
          <a:noFill/>
        </p:spPr>
        <p:txBody>
          <a:bodyPr wrap="square" rtlCol="0">
            <a:spAutoFit/>
          </a:bodyPr>
          <a:lstStyle/>
          <a:p>
            <a:pPr algn="ctr"/>
            <a:r>
              <a:rPr lang="en-US" altLang="zh-CN" sz="3600" dirty="0" smtClean="0">
                <a:solidFill>
                  <a:schemeClr val="bg1"/>
                </a:solidFill>
                <a:latin typeface="Impact" panose="020B0806030902050204" charset="0"/>
                <a:ea typeface="微软雅黑" panose="020B0503020204020204" pitchFamily="34" charset="-122"/>
                <a:cs typeface="Impact" panose="020B0806030902050204" charset="0"/>
              </a:rPr>
              <a:t>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827655"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智能辅助信息化建设</a:t>
            </a:r>
            <a:r>
              <a:rPr lang="zh-CN" altLang="en-US" sz="3600" b="1" dirty="0" smtClean="0">
                <a:solidFill>
                  <a:srgbClr val="435468"/>
                </a:solidFill>
                <a:latin typeface="微软雅黑" panose="020B0503020204020204" pitchFamily="34" charset="-122"/>
                <a:ea typeface="微软雅黑" panose="020B0503020204020204" pitchFamily="34" charset="-122"/>
                <a:sym typeface="+mn-ea"/>
              </a:rPr>
              <a:t>（选配）</a:t>
            </a:r>
            <a:endParaRPr lang="zh-CN" altLang="en-US" sz="3600" b="1" dirty="0" smtClean="0">
              <a:solidFill>
                <a:srgbClr val="435468"/>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846705" y="1120775"/>
            <a:ext cx="641921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系统百科</a:t>
            </a:r>
          </a:p>
        </p:txBody>
      </p:sp>
      <p:pic>
        <p:nvPicPr>
          <p:cNvPr id="5" name="图片 19"/>
          <p:cNvPicPr>
            <a:picLocks noChangeAspect="1"/>
          </p:cNvPicPr>
          <p:nvPr/>
        </p:nvPicPr>
        <p:blipFill>
          <a:blip r:embed="rId2"/>
          <a:srcRect b="33211"/>
          <a:stretch>
            <a:fillRect/>
          </a:stretch>
        </p:blipFill>
        <p:spPr>
          <a:xfrm>
            <a:off x="584200" y="1809115"/>
            <a:ext cx="5274310" cy="2077720"/>
          </a:xfrm>
          <a:prstGeom prst="rect">
            <a:avLst/>
          </a:prstGeom>
          <a:ln>
            <a:solidFill>
              <a:schemeClr val="bg2">
                <a:lumMod val="75000"/>
              </a:schemeClr>
            </a:solidFill>
          </a:ln>
        </p:spPr>
      </p:pic>
      <p:pic>
        <p:nvPicPr>
          <p:cNvPr id="20" name="图片 20" descr="C:\Users\abc\Desktop\架构ppt\1.jpg1"/>
          <p:cNvPicPr>
            <a:picLocks noChangeAspect="1"/>
          </p:cNvPicPr>
          <p:nvPr/>
        </p:nvPicPr>
        <p:blipFill>
          <a:blip r:embed="rId3"/>
          <a:srcRect/>
          <a:stretch>
            <a:fillRect/>
          </a:stretch>
        </p:blipFill>
        <p:spPr>
          <a:xfrm>
            <a:off x="1273810" y="3741738"/>
            <a:ext cx="5274310" cy="2533015"/>
          </a:xfrm>
          <a:prstGeom prst="rect">
            <a:avLst/>
          </a:prstGeom>
          <a:ln>
            <a:solidFill>
              <a:schemeClr val="bg2">
                <a:lumMod val="75000"/>
              </a:schemeClr>
            </a:solidFill>
          </a:ln>
        </p:spPr>
      </p:pic>
      <p:pic>
        <p:nvPicPr>
          <p:cNvPr id="21" name="图片 21"/>
          <p:cNvPicPr>
            <a:picLocks noChangeAspect="1"/>
          </p:cNvPicPr>
          <p:nvPr/>
        </p:nvPicPr>
        <p:blipFill>
          <a:blip r:embed="rId4"/>
          <a:stretch>
            <a:fillRect/>
          </a:stretch>
        </p:blipFill>
        <p:spPr>
          <a:xfrm>
            <a:off x="4957445" y="4992688"/>
            <a:ext cx="5274310" cy="1349375"/>
          </a:xfrm>
          <a:prstGeom prst="rect">
            <a:avLst/>
          </a:prstGeom>
          <a:ln>
            <a:solidFill>
              <a:schemeClr val="bg2">
                <a:lumMod val="75000"/>
              </a:schemeClr>
            </a:solidFill>
          </a:ln>
        </p:spPr>
      </p:pic>
      <p:sp>
        <p:nvSpPr>
          <p:cNvPr id="6" name="矩形 5"/>
          <p:cNvSpPr/>
          <p:nvPr/>
        </p:nvSpPr>
        <p:spPr>
          <a:xfrm>
            <a:off x="742315" y="2903855"/>
            <a:ext cx="1485900" cy="565150"/>
          </a:xfrm>
          <a:prstGeom prst="rect">
            <a:avLst/>
          </a:prstGeom>
          <a:noFill/>
          <a:ln w="38100">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弧形箭头 9"/>
          <p:cNvSpPr/>
          <p:nvPr/>
        </p:nvSpPr>
        <p:spPr>
          <a:xfrm>
            <a:off x="2519045" y="3230245"/>
            <a:ext cx="1017270" cy="1340485"/>
          </a:xfrm>
          <a:prstGeom prst="curvedLeftArrow">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10"/>
          <p:cNvSpPr/>
          <p:nvPr/>
        </p:nvSpPr>
        <p:spPr>
          <a:xfrm>
            <a:off x="1360805" y="4993005"/>
            <a:ext cx="1485900" cy="565150"/>
          </a:xfrm>
          <a:prstGeom prst="rect">
            <a:avLst/>
          </a:prstGeom>
          <a:noFill/>
          <a:ln w="38100">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虚尾箭头 23"/>
          <p:cNvSpPr/>
          <p:nvPr/>
        </p:nvSpPr>
        <p:spPr>
          <a:xfrm>
            <a:off x="3148330" y="5342255"/>
            <a:ext cx="1566545" cy="452120"/>
          </a:xfrm>
          <a:prstGeom prst="strip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直角上箭头 25"/>
          <p:cNvSpPr/>
          <p:nvPr/>
        </p:nvSpPr>
        <p:spPr>
          <a:xfrm>
            <a:off x="9899015" y="5151120"/>
            <a:ext cx="1388745" cy="1033145"/>
          </a:xfrm>
          <a:prstGeom prst="ben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descr="未命名-2"/>
          <p:cNvPicPr>
            <a:picLocks noChangeAspect="1"/>
          </p:cNvPicPr>
          <p:nvPr/>
        </p:nvPicPr>
        <p:blipFill>
          <a:blip r:embed="rId5"/>
          <a:stretch>
            <a:fillRect/>
          </a:stretch>
        </p:blipFill>
        <p:spPr>
          <a:xfrm>
            <a:off x="6120130" y="1649730"/>
            <a:ext cx="5830570" cy="3183255"/>
          </a:xfrm>
          <a:prstGeom prst="rect">
            <a:avLst/>
          </a:prstGeom>
          <a:ln>
            <a:solidFill>
              <a:schemeClr val="bg2">
                <a:lumMod val="75000"/>
              </a:schemeClr>
            </a:solidFill>
          </a:ln>
        </p:spPr>
      </p:pic>
      <p:sp>
        <p:nvSpPr>
          <p:cNvPr id="28" name="椭圆 27"/>
          <p:cNvSpPr/>
          <p:nvPr/>
        </p:nvSpPr>
        <p:spPr>
          <a:xfrm>
            <a:off x="7962265" y="666115"/>
            <a:ext cx="3988435" cy="1970405"/>
          </a:xfrm>
          <a:prstGeom prst="ellipse">
            <a:avLst/>
          </a:prstGeom>
          <a:solidFill>
            <a:schemeClr val="tx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90255" y="1071880"/>
            <a:ext cx="3310890" cy="1222375"/>
          </a:xfrm>
          <a:prstGeom prst="rect">
            <a:avLst/>
          </a:prstGeom>
          <a:noFill/>
        </p:spPr>
        <p:txBody>
          <a:bodyPr wrap="square" rtlCol="0">
            <a:spAutoFit/>
          </a:bodyPr>
          <a:lstStyle/>
          <a:p>
            <a:pPr>
              <a:lnSpc>
                <a:spcPct val="115000"/>
              </a:lnSpc>
              <a:spcBef>
                <a:spcPts val="0"/>
              </a:spcBef>
              <a:spcAft>
                <a:spcPts val="0"/>
              </a:spcAft>
            </a:pPr>
            <a:r>
              <a:rPr lang="zh-CN" altLang="en-US" sz="1600">
                <a:solidFill>
                  <a:schemeClr val="bg1"/>
                </a:solidFill>
                <a:latin typeface="微软雅黑" panose="020B0503020204020204" pitchFamily="34" charset="-122"/>
                <a:ea typeface="微软雅黑" panose="020B0503020204020204" pitchFamily="34" charset="-122"/>
              </a:rPr>
              <a:t>基于信息系统台帐，采用智能化分析技术，建立系统罗盘应用，通过构建系统间的关联图谱和系统图谱，辅助项目管理人员开展工作。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Right)">
                                      <p:cBhvr>
                                        <p:cTn id="27" dur="500"/>
                                        <p:tgtEl>
                                          <p:spTgt spid="24"/>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childTnLst>
                          </p:cTn>
                        </p:par>
                        <p:par>
                          <p:cTn id="32" fill="hold">
                            <p:stCondLst>
                              <p:cond delay="3500"/>
                            </p:stCondLst>
                            <p:childTnLst>
                              <p:par>
                                <p:cTn id="33" presetID="18" presetClass="entr" presetSubtype="3"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trips(upRight)">
                                      <p:cBhvr>
                                        <p:cTn id="35" dur="500"/>
                                        <p:tgtEl>
                                          <p:spTgt spid="26"/>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500"/>
                                        <p:tgtEl>
                                          <p:spTgt spid="30"/>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trips(down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24" grpId="0" animBg="1"/>
      <p:bldP spid="26" grpId="0" animBg="1"/>
      <p:bldP spid="28" grpId="0" bldLvl="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3" descr="C:\Users\abc\Desktop\架构ppt\2.jpg2"/>
          <p:cNvPicPr>
            <a:picLocks noChangeAspect="1"/>
          </p:cNvPicPr>
          <p:nvPr/>
        </p:nvPicPr>
        <p:blipFill>
          <a:blip r:embed="rId2"/>
          <a:srcRect/>
          <a:stretch>
            <a:fillRect/>
          </a:stretch>
        </p:blipFill>
        <p:spPr>
          <a:xfrm>
            <a:off x="584200" y="2044700"/>
            <a:ext cx="5274310" cy="2205990"/>
          </a:xfrm>
          <a:prstGeom prst="rect">
            <a:avLst/>
          </a:prstGeom>
          <a:ln>
            <a:solidFill>
              <a:schemeClr val="bg2">
                <a:lumMod val="75000"/>
              </a:schemeClr>
            </a:solidFill>
          </a:ln>
        </p:spPr>
      </p:pic>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859405"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智能辅助信息化建设</a:t>
            </a:r>
            <a:r>
              <a:rPr lang="zh-CN" altLang="en-US" sz="3600" b="1" dirty="0" smtClean="0">
                <a:solidFill>
                  <a:srgbClr val="435468"/>
                </a:solidFill>
                <a:latin typeface="微软雅黑" panose="020B0503020204020204" pitchFamily="34" charset="-122"/>
                <a:ea typeface="微软雅黑" panose="020B0503020204020204" pitchFamily="34" charset="-122"/>
                <a:sym typeface="+mn-ea"/>
              </a:rPr>
              <a:t>（选配）</a:t>
            </a:r>
            <a:endParaRPr lang="zh-CN" altLang="en-US" sz="3600" b="1" dirty="0" smtClean="0">
              <a:solidFill>
                <a:srgbClr val="435468"/>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846705" y="1120775"/>
            <a:ext cx="6419215" cy="368300"/>
          </a:xfrm>
          <a:prstGeom prst="rect">
            <a:avLst/>
          </a:prstGeom>
          <a:noFill/>
        </p:spPr>
        <p:txBody>
          <a:bodyPr wrap="square" rtlCol="0">
            <a:spAutoFit/>
          </a:bodyPr>
          <a:lstStyle/>
          <a:p>
            <a:pPr algn="ctr"/>
            <a:r>
              <a:rPr lang="zh-CN" altLang="en-US" dirty="0" smtClean="0">
                <a:solidFill>
                  <a:srgbClr val="435468"/>
                </a:solidFill>
                <a:latin typeface="微软雅黑" panose="020B0503020204020204" pitchFamily="34" charset="-122"/>
                <a:ea typeface="微软雅黑" panose="020B0503020204020204" pitchFamily="34" charset="-122"/>
              </a:rPr>
              <a:t>系统百科</a:t>
            </a:r>
          </a:p>
        </p:txBody>
      </p:sp>
      <p:pic>
        <p:nvPicPr>
          <p:cNvPr id="3" name="图片 24"/>
          <p:cNvPicPr>
            <a:picLocks noChangeAspect="1"/>
          </p:cNvPicPr>
          <p:nvPr/>
        </p:nvPicPr>
        <p:blipFill>
          <a:blip r:embed="rId3"/>
          <a:stretch>
            <a:fillRect/>
          </a:stretch>
        </p:blipFill>
        <p:spPr>
          <a:xfrm>
            <a:off x="354330" y="4431030"/>
            <a:ext cx="5274310" cy="1903730"/>
          </a:xfrm>
          <a:prstGeom prst="rect">
            <a:avLst/>
          </a:prstGeom>
          <a:ln>
            <a:solidFill>
              <a:schemeClr val="bg2">
                <a:lumMod val="75000"/>
              </a:schemeClr>
            </a:solidFill>
          </a:ln>
        </p:spPr>
      </p:pic>
      <p:pic>
        <p:nvPicPr>
          <p:cNvPr id="25" name="图片 25"/>
          <p:cNvPicPr>
            <a:picLocks noChangeAspect="1"/>
          </p:cNvPicPr>
          <p:nvPr/>
        </p:nvPicPr>
        <p:blipFill>
          <a:blip r:embed="rId4"/>
          <a:stretch>
            <a:fillRect/>
          </a:stretch>
        </p:blipFill>
        <p:spPr>
          <a:xfrm>
            <a:off x="3138170" y="5140960"/>
            <a:ext cx="5274310" cy="1583690"/>
          </a:xfrm>
          <a:prstGeom prst="rect">
            <a:avLst/>
          </a:prstGeom>
          <a:ln>
            <a:solidFill>
              <a:schemeClr val="bg2">
                <a:lumMod val="75000"/>
              </a:schemeClr>
            </a:solidFill>
          </a:ln>
        </p:spPr>
      </p:pic>
      <p:pic>
        <p:nvPicPr>
          <p:cNvPr id="4" name="图片 26"/>
          <p:cNvPicPr>
            <a:picLocks noChangeAspect="1"/>
          </p:cNvPicPr>
          <p:nvPr/>
        </p:nvPicPr>
        <p:blipFill>
          <a:blip r:embed="rId5"/>
          <a:stretch>
            <a:fillRect/>
          </a:stretch>
        </p:blipFill>
        <p:spPr>
          <a:xfrm>
            <a:off x="6714490" y="4818698"/>
            <a:ext cx="5274310" cy="1710055"/>
          </a:xfrm>
          <a:prstGeom prst="rect">
            <a:avLst/>
          </a:prstGeom>
          <a:ln>
            <a:solidFill>
              <a:schemeClr val="bg2">
                <a:lumMod val="75000"/>
              </a:schemeClr>
            </a:solidFill>
          </a:ln>
        </p:spPr>
      </p:pic>
      <p:pic>
        <p:nvPicPr>
          <p:cNvPr id="7" name="图片 27"/>
          <p:cNvPicPr>
            <a:picLocks noChangeAspect="1"/>
          </p:cNvPicPr>
          <p:nvPr/>
        </p:nvPicPr>
        <p:blipFill>
          <a:blip r:embed="rId6"/>
          <a:stretch>
            <a:fillRect/>
          </a:stretch>
        </p:blipFill>
        <p:spPr>
          <a:xfrm>
            <a:off x="6120130" y="2651760"/>
            <a:ext cx="5274310" cy="1973580"/>
          </a:xfrm>
          <a:prstGeom prst="rect">
            <a:avLst/>
          </a:prstGeom>
          <a:ln>
            <a:solidFill>
              <a:schemeClr val="bg2">
                <a:lumMod val="75000"/>
              </a:schemeClr>
            </a:solidFill>
          </a:ln>
        </p:spPr>
      </p:pic>
      <p:pic>
        <p:nvPicPr>
          <p:cNvPr id="28" name="图片 28"/>
          <p:cNvPicPr>
            <a:picLocks noChangeAspect="1"/>
          </p:cNvPicPr>
          <p:nvPr/>
        </p:nvPicPr>
        <p:blipFill>
          <a:blip r:embed="rId7"/>
          <a:stretch>
            <a:fillRect/>
          </a:stretch>
        </p:blipFill>
        <p:spPr>
          <a:xfrm>
            <a:off x="6500495" y="1668145"/>
            <a:ext cx="5274310" cy="1812290"/>
          </a:xfrm>
          <a:prstGeom prst="rect">
            <a:avLst/>
          </a:prstGeom>
          <a:ln>
            <a:solidFill>
              <a:schemeClr val="bg2">
                <a:lumMod val="75000"/>
              </a:schemeClr>
            </a:solidFill>
          </a:ln>
        </p:spPr>
      </p:pic>
      <p:sp>
        <p:nvSpPr>
          <p:cNvPr id="9" name="右箭头 8"/>
          <p:cNvSpPr/>
          <p:nvPr/>
        </p:nvSpPr>
        <p:spPr>
          <a:xfrm>
            <a:off x="2656205" y="5915660"/>
            <a:ext cx="801370" cy="31305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464935" y="5715000"/>
            <a:ext cx="714375" cy="28829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上箭头 21"/>
          <p:cNvSpPr/>
          <p:nvPr/>
        </p:nvSpPr>
        <p:spPr>
          <a:xfrm>
            <a:off x="10788015" y="4449445"/>
            <a:ext cx="263525" cy="601345"/>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上箭头 28"/>
          <p:cNvSpPr/>
          <p:nvPr/>
        </p:nvSpPr>
        <p:spPr>
          <a:xfrm>
            <a:off x="7430135" y="3246755"/>
            <a:ext cx="275590" cy="538480"/>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下箭头 4"/>
          <p:cNvSpPr/>
          <p:nvPr/>
        </p:nvSpPr>
        <p:spPr>
          <a:xfrm>
            <a:off x="1139825" y="4110990"/>
            <a:ext cx="300355" cy="55181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23"/>
                                        </p:tgtEl>
                                        <p:attrNameLst>
                                          <p:attrName>style.visibility</p:attrName>
                                        </p:attrNameLst>
                                      </p:cBhvr>
                                      <p:to>
                                        <p:strVal val="visible"/>
                                      </p:to>
                                    </p:set>
                                    <p:animEffect transition="in" filter="blinds(horizontal)">
                                      <p:cBhvr>
                                        <p:cTn id="7" dur="1000"/>
                                        <p:tgtEl>
                                          <p:spTgt spid="23"/>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000" fill="hold">
                                          <p:stCondLst>
                                            <p:cond delay="0"/>
                                          </p:stCondLst>
                                        </p:cTn>
                                        <p:tgtEl>
                                          <p:spTgt spid="3"/>
                                        </p:tgtEl>
                                        <p:attrNameLst>
                                          <p:attrName>style.visibility</p:attrName>
                                        </p:attrNameLst>
                                      </p:cBhvr>
                                      <p:to>
                                        <p:strVal val="visible"/>
                                      </p:to>
                                    </p:set>
                                    <p:animEffect transition="in" filter="blinds(horizontal)">
                                      <p:cBhvr>
                                        <p:cTn id="11" dur="1000"/>
                                        <p:tgtEl>
                                          <p:spTgt spid="3"/>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000" fill="hold">
                                          <p:stCondLst>
                                            <p:cond delay="0"/>
                                          </p:stCondLst>
                                        </p:cTn>
                                        <p:tgtEl>
                                          <p:spTgt spid="25"/>
                                        </p:tgtEl>
                                        <p:attrNameLst>
                                          <p:attrName>style.visibility</p:attrName>
                                        </p:attrNameLst>
                                      </p:cBhvr>
                                      <p:to>
                                        <p:strVal val="visible"/>
                                      </p:to>
                                    </p:set>
                                    <p:animEffect transition="in" filter="blinds(horizontal)">
                                      <p:cBhvr>
                                        <p:cTn id="15" dur="1000"/>
                                        <p:tgtEl>
                                          <p:spTgt spid="25"/>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000" fill="hold">
                                          <p:stCondLst>
                                            <p:cond delay="0"/>
                                          </p:stCondLst>
                                        </p:cTn>
                                        <p:tgtEl>
                                          <p:spTgt spid="4"/>
                                        </p:tgtEl>
                                        <p:attrNameLst>
                                          <p:attrName>style.visibility</p:attrName>
                                        </p:attrNameLst>
                                      </p:cBhvr>
                                      <p:to>
                                        <p:strVal val="visible"/>
                                      </p:to>
                                    </p:set>
                                    <p:animEffect transition="in" filter="blinds(horizontal)">
                                      <p:cBhvr>
                                        <p:cTn id="19" dur="1000"/>
                                        <p:tgtEl>
                                          <p:spTgt spid="4"/>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000" fill="hold">
                                          <p:stCondLst>
                                            <p:cond delay="0"/>
                                          </p:stCondLst>
                                        </p:cTn>
                                        <p:tgtEl>
                                          <p:spTgt spid="7"/>
                                        </p:tgtEl>
                                        <p:attrNameLst>
                                          <p:attrName>style.visibility</p:attrName>
                                        </p:attrNameLst>
                                      </p:cBhvr>
                                      <p:to>
                                        <p:strVal val="visible"/>
                                      </p:to>
                                    </p:set>
                                    <p:animEffect transition="in" filter="blinds(horizontal)">
                                      <p:cBhvr>
                                        <p:cTn id="23" dur="1000"/>
                                        <p:tgtEl>
                                          <p:spTgt spid="7"/>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000" fill="hold">
                                          <p:stCondLst>
                                            <p:cond delay="0"/>
                                          </p:stCondLst>
                                        </p:cTn>
                                        <p:tgtEl>
                                          <p:spTgt spid="28"/>
                                        </p:tgtEl>
                                        <p:attrNameLst>
                                          <p:attrName>style.visibility</p:attrName>
                                        </p:attrNameLst>
                                      </p:cBhvr>
                                      <p:to>
                                        <p:strVal val="visible"/>
                                      </p:to>
                                    </p:set>
                                    <p:animEffect transition="in" filter="blinds(horizontal)">
                                      <p:cBhvr>
                                        <p:cTn id="27" dur="1000"/>
                                        <p:tgtEl>
                                          <p:spTgt spid="28"/>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7500"/>
                            </p:stCondLst>
                            <p:childTnLst>
                              <p:par>
                                <p:cTn id="41" presetID="22" presetClass="entr" presetSubtype="4"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8000"/>
                            </p:stCondLst>
                            <p:childTnLst>
                              <p:par>
                                <p:cTn id="45" presetID="22" presetClass="entr" presetSubtype="4"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2" grpId="0" animBg="1"/>
      <p:bldP spid="29" grpId="0" animBg="1"/>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矩形 17"/>
          <p:cNvSpPr/>
          <p:nvPr/>
        </p:nvSpPr>
        <p:spPr>
          <a:xfrm>
            <a:off x="0" y="0"/>
            <a:ext cx="12192000" cy="6858000"/>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8" y="1843709"/>
            <a:ext cx="4144617" cy="3170582"/>
          </a:xfrm>
          <a:prstGeom prst="rect">
            <a:avLst/>
          </a:prstGeom>
          <a:solidFill>
            <a:schemeClr val="tx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28731" y="3447170"/>
            <a:ext cx="3287210" cy="52197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主要模型</a:t>
            </a:r>
          </a:p>
        </p:txBody>
      </p:sp>
      <p:grpSp>
        <p:nvGrpSpPr>
          <p:cNvPr id="13" name="组合 12"/>
          <p:cNvGrpSpPr/>
          <p:nvPr/>
        </p:nvGrpSpPr>
        <p:grpSpPr>
          <a:xfrm>
            <a:off x="1763211" y="2834801"/>
            <a:ext cx="760491" cy="549243"/>
            <a:chOff x="4893025" y="3231197"/>
            <a:chExt cx="568721" cy="410743"/>
          </a:xfrm>
          <a:solidFill>
            <a:schemeClr val="bg1"/>
          </a:solidFill>
        </p:grpSpPr>
        <p:sp>
          <p:nvSpPr>
            <p:cNvPr id="14" name="Freeform 226"/>
            <p:cNvSpPr>
              <a:spLocks noEditPoints="1"/>
            </p:cNvSpPr>
            <p:nvPr/>
          </p:nvSpPr>
          <p:spPr bwMode="auto">
            <a:xfrm>
              <a:off x="4893025" y="3231197"/>
              <a:ext cx="462293" cy="410743"/>
            </a:xfrm>
            <a:custGeom>
              <a:avLst/>
              <a:gdLst>
                <a:gd name="T0" fmla="*/ 215 w 222"/>
                <a:gd name="T1" fmla="*/ 0 h 197"/>
                <a:gd name="T2" fmla="*/ 7 w 222"/>
                <a:gd name="T3" fmla="*/ 0 h 197"/>
                <a:gd name="T4" fmla="*/ 0 w 222"/>
                <a:gd name="T5" fmla="*/ 7 h 197"/>
                <a:gd name="T6" fmla="*/ 0 w 222"/>
                <a:gd name="T7" fmla="*/ 190 h 197"/>
                <a:gd name="T8" fmla="*/ 7 w 222"/>
                <a:gd name="T9" fmla="*/ 197 h 197"/>
                <a:gd name="T10" fmla="*/ 215 w 222"/>
                <a:gd name="T11" fmla="*/ 197 h 197"/>
                <a:gd name="T12" fmla="*/ 222 w 222"/>
                <a:gd name="T13" fmla="*/ 190 h 197"/>
                <a:gd name="T14" fmla="*/ 222 w 222"/>
                <a:gd name="T15" fmla="*/ 7 h 197"/>
                <a:gd name="T16" fmla="*/ 215 w 222"/>
                <a:gd name="T17" fmla="*/ 0 h 197"/>
                <a:gd name="T18" fmla="*/ 171 w 222"/>
                <a:gd name="T19" fmla="*/ 15 h 197"/>
                <a:gd name="T20" fmla="*/ 180 w 222"/>
                <a:gd name="T21" fmla="*/ 24 h 197"/>
                <a:gd name="T22" fmla="*/ 171 w 222"/>
                <a:gd name="T23" fmla="*/ 34 h 197"/>
                <a:gd name="T24" fmla="*/ 162 w 222"/>
                <a:gd name="T25" fmla="*/ 24 h 197"/>
                <a:gd name="T26" fmla="*/ 171 w 222"/>
                <a:gd name="T27" fmla="*/ 15 h 197"/>
                <a:gd name="T28" fmla="*/ 143 w 222"/>
                <a:gd name="T29" fmla="*/ 15 h 197"/>
                <a:gd name="T30" fmla="*/ 153 w 222"/>
                <a:gd name="T31" fmla="*/ 24 h 197"/>
                <a:gd name="T32" fmla="*/ 143 w 222"/>
                <a:gd name="T33" fmla="*/ 34 h 197"/>
                <a:gd name="T34" fmla="*/ 134 w 222"/>
                <a:gd name="T35" fmla="*/ 24 h 197"/>
                <a:gd name="T36" fmla="*/ 143 w 222"/>
                <a:gd name="T37" fmla="*/ 15 h 197"/>
                <a:gd name="T38" fmla="*/ 208 w 222"/>
                <a:gd name="T39" fmla="*/ 183 h 197"/>
                <a:gd name="T40" fmla="*/ 14 w 222"/>
                <a:gd name="T41" fmla="*/ 183 h 197"/>
                <a:gd name="T42" fmla="*/ 14 w 222"/>
                <a:gd name="T43" fmla="*/ 49 h 197"/>
                <a:gd name="T44" fmla="*/ 208 w 222"/>
                <a:gd name="T45" fmla="*/ 49 h 197"/>
                <a:gd name="T46" fmla="*/ 208 w 222"/>
                <a:gd name="T47" fmla="*/ 183 h 197"/>
                <a:gd name="T48" fmla="*/ 199 w 222"/>
                <a:gd name="T49" fmla="*/ 34 h 197"/>
                <a:gd name="T50" fmla="*/ 189 w 222"/>
                <a:gd name="T51" fmla="*/ 24 h 197"/>
                <a:gd name="T52" fmla="*/ 199 w 222"/>
                <a:gd name="T53" fmla="*/ 15 h 197"/>
                <a:gd name="T54" fmla="*/ 208 w 222"/>
                <a:gd name="T55" fmla="*/ 24 h 197"/>
                <a:gd name="T56" fmla="*/ 199 w 222"/>
                <a:gd name="T57" fmla="*/ 3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2" h="197">
                  <a:moveTo>
                    <a:pt x="215" y="0"/>
                  </a:moveTo>
                  <a:cubicBezTo>
                    <a:pt x="7" y="0"/>
                    <a:pt x="7" y="0"/>
                    <a:pt x="7" y="0"/>
                  </a:cubicBezTo>
                  <a:cubicBezTo>
                    <a:pt x="4" y="0"/>
                    <a:pt x="0" y="3"/>
                    <a:pt x="0" y="7"/>
                  </a:cubicBezTo>
                  <a:cubicBezTo>
                    <a:pt x="0" y="190"/>
                    <a:pt x="0" y="190"/>
                    <a:pt x="0" y="190"/>
                  </a:cubicBezTo>
                  <a:cubicBezTo>
                    <a:pt x="0" y="193"/>
                    <a:pt x="4" y="197"/>
                    <a:pt x="7" y="197"/>
                  </a:cubicBezTo>
                  <a:cubicBezTo>
                    <a:pt x="215" y="197"/>
                    <a:pt x="215" y="197"/>
                    <a:pt x="215" y="197"/>
                  </a:cubicBezTo>
                  <a:cubicBezTo>
                    <a:pt x="219" y="197"/>
                    <a:pt x="222" y="193"/>
                    <a:pt x="222" y="190"/>
                  </a:cubicBezTo>
                  <a:cubicBezTo>
                    <a:pt x="222" y="7"/>
                    <a:pt x="222" y="7"/>
                    <a:pt x="222" y="7"/>
                  </a:cubicBezTo>
                  <a:cubicBezTo>
                    <a:pt x="222" y="3"/>
                    <a:pt x="219" y="0"/>
                    <a:pt x="215" y="0"/>
                  </a:cubicBezTo>
                  <a:close/>
                  <a:moveTo>
                    <a:pt x="171" y="15"/>
                  </a:moveTo>
                  <a:cubicBezTo>
                    <a:pt x="176" y="15"/>
                    <a:pt x="180" y="19"/>
                    <a:pt x="180" y="24"/>
                  </a:cubicBezTo>
                  <a:cubicBezTo>
                    <a:pt x="180" y="29"/>
                    <a:pt x="176" y="34"/>
                    <a:pt x="171" y="34"/>
                  </a:cubicBezTo>
                  <a:cubicBezTo>
                    <a:pt x="166" y="34"/>
                    <a:pt x="162" y="29"/>
                    <a:pt x="162" y="24"/>
                  </a:cubicBezTo>
                  <a:cubicBezTo>
                    <a:pt x="162" y="19"/>
                    <a:pt x="166" y="15"/>
                    <a:pt x="171" y="15"/>
                  </a:cubicBezTo>
                  <a:close/>
                  <a:moveTo>
                    <a:pt x="143" y="15"/>
                  </a:moveTo>
                  <a:cubicBezTo>
                    <a:pt x="149" y="15"/>
                    <a:pt x="153" y="19"/>
                    <a:pt x="153" y="24"/>
                  </a:cubicBezTo>
                  <a:cubicBezTo>
                    <a:pt x="153" y="29"/>
                    <a:pt x="149" y="34"/>
                    <a:pt x="143" y="34"/>
                  </a:cubicBezTo>
                  <a:cubicBezTo>
                    <a:pt x="138" y="34"/>
                    <a:pt x="134" y="29"/>
                    <a:pt x="134" y="24"/>
                  </a:cubicBezTo>
                  <a:cubicBezTo>
                    <a:pt x="134" y="19"/>
                    <a:pt x="138" y="15"/>
                    <a:pt x="143" y="15"/>
                  </a:cubicBezTo>
                  <a:close/>
                  <a:moveTo>
                    <a:pt x="208" y="183"/>
                  </a:moveTo>
                  <a:cubicBezTo>
                    <a:pt x="14" y="183"/>
                    <a:pt x="14" y="183"/>
                    <a:pt x="14" y="183"/>
                  </a:cubicBezTo>
                  <a:cubicBezTo>
                    <a:pt x="14" y="49"/>
                    <a:pt x="14" y="49"/>
                    <a:pt x="14" y="49"/>
                  </a:cubicBezTo>
                  <a:cubicBezTo>
                    <a:pt x="208" y="49"/>
                    <a:pt x="208" y="49"/>
                    <a:pt x="208" y="49"/>
                  </a:cubicBezTo>
                  <a:lnTo>
                    <a:pt x="208" y="183"/>
                  </a:lnTo>
                  <a:close/>
                  <a:moveTo>
                    <a:pt x="199" y="34"/>
                  </a:moveTo>
                  <a:cubicBezTo>
                    <a:pt x="193" y="34"/>
                    <a:pt x="189" y="29"/>
                    <a:pt x="189" y="24"/>
                  </a:cubicBezTo>
                  <a:cubicBezTo>
                    <a:pt x="189" y="19"/>
                    <a:pt x="193" y="15"/>
                    <a:pt x="199" y="15"/>
                  </a:cubicBezTo>
                  <a:cubicBezTo>
                    <a:pt x="204" y="15"/>
                    <a:pt x="208" y="19"/>
                    <a:pt x="208" y="24"/>
                  </a:cubicBezTo>
                  <a:cubicBezTo>
                    <a:pt x="208" y="29"/>
                    <a:pt x="204" y="34"/>
                    <a:pt x="199" y="34"/>
                  </a:cubicBezTo>
                  <a:close/>
                </a:path>
              </a:pathLst>
            </a:custGeom>
            <a:grpFill/>
            <a:ln>
              <a:noFill/>
            </a:ln>
          </p:spPr>
          <p:txBody>
            <a:bodyPr vert="horz" wrap="square" lIns="91440" tIns="45720" rIns="91440" bIns="45720" numCol="1" anchor="t" anchorCtr="0" compatLnSpc="1"/>
            <a:lstStyle/>
            <a:p>
              <a:endParaRPr lang="en-US"/>
            </a:p>
          </p:txBody>
        </p:sp>
        <p:sp>
          <p:nvSpPr>
            <p:cNvPr id="15" name="Freeform 227"/>
            <p:cNvSpPr/>
            <p:nvPr/>
          </p:nvSpPr>
          <p:spPr bwMode="auto">
            <a:xfrm>
              <a:off x="5207318" y="3507243"/>
              <a:ext cx="43236" cy="44899"/>
            </a:xfrm>
            <a:custGeom>
              <a:avLst/>
              <a:gdLst>
                <a:gd name="T0" fmla="*/ 7 w 26"/>
                <a:gd name="T1" fmla="*/ 0 h 27"/>
                <a:gd name="T2" fmla="*/ 7 w 26"/>
                <a:gd name="T3" fmla="*/ 2 h 27"/>
                <a:gd name="T4" fmla="*/ 0 w 26"/>
                <a:gd name="T5" fmla="*/ 27 h 27"/>
                <a:gd name="T6" fmla="*/ 24 w 26"/>
                <a:gd name="T7" fmla="*/ 19 h 27"/>
                <a:gd name="T8" fmla="*/ 26 w 26"/>
                <a:gd name="T9" fmla="*/ 19 h 27"/>
                <a:gd name="T10" fmla="*/ 7 w 26"/>
                <a:gd name="T11" fmla="*/ 0 h 27"/>
              </a:gdLst>
              <a:ahLst/>
              <a:cxnLst>
                <a:cxn ang="0">
                  <a:pos x="T0" y="T1"/>
                </a:cxn>
                <a:cxn ang="0">
                  <a:pos x="T2" y="T3"/>
                </a:cxn>
                <a:cxn ang="0">
                  <a:pos x="T4" y="T5"/>
                </a:cxn>
                <a:cxn ang="0">
                  <a:pos x="T6" y="T7"/>
                </a:cxn>
                <a:cxn ang="0">
                  <a:pos x="T8" y="T9"/>
                </a:cxn>
                <a:cxn ang="0">
                  <a:pos x="T10" y="T11"/>
                </a:cxn>
              </a:cxnLst>
              <a:rect l="0" t="0" r="r" b="b"/>
              <a:pathLst>
                <a:path w="26" h="27">
                  <a:moveTo>
                    <a:pt x="7" y="0"/>
                  </a:moveTo>
                  <a:lnTo>
                    <a:pt x="7" y="2"/>
                  </a:lnTo>
                  <a:lnTo>
                    <a:pt x="0" y="27"/>
                  </a:lnTo>
                  <a:lnTo>
                    <a:pt x="24" y="19"/>
                  </a:lnTo>
                  <a:lnTo>
                    <a:pt x="26" y="19"/>
                  </a:lnTo>
                  <a:lnTo>
                    <a:pt x="7" y="0"/>
                  </a:lnTo>
                  <a:close/>
                </a:path>
              </a:pathLst>
            </a:custGeom>
            <a:grpFill/>
            <a:ln>
              <a:noFill/>
            </a:ln>
          </p:spPr>
          <p:txBody>
            <a:bodyPr vert="horz" wrap="square" lIns="91440" tIns="45720" rIns="91440" bIns="45720" numCol="1" anchor="t" anchorCtr="0" compatLnSpc="1"/>
            <a:lstStyle/>
            <a:p>
              <a:endParaRPr lang="en-US"/>
            </a:p>
          </p:txBody>
        </p:sp>
        <p:sp>
          <p:nvSpPr>
            <p:cNvPr id="2" name="Freeform 228"/>
            <p:cNvSpPr/>
            <p:nvPr/>
          </p:nvSpPr>
          <p:spPr bwMode="auto">
            <a:xfrm>
              <a:off x="5380262" y="3294388"/>
              <a:ext cx="81484" cy="84810"/>
            </a:xfrm>
            <a:custGeom>
              <a:avLst/>
              <a:gdLst>
                <a:gd name="T0" fmla="*/ 29 w 39"/>
                <a:gd name="T1" fmla="*/ 40 h 40"/>
                <a:gd name="T2" fmla="*/ 37 w 39"/>
                <a:gd name="T3" fmla="*/ 32 h 40"/>
                <a:gd name="T4" fmla="*/ 37 w 39"/>
                <a:gd name="T5" fmla="*/ 23 h 40"/>
                <a:gd name="T6" fmla="*/ 17 w 39"/>
                <a:gd name="T7" fmla="*/ 3 h 40"/>
                <a:gd name="T8" fmla="*/ 7 w 39"/>
                <a:gd name="T9" fmla="*/ 3 h 40"/>
                <a:gd name="T10" fmla="*/ 0 w 39"/>
                <a:gd name="T11" fmla="*/ 11 h 40"/>
                <a:gd name="T12" fmla="*/ 29 w 3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9" h="40">
                  <a:moveTo>
                    <a:pt x="29" y="40"/>
                  </a:moveTo>
                  <a:cubicBezTo>
                    <a:pt x="37" y="32"/>
                    <a:pt x="37" y="32"/>
                    <a:pt x="37" y="32"/>
                  </a:cubicBezTo>
                  <a:cubicBezTo>
                    <a:pt x="39" y="30"/>
                    <a:pt x="39" y="25"/>
                    <a:pt x="37" y="23"/>
                  </a:cubicBezTo>
                  <a:cubicBezTo>
                    <a:pt x="17" y="3"/>
                    <a:pt x="17" y="3"/>
                    <a:pt x="17" y="3"/>
                  </a:cubicBezTo>
                  <a:cubicBezTo>
                    <a:pt x="14" y="0"/>
                    <a:pt x="10" y="0"/>
                    <a:pt x="7" y="3"/>
                  </a:cubicBezTo>
                  <a:cubicBezTo>
                    <a:pt x="0" y="11"/>
                    <a:pt x="0" y="11"/>
                    <a:pt x="0" y="11"/>
                  </a:cubicBezTo>
                  <a:lnTo>
                    <a:pt x="29" y="40"/>
                  </a:lnTo>
                  <a:close/>
                </a:path>
              </a:pathLst>
            </a:custGeom>
            <a:grpFill/>
            <a:ln>
              <a:noFill/>
            </a:ln>
          </p:spPr>
          <p:txBody>
            <a:bodyPr vert="horz" wrap="square" lIns="91440" tIns="45720" rIns="91440" bIns="45720" numCol="1" anchor="t" anchorCtr="0" compatLnSpc="1"/>
            <a:lstStyle/>
            <a:p>
              <a:endParaRPr lang="en-US"/>
            </a:p>
          </p:txBody>
        </p:sp>
        <p:sp>
          <p:nvSpPr>
            <p:cNvPr id="3" name="Freeform 229"/>
            <p:cNvSpPr/>
            <p:nvPr/>
          </p:nvSpPr>
          <p:spPr bwMode="auto">
            <a:xfrm>
              <a:off x="5240576" y="3324321"/>
              <a:ext cx="194563" cy="194563"/>
            </a:xfrm>
            <a:custGeom>
              <a:avLst/>
              <a:gdLst>
                <a:gd name="T0" fmla="*/ 64 w 93"/>
                <a:gd name="T1" fmla="*/ 0 h 93"/>
                <a:gd name="T2" fmla="*/ 63 w 93"/>
                <a:gd name="T3" fmla="*/ 0 h 93"/>
                <a:gd name="T4" fmla="*/ 3 w 93"/>
                <a:gd name="T5" fmla="*/ 61 h 93"/>
                <a:gd name="T6" fmla="*/ 3 w 93"/>
                <a:gd name="T7" fmla="*/ 71 h 93"/>
                <a:gd name="T8" fmla="*/ 3 w 93"/>
                <a:gd name="T9" fmla="*/ 71 h 93"/>
                <a:gd name="T10" fmla="*/ 10 w 93"/>
                <a:gd name="T11" fmla="*/ 73 h 93"/>
                <a:gd name="T12" fmla="*/ 12 w 93"/>
                <a:gd name="T13" fmla="*/ 80 h 93"/>
                <a:gd name="T14" fmla="*/ 13 w 93"/>
                <a:gd name="T15" fmla="*/ 81 h 93"/>
                <a:gd name="T16" fmla="*/ 20 w 93"/>
                <a:gd name="T17" fmla="*/ 82 h 93"/>
                <a:gd name="T18" fmla="*/ 21 w 93"/>
                <a:gd name="T19" fmla="*/ 89 h 93"/>
                <a:gd name="T20" fmla="*/ 22 w 93"/>
                <a:gd name="T21" fmla="*/ 90 h 93"/>
                <a:gd name="T22" fmla="*/ 32 w 93"/>
                <a:gd name="T23" fmla="*/ 90 h 93"/>
                <a:gd name="T24" fmla="*/ 92 w 93"/>
                <a:gd name="T25" fmla="*/ 30 h 93"/>
                <a:gd name="T26" fmla="*/ 93 w 93"/>
                <a:gd name="T27" fmla="*/ 29 h 93"/>
                <a:gd name="T28" fmla="*/ 64 w 93"/>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3">
                  <a:moveTo>
                    <a:pt x="64" y="0"/>
                  </a:moveTo>
                  <a:cubicBezTo>
                    <a:pt x="64" y="0"/>
                    <a:pt x="63" y="0"/>
                    <a:pt x="63" y="0"/>
                  </a:cubicBezTo>
                  <a:cubicBezTo>
                    <a:pt x="3" y="61"/>
                    <a:pt x="3" y="61"/>
                    <a:pt x="3" y="61"/>
                  </a:cubicBezTo>
                  <a:cubicBezTo>
                    <a:pt x="0" y="63"/>
                    <a:pt x="0" y="68"/>
                    <a:pt x="3" y="71"/>
                  </a:cubicBezTo>
                  <a:cubicBezTo>
                    <a:pt x="3" y="71"/>
                    <a:pt x="3" y="71"/>
                    <a:pt x="3" y="71"/>
                  </a:cubicBezTo>
                  <a:cubicBezTo>
                    <a:pt x="5" y="73"/>
                    <a:pt x="8" y="74"/>
                    <a:pt x="10" y="73"/>
                  </a:cubicBezTo>
                  <a:cubicBezTo>
                    <a:pt x="10" y="75"/>
                    <a:pt x="10" y="78"/>
                    <a:pt x="12" y="80"/>
                  </a:cubicBezTo>
                  <a:cubicBezTo>
                    <a:pt x="13" y="81"/>
                    <a:pt x="13" y="81"/>
                    <a:pt x="13" y="81"/>
                  </a:cubicBezTo>
                  <a:cubicBezTo>
                    <a:pt x="15" y="83"/>
                    <a:pt x="17" y="83"/>
                    <a:pt x="20" y="82"/>
                  </a:cubicBezTo>
                  <a:cubicBezTo>
                    <a:pt x="19" y="85"/>
                    <a:pt x="19" y="87"/>
                    <a:pt x="21" y="89"/>
                  </a:cubicBezTo>
                  <a:cubicBezTo>
                    <a:pt x="22" y="90"/>
                    <a:pt x="22" y="90"/>
                    <a:pt x="22" y="90"/>
                  </a:cubicBezTo>
                  <a:cubicBezTo>
                    <a:pt x="25" y="93"/>
                    <a:pt x="29" y="93"/>
                    <a:pt x="32" y="90"/>
                  </a:cubicBezTo>
                  <a:cubicBezTo>
                    <a:pt x="92" y="30"/>
                    <a:pt x="92" y="30"/>
                    <a:pt x="92" y="30"/>
                  </a:cubicBezTo>
                  <a:cubicBezTo>
                    <a:pt x="93" y="29"/>
                    <a:pt x="93" y="29"/>
                    <a:pt x="93" y="29"/>
                  </a:cubicBezTo>
                  <a:lnTo>
                    <a:pt x="64" y="0"/>
                  </a:lnTo>
                  <a:close/>
                </a:path>
              </a:pathLst>
            </a:custGeom>
            <a:grpFill/>
            <a:ln>
              <a:noFill/>
            </a:ln>
          </p:spPr>
          <p:txBody>
            <a:bodyPr vert="horz" wrap="square" lIns="91440" tIns="45720" rIns="91440" bIns="45720" numCol="1" anchor="t" anchorCtr="0" compatLnSpc="1"/>
            <a:lstStyle/>
            <a:p>
              <a:endParaRPr lang="en-US"/>
            </a:p>
          </p:txBody>
        </p:sp>
        <p:sp>
          <p:nvSpPr>
            <p:cNvPr id="4" name="Rectangle 230"/>
            <p:cNvSpPr>
              <a:spLocks noChangeArrowheads="1"/>
            </p:cNvSpPr>
            <p:nvPr/>
          </p:nvSpPr>
          <p:spPr bwMode="auto">
            <a:xfrm>
              <a:off x="4954553" y="3389175"/>
              <a:ext cx="151327" cy="14967"/>
            </a:xfrm>
            <a:prstGeom prst="rect">
              <a:avLst/>
            </a:prstGeom>
            <a:grpFill/>
            <a:ln>
              <a:noFill/>
            </a:ln>
          </p:spPr>
          <p:txBody>
            <a:bodyPr vert="horz" wrap="square" lIns="91440" tIns="45720" rIns="91440" bIns="45720" numCol="1" anchor="t" anchorCtr="0" compatLnSpc="1"/>
            <a:lstStyle/>
            <a:p>
              <a:endParaRPr lang="en-US"/>
            </a:p>
          </p:txBody>
        </p:sp>
        <p:sp>
          <p:nvSpPr>
            <p:cNvPr id="19" name="Rectangle 231"/>
            <p:cNvSpPr>
              <a:spLocks noChangeArrowheads="1"/>
            </p:cNvSpPr>
            <p:nvPr/>
          </p:nvSpPr>
          <p:spPr bwMode="auto">
            <a:xfrm>
              <a:off x="4954553" y="3437400"/>
              <a:ext cx="237799" cy="14967"/>
            </a:xfrm>
            <a:prstGeom prst="rect">
              <a:avLst/>
            </a:prstGeom>
            <a:grpFill/>
            <a:ln>
              <a:noFill/>
            </a:ln>
          </p:spPr>
          <p:txBody>
            <a:bodyPr vert="horz" wrap="square" lIns="91440" tIns="45720" rIns="91440" bIns="45720" numCol="1" anchor="t" anchorCtr="0" compatLnSpc="1"/>
            <a:lstStyle/>
            <a:p>
              <a:endParaRPr lang="en-US"/>
            </a:p>
          </p:txBody>
        </p:sp>
        <p:sp>
          <p:nvSpPr>
            <p:cNvPr id="20" name="Rectangle 232"/>
            <p:cNvSpPr>
              <a:spLocks noChangeArrowheads="1"/>
            </p:cNvSpPr>
            <p:nvPr/>
          </p:nvSpPr>
          <p:spPr bwMode="auto">
            <a:xfrm>
              <a:off x="4954553" y="3487288"/>
              <a:ext cx="237799" cy="14967"/>
            </a:xfrm>
            <a:prstGeom prst="rect">
              <a:avLst/>
            </a:prstGeom>
            <a:grpFill/>
            <a:ln>
              <a:noFill/>
            </a:ln>
          </p:spPr>
          <p:txBody>
            <a:bodyPr vert="horz" wrap="square" lIns="91440" tIns="45720" rIns="91440" bIns="45720" numCol="1" anchor="t" anchorCtr="0" compatLnSpc="1"/>
            <a:lstStyle/>
            <a:p>
              <a:endParaRPr lang="en-US"/>
            </a:p>
          </p:txBody>
        </p:sp>
        <p:sp>
          <p:nvSpPr>
            <p:cNvPr id="21" name="Rectangle 233"/>
            <p:cNvSpPr>
              <a:spLocks noChangeArrowheads="1"/>
            </p:cNvSpPr>
            <p:nvPr/>
          </p:nvSpPr>
          <p:spPr bwMode="auto">
            <a:xfrm>
              <a:off x="4954553" y="3535512"/>
              <a:ext cx="237799" cy="13303"/>
            </a:xfrm>
            <a:prstGeom prst="rect">
              <a:avLst/>
            </a:prstGeom>
            <a:grpFill/>
            <a:ln>
              <a:noFill/>
            </a:ln>
          </p:spPr>
          <p:txBody>
            <a:bodyPr vert="horz" wrap="square" lIns="91440" tIns="45720" rIns="91440" bIns="45720" numCol="1" anchor="t" anchorCtr="0" compatLnSpc="1"/>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5" name="椭圆 4"/>
          <p:cNvSpPr/>
          <p:nvPr>
            <p:custDataLst>
              <p:tags r:id="rId1"/>
            </p:custDataLst>
          </p:nvPr>
        </p:nvSpPr>
        <p:spPr>
          <a:xfrm>
            <a:off x="7173595" y="3406775"/>
            <a:ext cx="1007745" cy="1007745"/>
          </a:xfrm>
          <a:prstGeom prst="ellipse">
            <a:avLst/>
          </a:prstGeom>
          <a:solidFill>
            <a:srgbClr val="00A09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6" name="KSO_Shape"/>
          <p:cNvSpPr/>
          <p:nvPr>
            <p:custDataLst>
              <p:tags r:id="rId2"/>
            </p:custDataLst>
          </p:nvPr>
        </p:nvSpPr>
        <p:spPr bwMode="auto">
          <a:xfrm>
            <a:off x="7466330" y="3698240"/>
            <a:ext cx="422275" cy="435610"/>
          </a:xfrm>
          <a:custGeom>
            <a:avLst/>
            <a:gdLst>
              <a:gd name="T0" fmla="*/ 705908 w 4388"/>
              <a:gd name="T1" fmla="*/ 0 h 4523"/>
              <a:gd name="T2" fmla="*/ 293567 w 4388"/>
              <a:gd name="T3" fmla="*/ 424129 h 4523"/>
              <a:gd name="T4" fmla="*/ 924083 w 4388"/>
              <a:gd name="T5" fmla="*/ 624611 h 4523"/>
              <a:gd name="T6" fmla="*/ 705908 w 4388"/>
              <a:gd name="T7" fmla="*/ 0 h 4523"/>
              <a:gd name="T8" fmla="*/ 0 w 4388"/>
              <a:gd name="T9" fmla="*/ 629244 h 4523"/>
              <a:gd name="T10" fmla="*/ 0 w 4388"/>
              <a:gd name="T11" fmla="*/ 987247 h 4523"/>
              <a:gd name="T12" fmla="*/ 165526 w 4388"/>
              <a:gd name="T13" fmla="*/ 987247 h 4523"/>
              <a:gd name="T14" fmla="*/ 165526 w 4388"/>
              <a:gd name="T15" fmla="*/ 1905000 h 4523"/>
              <a:gd name="T16" fmla="*/ 1682639 w 4388"/>
              <a:gd name="T17" fmla="*/ 1905000 h 4523"/>
              <a:gd name="T18" fmla="*/ 1682639 w 4388"/>
              <a:gd name="T19" fmla="*/ 987247 h 4523"/>
              <a:gd name="T20" fmla="*/ 1848165 w 4388"/>
              <a:gd name="T21" fmla="*/ 987247 h 4523"/>
              <a:gd name="T22" fmla="*/ 1848165 w 4388"/>
              <a:gd name="T23" fmla="*/ 629244 h 4523"/>
              <a:gd name="T24" fmla="*/ 0 w 4388"/>
              <a:gd name="T25" fmla="*/ 629244 h 4523"/>
              <a:gd name="T26" fmla="*/ 1142257 w 4388"/>
              <a:gd name="T27" fmla="*/ 0 h 4523"/>
              <a:gd name="T28" fmla="*/ 924083 w 4388"/>
              <a:gd name="T29" fmla="*/ 624611 h 4523"/>
              <a:gd name="T30" fmla="*/ 1554177 w 4388"/>
              <a:gd name="T31" fmla="*/ 424129 h 4523"/>
              <a:gd name="T32" fmla="*/ 1142257 w 4388"/>
              <a:gd name="T33" fmla="*/ 0 h 4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8" h="4523">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ysClr val="window" lastClr="FFFFFF"/>
          </a:solidFill>
          <a:ln>
            <a:noFill/>
          </a:ln>
        </p:spPr>
        <p:txBody>
          <a:bodyPr tIns="684000" anchor="ctr">
            <a:normAutofit fontScale="25000" lnSpcReduction="20000"/>
            <a:scene3d>
              <a:camera prst="orthographicFront"/>
              <a:lightRig rig="threePt" dir="t"/>
            </a:scene3d>
            <a:sp3d>
              <a:contourClr>
                <a:srgbClr val="FFFFFF"/>
              </a:contourClr>
            </a:sp3d>
          </a:bodyPr>
          <a:lstStyle/>
          <a:p>
            <a:pPr algn="ctr">
              <a:defRPr/>
            </a:pPr>
            <a:endParaRPr lang="zh-CN" altLang="en-US" dirty="0">
              <a:solidFill>
                <a:srgbClr val="FFFFFF"/>
              </a:solidFill>
              <a:sym typeface="Arial" panose="020B0604020202020204" pitchFamily="34" charset="0"/>
            </a:endParaRPr>
          </a:p>
        </p:txBody>
      </p:sp>
      <p:sp>
        <p:nvSpPr>
          <p:cNvPr id="8" name="椭圆 7"/>
          <p:cNvSpPr/>
          <p:nvPr>
            <p:custDataLst>
              <p:tags r:id="rId3"/>
            </p:custDataLst>
          </p:nvPr>
        </p:nvSpPr>
        <p:spPr>
          <a:xfrm>
            <a:off x="6386195" y="2033270"/>
            <a:ext cx="1007745" cy="1007745"/>
          </a:xfrm>
          <a:prstGeom prst="ellipse">
            <a:avLst/>
          </a:prstGeom>
          <a:solidFill>
            <a:srgbClr val="2C85AE"/>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a:bodyPr>
          <a:lstStyle/>
          <a:p>
            <a:pPr algn="ctr"/>
            <a:endParaRPr lang="zh-CN" altLang="en-US">
              <a:sym typeface="Arial" panose="020B0604020202020204" pitchFamily="34" charset="0"/>
            </a:endParaRPr>
          </a:p>
        </p:txBody>
      </p:sp>
      <p:sp>
        <p:nvSpPr>
          <p:cNvPr id="11" name="椭圆 10"/>
          <p:cNvSpPr/>
          <p:nvPr>
            <p:custDataLst>
              <p:tags r:id="rId4"/>
            </p:custDataLst>
          </p:nvPr>
        </p:nvSpPr>
        <p:spPr>
          <a:xfrm>
            <a:off x="4016375" y="3382010"/>
            <a:ext cx="1007745" cy="1007745"/>
          </a:xfrm>
          <a:prstGeom prst="ellipse">
            <a:avLst/>
          </a:prstGeom>
          <a:solidFill>
            <a:srgbClr val="5268A5"/>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4" name="椭圆 13"/>
          <p:cNvSpPr/>
          <p:nvPr>
            <p:custDataLst>
              <p:tags r:id="rId5"/>
            </p:custDataLst>
          </p:nvPr>
        </p:nvSpPr>
        <p:spPr>
          <a:xfrm>
            <a:off x="4799965" y="2033270"/>
            <a:ext cx="1007745" cy="1007745"/>
          </a:xfrm>
          <a:prstGeom prst="ellipse">
            <a:avLst/>
          </a:prstGeom>
          <a:solidFill>
            <a:srgbClr val="4276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7" name="上箭头 16"/>
          <p:cNvSpPr/>
          <p:nvPr>
            <p:custDataLst>
              <p:tags r:id="rId6"/>
            </p:custDataLst>
          </p:nvPr>
        </p:nvSpPr>
        <p:spPr>
          <a:xfrm rot="16200000">
            <a:off x="5098415" y="3761740"/>
            <a:ext cx="346710" cy="297180"/>
          </a:xfrm>
          <a:prstGeom prst="upArrow">
            <a:avLst>
              <a:gd name="adj1" fmla="val 57862"/>
              <a:gd name="adj2" fmla="val 61457"/>
            </a:avLst>
          </a:prstGeom>
          <a:solidFill>
            <a:srgbClr val="5268A5"/>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sp>
        <p:nvSpPr>
          <p:cNvPr id="22" name="椭圆 21"/>
          <p:cNvSpPr/>
          <p:nvPr>
            <p:custDataLst>
              <p:tags r:id="rId7"/>
            </p:custDataLst>
          </p:nvPr>
        </p:nvSpPr>
        <p:spPr>
          <a:xfrm>
            <a:off x="5594350" y="3382010"/>
            <a:ext cx="1007745" cy="1007745"/>
          </a:xfrm>
          <a:prstGeom prst="ellipse">
            <a:avLst/>
          </a:prstGeom>
          <a:solidFill>
            <a:srgbClr val="B2B2B2"/>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23" name="KSO_Shape"/>
          <p:cNvSpPr/>
          <p:nvPr>
            <p:custDataLst>
              <p:tags r:id="rId8"/>
            </p:custDataLst>
          </p:nvPr>
        </p:nvSpPr>
        <p:spPr bwMode="auto">
          <a:xfrm flipH="1">
            <a:off x="5920740" y="3688080"/>
            <a:ext cx="354965" cy="395605"/>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ysClr val="window" lastClr="FFFFFF"/>
          </a:solidFill>
          <a:ln>
            <a:noFill/>
          </a:ln>
        </p:spPr>
        <p:txBody>
          <a:bodyPr bIns="900000" anchor="ctr">
            <a:normAutofit fontScale="25000" lnSpcReduction="20000"/>
            <a:scene3d>
              <a:camera prst="orthographicFront"/>
              <a:lightRig rig="threePt" dir="t"/>
            </a:scene3d>
            <a:sp3d>
              <a:contourClr>
                <a:srgbClr val="FFFFFF"/>
              </a:contourClr>
            </a:sp3d>
          </a:bodyPr>
          <a:lstStyle/>
          <a:p>
            <a:pPr algn="ctr">
              <a:defRPr/>
            </a:pPr>
            <a:endParaRPr lang="zh-CN" altLang="en-US" dirty="0">
              <a:solidFill>
                <a:srgbClr val="FFFFFF"/>
              </a:solidFill>
              <a:sym typeface="Arial" panose="020B0604020202020204" pitchFamily="34" charset="0"/>
            </a:endParaRPr>
          </a:p>
        </p:txBody>
      </p:sp>
      <p:cxnSp>
        <p:nvCxnSpPr>
          <p:cNvPr id="25" name="直接连接符 24"/>
          <p:cNvCxnSpPr/>
          <p:nvPr>
            <p:custDataLst>
              <p:tags r:id="rId9"/>
            </p:custDataLst>
          </p:nvPr>
        </p:nvCxnSpPr>
        <p:spPr>
          <a:xfrm flipH="1">
            <a:off x="4365625" y="2392680"/>
            <a:ext cx="299085" cy="0"/>
          </a:xfrm>
          <a:prstGeom prst="line">
            <a:avLst/>
          </a:prstGeom>
          <a:ln w="9525">
            <a:solidFill>
              <a:srgbClr val="000000">
                <a:lumMod val="65000"/>
                <a:lumOff val="35000"/>
              </a:srgbClr>
            </a:solidFill>
          </a:ln>
        </p:spPr>
        <p:style>
          <a:lnRef idx="1">
            <a:srgbClr val="1F74AD"/>
          </a:lnRef>
          <a:fillRef idx="0">
            <a:srgbClr val="1F74AD"/>
          </a:fillRef>
          <a:effectRef idx="0">
            <a:srgbClr val="1F74AD"/>
          </a:effectRef>
          <a:fontRef idx="minor">
            <a:srgbClr val="000000"/>
          </a:fontRef>
        </p:style>
      </p:cxnSp>
      <p:cxnSp>
        <p:nvCxnSpPr>
          <p:cNvPr id="26" name="直接连接符 25"/>
          <p:cNvCxnSpPr/>
          <p:nvPr>
            <p:custDataLst>
              <p:tags r:id="rId10"/>
            </p:custDataLst>
          </p:nvPr>
        </p:nvCxnSpPr>
        <p:spPr>
          <a:xfrm flipV="1">
            <a:off x="4365625" y="1971040"/>
            <a:ext cx="0" cy="421640"/>
          </a:xfrm>
          <a:prstGeom prst="line">
            <a:avLst/>
          </a:prstGeom>
          <a:ln w="9525">
            <a:solidFill>
              <a:srgbClr val="000000">
                <a:lumMod val="65000"/>
                <a:lumOff val="35000"/>
              </a:srgbClr>
            </a:solidFill>
          </a:ln>
        </p:spPr>
        <p:style>
          <a:lnRef idx="1">
            <a:srgbClr val="1F74AD"/>
          </a:lnRef>
          <a:fillRef idx="0">
            <a:srgbClr val="1F74AD"/>
          </a:fillRef>
          <a:effectRef idx="0">
            <a:srgbClr val="1F74AD"/>
          </a:effectRef>
          <a:fontRef idx="minor">
            <a:srgbClr val="000000"/>
          </a:fontRef>
        </p:style>
      </p:cxnSp>
      <p:cxnSp>
        <p:nvCxnSpPr>
          <p:cNvPr id="27" name="直接连接符 26"/>
          <p:cNvCxnSpPr/>
          <p:nvPr>
            <p:custDataLst>
              <p:tags r:id="rId11"/>
            </p:custDataLst>
          </p:nvPr>
        </p:nvCxnSpPr>
        <p:spPr>
          <a:xfrm flipH="1">
            <a:off x="3255010" y="1971040"/>
            <a:ext cx="1110615" cy="0"/>
          </a:xfrm>
          <a:prstGeom prst="line">
            <a:avLst/>
          </a:prstGeom>
          <a:ln w="9525">
            <a:solidFill>
              <a:srgbClr val="000000">
                <a:lumMod val="65000"/>
                <a:lumOff val="35000"/>
              </a:srgbClr>
            </a:solidFill>
            <a:tailEnd type="oval"/>
          </a:ln>
        </p:spPr>
        <p:style>
          <a:lnRef idx="1">
            <a:srgbClr val="1F74AD"/>
          </a:lnRef>
          <a:fillRef idx="0">
            <a:srgbClr val="1F74AD"/>
          </a:fillRef>
          <a:effectRef idx="0">
            <a:srgbClr val="1F74AD"/>
          </a:effectRef>
          <a:fontRef idx="minor">
            <a:srgbClr val="000000"/>
          </a:fontRef>
        </p:style>
      </p:cxnSp>
      <p:cxnSp>
        <p:nvCxnSpPr>
          <p:cNvPr id="30" name="直接连接符 29"/>
          <p:cNvCxnSpPr/>
          <p:nvPr>
            <p:custDataLst>
              <p:tags r:id="rId12"/>
            </p:custDataLst>
          </p:nvPr>
        </p:nvCxnSpPr>
        <p:spPr>
          <a:xfrm flipH="1">
            <a:off x="3255010" y="3943350"/>
            <a:ext cx="615950" cy="0"/>
          </a:xfrm>
          <a:prstGeom prst="line">
            <a:avLst/>
          </a:prstGeom>
          <a:ln w="9525">
            <a:solidFill>
              <a:srgbClr val="000000">
                <a:lumMod val="65000"/>
                <a:lumOff val="35000"/>
              </a:srgbClr>
            </a:solidFill>
            <a:tailEnd type="oval"/>
          </a:ln>
        </p:spPr>
        <p:style>
          <a:lnRef idx="1">
            <a:srgbClr val="1F74AD"/>
          </a:lnRef>
          <a:fillRef idx="0">
            <a:srgbClr val="1F74AD"/>
          </a:fillRef>
          <a:effectRef idx="0">
            <a:srgbClr val="1F74AD"/>
          </a:effectRef>
          <a:fontRef idx="minor">
            <a:srgbClr val="000000"/>
          </a:fontRef>
        </p:style>
      </p:cxnSp>
      <p:sp>
        <p:nvSpPr>
          <p:cNvPr id="38" name="文本框 37"/>
          <p:cNvSpPr txBox="1"/>
          <p:nvPr>
            <p:custDataLst>
              <p:tags r:id="rId13"/>
            </p:custDataLst>
          </p:nvPr>
        </p:nvSpPr>
        <p:spPr>
          <a:xfrm>
            <a:off x="1535430" y="2162175"/>
            <a:ext cx="1573530" cy="1045210"/>
          </a:xfrm>
          <a:prstGeom prst="rect">
            <a:avLst/>
          </a:prstGeom>
          <a:noFill/>
        </p:spPr>
        <p:txBody>
          <a:bodyPr wrap="square" tIns="0" rtlCol="0">
            <a:normAutofit/>
          </a:bodyPr>
          <a:lstStyle/>
          <a:p>
            <a:pPr algn="r">
              <a:lnSpc>
                <a:spcPct val="120000"/>
              </a:lnSpc>
            </a:pPr>
            <a:r>
              <a:rPr lang="zh-CN" altLang="en-US" sz="1200" spc="150">
                <a:solidFill>
                  <a:srgbClr val="000000">
                    <a:lumMod val="65000"/>
                    <a:lumOff val="35000"/>
                  </a:srgbClr>
                </a:solidFill>
                <a:latin typeface="微软雅黑" panose="020B0503020204020204" pitchFamily="34" charset="-122"/>
                <a:ea typeface="微软雅黑" panose="020B0503020204020204" pitchFamily="34" charset="-122"/>
                <a:sym typeface="Arial" panose="020B0604020202020204" pitchFamily="34" charset="0"/>
              </a:rPr>
              <a:t>对概念主题进行归类和分组</a:t>
            </a:r>
          </a:p>
        </p:txBody>
      </p:sp>
      <p:sp>
        <p:nvSpPr>
          <p:cNvPr id="39" name="文本框 38"/>
          <p:cNvSpPr txBox="1"/>
          <p:nvPr>
            <p:custDataLst>
              <p:tags r:id="rId14"/>
            </p:custDataLst>
          </p:nvPr>
        </p:nvSpPr>
        <p:spPr>
          <a:xfrm>
            <a:off x="1535430" y="1771015"/>
            <a:ext cx="1573530" cy="363855"/>
          </a:xfrm>
          <a:prstGeom prst="rect">
            <a:avLst/>
          </a:prstGeom>
          <a:noFill/>
        </p:spPr>
        <p:txBody>
          <a:bodyPr wrap="square" bIns="0" rtlCol="0" anchor="b" anchorCtr="0">
            <a:normAutofit lnSpcReduction="10000"/>
          </a:bodyPr>
          <a:lstStyle/>
          <a:p>
            <a:pPr algn="r">
              <a:lnSpc>
                <a:spcPct val="120000"/>
              </a:lnSpc>
            </a:pPr>
            <a:r>
              <a:rPr lang="zh-CN" altLang="en-US" b="1" spc="300">
                <a:solidFill>
                  <a:srgbClr val="4276AA"/>
                </a:solidFill>
                <a:latin typeface="微软雅黑" panose="020B0503020204020204" pitchFamily="34" charset="-122"/>
                <a:ea typeface="微软雅黑" panose="020B0503020204020204" pitchFamily="34" charset="-122"/>
                <a:cs typeface="+mn-ea"/>
                <a:sym typeface="Arial" panose="020B0604020202020204" pitchFamily="34" charset="0"/>
              </a:rPr>
              <a:t>主题域</a:t>
            </a:r>
          </a:p>
        </p:txBody>
      </p:sp>
      <p:sp>
        <p:nvSpPr>
          <p:cNvPr id="40" name="文本框 39"/>
          <p:cNvSpPr txBox="1"/>
          <p:nvPr>
            <p:custDataLst>
              <p:tags r:id="rId15"/>
            </p:custDataLst>
          </p:nvPr>
        </p:nvSpPr>
        <p:spPr>
          <a:xfrm>
            <a:off x="1535430" y="3844290"/>
            <a:ext cx="1573530" cy="1045210"/>
          </a:xfrm>
          <a:prstGeom prst="rect">
            <a:avLst/>
          </a:prstGeom>
          <a:noFill/>
        </p:spPr>
        <p:txBody>
          <a:bodyPr wrap="square" tIns="0" rtlCol="0">
            <a:normAutofit/>
          </a:bodyPr>
          <a:lstStyle/>
          <a:p>
            <a:pPr algn="r">
              <a:lnSpc>
                <a:spcPct val="120000"/>
              </a:lnSpc>
            </a:pPr>
            <a:r>
              <a:rPr lang="zh-CN" altLang="en-US" sz="1200" spc="150">
                <a:solidFill>
                  <a:srgbClr val="000000">
                    <a:lumMod val="65000"/>
                    <a:lumOff val="35000"/>
                  </a:srgbClr>
                </a:solidFill>
                <a:latin typeface="微软雅黑" panose="020B0503020204020204" pitchFamily="34" charset="-122"/>
                <a:ea typeface="微软雅黑" panose="020B0503020204020204" pitchFamily="34" charset="-122"/>
                <a:sym typeface="Arial" panose="020B0604020202020204" pitchFamily="34" charset="0"/>
              </a:rPr>
              <a:t>是企业数据划分的顶层构思模型</a:t>
            </a:r>
          </a:p>
        </p:txBody>
      </p:sp>
      <p:sp>
        <p:nvSpPr>
          <p:cNvPr id="41" name="文本框 40"/>
          <p:cNvSpPr txBox="1"/>
          <p:nvPr>
            <p:custDataLst>
              <p:tags r:id="rId16"/>
            </p:custDataLst>
          </p:nvPr>
        </p:nvSpPr>
        <p:spPr>
          <a:xfrm>
            <a:off x="1535430" y="3453765"/>
            <a:ext cx="1573530" cy="363855"/>
          </a:xfrm>
          <a:prstGeom prst="rect">
            <a:avLst/>
          </a:prstGeom>
          <a:noFill/>
        </p:spPr>
        <p:txBody>
          <a:bodyPr wrap="square" bIns="0" rtlCol="0" anchor="b" anchorCtr="0">
            <a:normAutofit lnSpcReduction="10000"/>
          </a:bodyPr>
          <a:lstStyle/>
          <a:p>
            <a:pPr algn="r">
              <a:lnSpc>
                <a:spcPct val="120000"/>
              </a:lnSpc>
            </a:pPr>
            <a:r>
              <a:rPr lang="zh-CN" altLang="en-US" b="1" spc="300">
                <a:solidFill>
                  <a:srgbClr val="5268A5"/>
                </a:solidFill>
                <a:latin typeface="微软雅黑" panose="020B0503020204020204" pitchFamily="34" charset="-122"/>
                <a:ea typeface="微软雅黑" panose="020B0503020204020204" pitchFamily="34" charset="-122"/>
                <a:cs typeface="+mn-ea"/>
                <a:sym typeface="Arial" panose="020B0604020202020204" pitchFamily="34" charset="0"/>
              </a:rPr>
              <a:t>概念主题</a:t>
            </a:r>
          </a:p>
        </p:txBody>
      </p:sp>
      <p:sp>
        <p:nvSpPr>
          <p:cNvPr id="42" name="文本框 41"/>
          <p:cNvSpPr txBox="1"/>
          <p:nvPr>
            <p:custDataLst>
              <p:tags r:id="rId17"/>
            </p:custDataLst>
          </p:nvPr>
        </p:nvSpPr>
        <p:spPr>
          <a:xfrm>
            <a:off x="9082405" y="3796665"/>
            <a:ext cx="1680845" cy="1045210"/>
          </a:xfrm>
          <a:prstGeom prst="rect">
            <a:avLst/>
          </a:prstGeom>
          <a:noFill/>
        </p:spPr>
        <p:txBody>
          <a:bodyPr wrap="square" tIns="0" rtlCol="0">
            <a:normAutofit/>
          </a:bodyPr>
          <a:lstStyle/>
          <a:p>
            <a:pPr>
              <a:lnSpc>
                <a:spcPct val="120000"/>
              </a:lnSpc>
            </a:pPr>
            <a:r>
              <a:rPr lang="zh-CN" altLang="en-US" sz="1200" spc="150">
                <a:solidFill>
                  <a:srgbClr val="000000">
                    <a:lumMod val="65000"/>
                    <a:lumOff val="35000"/>
                  </a:srgbClr>
                </a:solidFill>
                <a:latin typeface="微软雅黑" panose="020B0503020204020204" pitchFamily="34" charset="-122"/>
                <a:ea typeface="微软雅黑" panose="020B0503020204020204" pitchFamily="34" charset="-122"/>
                <a:sym typeface="Arial" panose="020B0604020202020204" pitchFamily="34" charset="0"/>
              </a:rPr>
              <a:t>设计及实例库的模型管理</a:t>
            </a:r>
          </a:p>
        </p:txBody>
      </p:sp>
      <p:sp>
        <p:nvSpPr>
          <p:cNvPr id="43" name="文本框 42"/>
          <p:cNvSpPr txBox="1"/>
          <p:nvPr>
            <p:custDataLst>
              <p:tags r:id="rId18"/>
            </p:custDataLst>
          </p:nvPr>
        </p:nvSpPr>
        <p:spPr>
          <a:xfrm>
            <a:off x="9082405" y="3406140"/>
            <a:ext cx="1680845" cy="363855"/>
          </a:xfrm>
          <a:prstGeom prst="rect">
            <a:avLst/>
          </a:prstGeom>
          <a:noFill/>
        </p:spPr>
        <p:txBody>
          <a:bodyPr wrap="square" bIns="0" rtlCol="0" anchor="b" anchorCtr="0">
            <a:normAutofit lnSpcReduction="10000"/>
          </a:bodyPr>
          <a:lstStyle/>
          <a:p>
            <a:pPr>
              <a:lnSpc>
                <a:spcPct val="120000"/>
              </a:lnSpc>
            </a:pPr>
            <a:r>
              <a:rPr lang="zh-CN" altLang="en-US" b="1" spc="300">
                <a:solidFill>
                  <a:srgbClr val="00A09D">
                    <a:lumMod val="75000"/>
                  </a:srgbClr>
                </a:solidFill>
                <a:latin typeface="微软雅黑" panose="020B0503020204020204" pitchFamily="34" charset="-122"/>
                <a:ea typeface="微软雅黑" panose="020B0503020204020204" pitchFamily="34" charset="-122"/>
                <a:cs typeface="+mn-ea"/>
                <a:sym typeface="Arial" panose="020B0604020202020204" pitchFamily="34" charset="0"/>
              </a:rPr>
              <a:t>物理数据库</a:t>
            </a:r>
          </a:p>
        </p:txBody>
      </p:sp>
      <p:sp>
        <p:nvSpPr>
          <p:cNvPr id="44" name="文本框 43"/>
          <p:cNvSpPr txBox="1"/>
          <p:nvPr>
            <p:custDataLst>
              <p:tags r:id="rId19"/>
            </p:custDataLst>
          </p:nvPr>
        </p:nvSpPr>
        <p:spPr>
          <a:xfrm>
            <a:off x="9082405" y="2072640"/>
            <a:ext cx="1680845" cy="1045210"/>
          </a:xfrm>
          <a:prstGeom prst="rect">
            <a:avLst/>
          </a:prstGeom>
          <a:noFill/>
        </p:spPr>
        <p:txBody>
          <a:bodyPr wrap="square" tIns="0" rtlCol="0">
            <a:normAutofit/>
          </a:bodyPr>
          <a:lstStyle/>
          <a:p>
            <a:pPr>
              <a:lnSpc>
                <a:spcPct val="120000"/>
              </a:lnSpc>
            </a:pPr>
            <a:r>
              <a:rPr lang="zh-CN" altLang="en-US" sz="1200" spc="150">
                <a:solidFill>
                  <a:srgbClr val="000000">
                    <a:lumMod val="65000"/>
                    <a:lumOff val="35000"/>
                  </a:srgbClr>
                </a:solidFill>
                <a:latin typeface="微软雅黑" panose="020B0503020204020204" pitchFamily="34" charset="-122"/>
                <a:ea typeface="微软雅黑" panose="020B0503020204020204" pitchFamily="34" charset="-122"/>
                <a:sym typeface="Arial" panose="020B0604020202020204" pitchFamily="34" charset="0"/>
              </a:rPr>
              <a:t>对信息系统的管理</a:t>
            </a:r>
          </a:p>
        </p:txBody>
      </p:sp>
      <p:sp>
        <p:nvSpPr>
          <p:cNvPr id="45" name="文本框 44"/>
          <p:cNvSpPr txBox="1"/>
          <p:nvPr>
            <p:custDataLst>
              <p:tags r:id="rId20"/>
            </p:custDataLst>
          </p:nvPr>
        </p:nvSpPr>
        <p:spPr>
          <a:xfrm>
            <a:off x="9082405" y="1682115"/>
            <a:ext cx="1680845" cy="363855"/>
          </a:xfrm>
          <a:prstGeom prst="rect">
            <a:avLst/>
          </a:prstGeom>
          <a:noFill/>
        </p:spPr>
        <p:txBody>
          <a:bodyPr wrap="square" bIns="0" rtlCol="0" anchor="b" anchorCtr="0">
            <a:normAutofit lnSpcReduction="10000"/>
          </a:bodyPr>
          <a:lstStyle/>
          <a:p>
            <a:pPr>
              <a:lnSpc>
                <a:spcPct val="120000"/>
              </a:lnSpc>
            </a:pPr>
            <a:r>
              <a:rPr lang="zh-CN" altLang="en-US" b="1" spc="300">
                <a:solidFill>
                  <a:srgbClr val="2C85AE">
                    <a:lumMod val="75000"/>
                  </a:srgbClr>
                </a:solidFill>
                <a:latin typeface="微软雅黑" panose="020B0503020204020204" pitchFamily="34" charset="-122"/>
                <a:ea typeface="微软雅黑" panose="020B0503020204020204" pitchFamily="34" charset="-122"/>
                <a:cs typeface="+mn-ea"/>
                <a:sym typeface="Arial" panose="020B0604020202020204" pitchFamily="34" charset="0"/>
              </a:rPr>
              <a:t>信息系统</a:t>
            </a:r>
          </a:p>
        </p:txBody>
      </p:sp>
      <p:sp>
        <p:nvSpPr>
          <p:cNvPr id="53" name="上箭头 52"/>
          <p:cNvSpPr/>
          <p:nvPr>
            <p:custDataLst>
              <p:tags r:id="rId21"/>
            </p:custDataLst>
          </p:nvPr>
        </p:nvSpPr>
        <p:spPr>
          <a:xfrm rot="19800000">
            <a:off x="5518150" y="3033395"/>
            <a:ext cx="346710" cy="297180"/>
          </a:xfrm>
          <a:prstGeom prst="upArrow">
            <a:avLst>
              <a:gd name="adj1" fmla="val 57862"/>
              <a:gd name="adj2" fmla="val 61457"/>
            </a:avLst>
          </a:prstGeom>
          <a:solidFill>
            <a:srgbClr val="4276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sp>
        <p:nvSpPr>
          <p:cNvPr id="54" name="上箭头 53"/>
          <p:cNvSpPr/>
          <p:nvPr>
            <p:custDataLst>
              <p:tags r:id="rId22"/>
            </p:custDataLst>
          </p:nvPr>
        </p:nvSpPr>
        <p:spPr>
          <a:xfrm rot="1800000">
            <a:off x="6330950" y="3033395"/>
            <a:ext cx="346710" cy="297180"/>
          </a:xfrm>
          <a:prstGeom prst="upArrow">
            <a:avLst>
              <a:gd name="adj1" fmla="val 57862"/>
              <a:gd name="adj2" fmla="val 61457"/>
            </a:avLst>
          </a:prstGeom>
          <a:solidFill>
            <a:srgbClr val="2C85AE"/>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sp>
        <p:nvSpPr>
          <p:cNvPr id="55" name="上箭头 54"/>
          <p:cNvSpPr/>
          <p:nvPr>
            <p:custDataLst>
              <p:tags r:id="rId23"/>
            </p:custDataLst>
          </p:nvPr>
        </p:nvSpPr>
        <p:spPr>
          <a:xfrm rot="5400000">
            <a:off x="6737350" y="3737610"/>
            <a:ext cx="346710" cy="297180"/>
          </a:xfrm>
          <a:prstGeom prst="upArrow">
            <a:avLst>
              <a:gd name="adj1" fmla="val 57862"/>
              <a:gd name="adj2" fmla="val 61457"/>
            </a:avLst>
          </a:prstGeom>
          <a:solidFill>
            <a:srgbClr val="00A09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sp>
        <p:nvSpPr>
          <p:cNvPr id="56" name="上箭头 55"/>
          <p:cNvSpPr/>
          <p:nvPr>
            <p:custDataLst>
              <p:tags r:id="rId24"/>
            </p:custDataLst>
          </p:nvPr>
        </p:nvSpPr>
        <p:spPr>
          <a:xfrm rot="9000000">
            <a:off x="6330950" y="4441190"/>
            <a:ext cx="346710" cy="297180"/>
          </a:xfrm>
          <a:prstGeom prst="upArrow">
            <a:avLst>
              <a:gd name="adj1" fmla="val 57862"/>
              <a:gd name="adj2" fmla="val 61457"/>
            </a:avLst>
          </a:prstGeom>
          <a:solidFill>
            <a:srgbClr val="1891A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sp>
        <p:nvSpPr>
          <p:cNvPr id="57" name="上箭头 56"/>
          <p:cNvSpPr/>
          <p:nvPr>
            <p:custDataLst>
              <p:tags r:id="rId25"/>
            </p:custDataLst>
          </p:nvPr>
        </p:nvSpPr>
        <p:spPr>
          <a:xfrm rot="12600000">
            <a:off x="5518150" y="4441190"/>
            <a:ext cx="346710" cy="297180"/>
          </a:xfrm>
          <a:prstGeom prst="upArrow">
            <a:avLst>
              <a:gd name="adj1" fmla="val 57862"/>
              <a:gd name="adj2" fmla="val 61457"/>
            </a:avLst>
          </a:prstGeom>
          <a:solidFill>
            <a:srgbClr val="5E5CA2"/>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sp>
        <p:nvSpPr>
          <p:cNvPr id="62" name="椭圆 61"/>
          <p:cNvSpPr/>
          <p:nvPr>
            <p:custDataLst>
              <p:tags r:id="rId26"/>
            </p:custDataLst>
          </p:nvPr>
        </p:nvSpPr>
        <p:spPr>
          <a:xfrm>
            <a:off x="6397625" y="4719955"/>
            <a:ext cx="1007745" cy="1007745"/>
          </a:xfrm>
          <a:prstGeom prst="ellipse">
            <a:avLst/>
          </a:prstGeom>
          <a:solidFill>
            <a:srgbClr val="1891A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61" name="椭圆 60"/>
          <p:cNvSpPr/>
          <p:nvPr>
            <p:custDataLst>
              <p:tags r:id="rId27"/>
            </p:custDataLst>
          </p:nvPr>
        </p:nvSpPr>
        <p:spPr>
          <a:xfrm>
            <a:off x="4772025" y="4732655"/>
            <a:ext cx="1007745" cy="1007745"/>
          </a:xfrm>
          <a:prstGeom prst="ellipse">
            <a:avLst/>
          </a:prstGeom>
          <a:solidFill>
            <a:srgbClr val="5E5CA2"/>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74" name="KSO_Shape"/>
          <p:cNvSpPr/>
          <p:nvPr>
            <p:custDataLst>
              <p:tags r:id="rId28"/>
            </p:custDataLst>
          </p:nvPr>
        </p:nvSpPr>
        <p:spPr bwMode="auto">
          <a:xfrm>
            <a:off x="4994910" y="4944745"/>
            <a:ext cx="513080" cy="57404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anose="020B0604020202020204" pitchFamily="34" charset="0"/>
            </a:endParaRPr>
          </a:p>
        </p:txBody>
      </p:sp>
      <p:cxnSp>
        <p:nvCxnSpPr>
          <p:cNvPr id="78" name="直接连接符 77"/>
          <p:cNvCxnSpPr/>
          <p:nvPr>
            <p:custDataLst>
              <p:tags r:id="rId29"/>
            </p:custDataLst>
          </p:nvPr>
        </p:nvCxnSpPr>
        <p:spPr>
          <a:xfrm flipH="1" flipV="1">
            <a:off x="4365625" y="5201920"/>
            <a:ext cx="299085" cy="0"/>
          </a:xfrm>
          <a:prstGeom prst="line">
            <a:avLst/>
          </a:prstGeom>
          <a:ln w="9525">
            <a:solidFill>
              <a:srgbClr val="000000">
                <a:lumMod val="65000"/>
                <a:lumOff val="35000"/>
              </a:srgbClr>
            </a:solidFill>
          </a:ln>
        </p:spPr>
        <p:style>
          <a:lnRef idx="1">
            <a:srgbClr val="1F74AD"/>
          </a:lnRef>
          <a:fillRef idx="0">
            <a:srgbClr val="1F74AD"/>
          </a:fillRef>
          <a:effectRef idx="0">
            <a:srgbClr val="1F74AD"/>
          </a:effectRef>
          <a:fontRef idx="minor">
            <a:srgbClr val="000000"/>
          </a:fontRef>
        </p:style>
      </p:cxnSp>
      <p:cxnSp>
        <p:nvCxnSpPr>
          <p:cNvPr id="79" name="直接连接符 78"/>
          <p:cNvCxnSpPr/>
          <p:nvPr>
            <p:custDataLst>
              <p:tags r:id="rId30"/>
            </p:custDataLst>
          </p:nvPr>
        </p:nvCxnSpPr>
        <p:spPr>
          <a:xfrm>
            <a:off x="4365625" y="5201920"/>
            <a:ext cx="0" cy="421640"/>
          </a:xfrm>
          <a:prstGeom prst="line">
            <a:avLst/>
          </a:prstGeom>
          <a:ln w="9525">
            <a:solidFill>
              <a:srgbClr val="000000">
                <a:lumMod val="65000"/>
                <a:lumOff val="35000"/>
              </a:srgbClr>
            </a:solidFill>
          </a:ln>
        </p:spPr>
        <p:style>
          <a:lnRef idx="1">
            <a:srgbClr val="1F74AD"/>
          </a:lnRef>
          <a:fillRef idx="0">
            <a:srgbClr val="1F74AD"/>
          </a:fillRef>
          <a:effectRef idx="0">
            <a:srgbClr val="1F74AD"/>
          </a:effectRef>
          <a:fontRef idx="minor">
            <a:srgbClr val="000000"/>
          </a:fontRef>
        </p:style>
      </p:cxnSp>
      <p:cxnSp>
        <p:nvCxnSpPr>
          <p:cNvPr id="80" name="直接连接符 79"/>
          <p:cNvCxnSpPr/>
          <p:nvPr>
            <p:custDataLst>
              <p:tags r:id="rId31"/>
            </p:custDataLst>
          </p:nvPr>
        </p:nvCxnSpPr>
        <p:spPr>
          <a:xfrm flipH="1" flipV="1">
            <a:off x="3255010" y="5623560"/>
            <a:ext cx="1110615" cy="0"/>
          </a:xfrm>
          <a:prstGeom prst="line">
            <a:avLst/>
          </a:prstGeom>
          <a:ln w="9525">
            <a:solidFill>
              <a:srgbClr val="000000">
                <a:lumMod val="65000"/>
                <a:lumOff val="35000"/>
              </a:srgbClr>
            </a:solidFill>
            <a:tailEnd type="oval"/>
          </a:ln>
        </p:spPr>
        <p:style>
          <a:lnRef idx="1">
            <a:srgbClr val="1F74AD"/>
          </a:lnRef>
          <a:fillRef idx="0">
            <a:srgbClr val="1F74AD"/>
          </a:fillRef>
          <a:effectRef idx="0">
            <a:srgbClr val="1F74AD"/>
          </a:effectRef>
          <a:fontRef idx="minor">
            <a:srgbClr val="000000"/>
          </a:fontRef>
        </p:style>
      </p:cxnSp>
      <p:sp>
        <p:nvSpPr>
          <p:cNvPr id="81" name="文本框 80"/>
          <p:cNvSpPr txBox="1"/>
          <p:nvPr>
            <p:custDataLst>
              <p:tags r:id="rId32"/>
            </p:custDataLst>
          </p:nvPr>
        </p:nvSpPr>
        <p:spPr>
          <a:xfrm>
            <a:off x="1535430" y="5526405"/>
            <a:ext cx="1573530" cy="1045210"/>
          </a:xfrm>
          <a:prstGeom prst="rect">
            <a:avLst/>
          </a:prstGeom>
          <a:noFill/>
        </p:spPr>
        <p:txBody>
          <a:bodyPr wrap="square" tIns="0" rtlCol="0">
            <a:normAutofit/>
          </a:bodyPr>
          <a:lstStyle/>
          <a:p>
            <a:pPr algn="r">
              <a:lnSpc>
                <a:spcPct val="120000"/>
              </a:lnSpc>
            </a:pPr>
            <a:r>
              <a:rPr lang="zh-CN" altLang="en-US" sz="1200" spc="150">
                <a:solidFill>
                  <a:srgbClr val="000000">
                    <a:lumMod val="65000"/>
                    <a:lumOff val="35000"/>
                  </a:srgbClr>
                </a:solidFill>
                <a:latin typeface="微软雅黑" panose="020B0503020204020204" pitchFamily="34" charset="-122"/>
                <a:ea typeface="微软雅黑" panose="020B0503020204020204" pitchFamily="34" charset="-122"/>
                <a:sym typeface="Arial" panose="020B0604020202020204" pitchFamily="34" charset="0"/>
              </a:rPr>
              <a:t>对概念主题进一步分解</a:t>
            </a:r>
          </a:p>
        </p:txBody>
      </p:sp>
      <p:sp>
        <p:nvSpPr>
          <p:cNvPr id="82" name="文本框 81"/>
          <p:cNvSpPr txBox="1"/>
          <p:nvPr>
            <p:custDataLst>
              <p:tags r:id="rId33"/>
            </p:custDataLst>
          </p:nvPr>
        </p:nvSpPr>
        <p:spPr>
          <a:xfrm>
            <a:off x="1535430" y="5135880"/>
            <a:ext cx="1573530" cy="363855"/>
          </a:xfrm>
          <a:prstGeom prst="rect">
            <a:avLst/>
          </a:prstGeom>
          <a:noFill/>
        </p:spPr>
        <p:txBody>
          <a:bodyPr wrap="square" bIns="0" rtlCol="0" anchor="b" anchorCtr="0">
            <a:normAutofit lnSpcReduction="10000"/>
          </a:bodyPr>
          <a:lstStyle/>
          <a:p>
            <a:pPr algn="r">
              <a:lnSpc>
                <a:spcPct val="120000"/>
              </a:lnSpc>
            </a:pPr>
            <a:r>
              <a:rPr lang="zh-CN" altLang="en-US" b="1" spc="300">
                <a:solidFill>
                  <a:srgbClr val="5E5CA2">
                    <a:lumMod val="75000"/>
                  </a:srgbClr>
                </a:solidFill>
                <a:latin typeface="微软雅黑" panose="020B0503020204020204" pitchFamily="34" charset="-122"/>
                <a:ea typeface="微软雅黑" panose="020B0503020204020204" pitchFamily="34" charset="-122"/>
                <a:cs typeface="+mn-ea"/>
                <a:sym typeface="Arial" panose="020B0604020202020204" pitchFamily="34" charset="0"/>
              </a:rPr>
              <a:t>逻辑实体</a:t>
            </a:r>
          </a:p>
        </p:txBody>
      </p:sp>
      <p:cxnSp>
        <p:nvCxnSpPr>
          <p:cNvPr id="85" name="直接连接符 84"/>
          <p:cNvCxnSpPr/>
          <p:nvPr>
            <p:custDataLst>
              <p:tags r:id="rId34"/>
            </p:custDataLst>
          </p:nvPr>
        </p:nvCxnSpPr>
        <p:spPr>
          <a:xfrm>
            <a:off x="7508240" y="2392680"/>
            <a:ext cx="299085" cy="0"/>
          </a:xfrm>
          <a:prstGeom prst="line">
            <a:avLst/>
          </a:prstGeom>
          <a:ln w="9525">
            <a:solidFill>
              <a:srgbClr val="000000">
                <a:lumMod val="65000"/>
                <a:lumOff val="35000"/>
              </a:srgbClr>
            </a:solidFill>
          </a:ln>
        </p:spPr>
        <p:style>
          <a:lnRef idx="1">
            <a:srgbClr val="1F74AD"/>
          </a:lnRef>
          <a:fillRef idx="0">
            <a:srgbClr val="1F74AD"/>
          </a:fillRef>
          <a:effectRef idx="0">
            <a:srgbClr val="1F74AD"/>
          </a:effectRef>
          <a:fontRef idx="minor">
            <a:srgbClr val="000000"/>
          </a:fontRef>
        </p:style>
      </p:cxnSp>
      <p:cxnSp>
        <p:nvCxnSpPr>
          <p:cNvPr id="86" name="直接连接符 85"/>
          <p:cNvCxnSpPr/>
          <p:nvPr>
            <p:custDataLst>
              <p:tags r:id="rId35"/>
            </p:custDataLst>
          </p:nvPr>
        </p:nvCxnSpPr>
        <p:spPr>
          <a:xfrm flipH="1" flipV="1">
            <a:off x="7807325" y="1971040"/>
            <a:ext cx="0" cy="421640"/>
          </a:xfrm>
          <a:prstGeom prst="line">
            <a:avLst/>
          </a:prstGeom>
          <a:ln w="9525">
            <a:solidFill>
              <a:srgbClr val="000000">
                <a:lumMod val="65000"/>
                <a:lumOff val="35000"/>
              </a:srgbClr>
            </a:solidFill>
          </a:ln>
        </p:spPr>
        <p:style>
          <a:lnRef idx="1">
            <a:srgbClr val="1F74AD"/>
          </a:lnRef>
          <a:fillRef idx="0">
            <a:srgbClr val="1F74AD"/>
          </a:fillRef>
          <a:effectRef idx="0">
            <a:srgbClr val="1F74AD"/>
          </a:effectRef>
          <a:fontRef idx="minor">
            <a:srgbClr val="000000"/>
          </a:fontRef>
        </p:style>
      </p:cxnSp>
      <p:cxnSp>
        <p:nvCxnSpPr>
          <p:cNvPr id="87" name="直接连接符 86"/>
          <p:cNvCxnSpPr/>
          <p:nvPr>
            <p:custDataLst>
              <p:tags r:id="rId36"/>
            </p:custDataLst>
          </p:nvPr>
        </p:nvCxnSpPr>
        <p:spPr>
          <a:xfrm>
            <a:off x="7807325" y="1971040"/>
            <a:ext cx="1110615" cy="0"/>
          </a:xfrm>
          <a:prstGeom prst="line">
            <a:avLst/>
          </a:prstGeom>
          <a:ln w="9525">
            <a:solidFill>
              <a:srgbClr val="000000">
                <a:lumMod val="65000"/>
                <a:lumOff val="35000"/>
              </a:srgbClr>
            </a:solidFill>
            <a:tailEnd type="oval"/>
          </a:ln>
        </p:spPr>
        <p:style>
          <a:lnRef idx="1">
            <a:srgbClr val="1F74AD"/>
          </a:lnRef>
          <a:fillRef idx="0">
            <a:srgbClr val="1F74AD"/>
          </a:fillRef>
          <a:effectRef idx="0">
            <a:srgbClr val="1F74AD"/>
          </a:effectRef>
          <a:fontRef idx="minor">
            <a:srgbClr val="000000"/>
          </a:fontRef>
        </p:style>
      </p:cxnSp>
      <p:cxnSp>
        <p:nvCxnSpPr>
          <p:cNvPr id="88" name="直接连接符 87"/>
          <p:cNvCxnSpPr/>
          <p:nvPr>
            <p:custDataLst>
              <p:tags r:id="rId37"/>
            </p:custDataLst>
          </p:nvPr>
        </p:nvCxnSpPr>
        <p:spPr>
          <a:xfrm>
            <a:off x="8291830" y="3943350"/>
            <a:ext cx="615950" cy="0"/>
          </a:xfrm>
          <a:prstGeom prst="line">
            <a:avLst/>
          </a:prstGeom>
          <a:ln w="9525">
            <a:solidFill>
              <a:srgbClr val="000000">
                <a:lumMod val="65000"/>
                <a:lumOff val="35000"/>
              </a:srgbClr>
            </a:solidFill>
            <a:tailEnd type="oval"/>
          </a:ln>
        </p:spPr>
        <p:style>
          <a:lnRef idx="1">
            <a:srgbClr val="1F74AD"/>
          </a:lnRef>
          <a:fillRef idx="0">
            <a:srgbClr val="1F74AD"/>
          </a:fillRef>
          <a:effectRef idx="0">
            <a:srgbClr val="1F74AD"/>
          </a:effectRef>
          <a:fontRef idx="minor">
            <a:srgbClr val="000000"/>
          </a:fontRef>
        </p:style>
      </p:cxnSp>
      <p:cxnSp>
        <p:nvCxnSpPr>
          <p:cNvPr id="90" name="直接连接符 89"/>
          <p:cNvCxnSpPr/>
          <p:nvPr>
            <p:custDataLst>
              <p:tags r:id="rId38"/>
            </p:custDataLst>
          </p:nvPr>
        </p:nvCxnSpPr>
        <p:spPr>
          <a:xfrm flipV="1">
            <a:off x="7508240" y="5201920"/>
            <a:ext cx="299085" cy="0"/>
          </a:xfrm>
          <a:prstGeom prst="line">
            <a:avLst/>
          </a:prstGeom>
          <a:ln w="9525">
            <a:solidFill>
              <a:srgbClr val="000000">
                <a:lumMod val="65000"/>
                <a:lumOff val="35000"/>
              </a:srgbClr>
            </a:solidFill>
          </a:ln>
        </p:spPr>
        <p:style>
          <a:lnRef idx="1">
            <a:srgbClr val="1F74AD"/>
          </a:lnRef>
          <a:fillRef idx="0">
            <a:srgbClr val="1F74AD"/>
          </a:fillRef>
          <a:effectRef idx="0">
            <a:srgbClr val="1F74AD"/>
          </a:effectRef>
          <a:fontRef idx="minor">
            <a:srgbClr val="000000"/>
          </a:fontRef>
        </p:style>
      </p:cxnSp>
      <p:cxnSp>
        <p:nvCxnSpPr>
          <p:cNvPr id="91" name="直接连接符 90"/>
          <p:cNvCxnSpPr/>
          <p:nvPr>
            <p:custDataLst>
              <p:tags r:id="rId39"/>
            </p:custDataLst>
          </p:nvPr>
        </p:nvCxnSpPr>
        <p:spPr>
          <a:xfrm flipH="1">
            <a:off x="7807325" y="5201920"/>
            <a:ext cx="0" cy="421640"/>
          </a:xfrm>
          <a:prstGeom prst="line">
            <a:avLst/>
          </a:prstGeom>
          <a:ln w="9525">
            <a:solidFill>
              <a:srgbClr val="000000">
                <a:lumMod val="65000"/>
                <a:lumOff val="35000"/>
              </a:srgbClr>
            </a:solidFill>
          </a:ln>
        </p:spPr>
        <p:style>
          <a:lnRef idx="1">
            <a:srgbClr val="1F74AD"/>
          </a:lnRef>
          <a:fillRef idx="0">
            <a:srgbClr val="1F74AD"/>
          </a:fillRef>
          <a:effectRef idx="0">
            <a:srgbClr val="1F74AD"/>
          </a:effectRef>
          <a:fontRef idx="minor">
            <a:srgbClr val="000000"/>
          </a:fontRef>
        </p:style>
      </p:cxnSp>
      <p:cxnSp>
        <p:nvCxnSpPr>
          <p:cNvPr id="92" name="直接连接符 91"/>
          <p:cNvCxnSpPr/>
          <p:nvPr>
            <p:custDataLst>
              <p:tags r:id="rId40"/>
            </p:custDataLst>
          </p:nvPr>
        </p:nvCxnSpPr>
        <p:spPr>
          <a:xfrm flipV="1">
            <a:off x="7807325" y="5623560"/>
            <a:ext cx="1110615" cy="0"/>
          </a:xfrm>
          <a:prstGeom prst="line">
            <a:avLst/>
          </a:prstGeom>
          <a:ln w="9525">
            <a:solidFill>
              <a:srgbClr val="000000">
                <a:lumMod val="65000"/>
                <a:lumOff val="35000"/>
              </a:srgbClr>
            </a:solidFill>
            <a:tailEnd type="oval"/>
          </a:ln>
        </p:spPr>
        <p:style>
          <a:lnRef idx="1">
            <a:srgbClr val="1F74AD"/>
          </a:lnRef>
          <a:fillRef idx="0">
            <a:srgbClr val="1F74AD"/>
          </a:fillRef>
          <a:effectRef idx="0">
            <a:srgbClr val="1F74AD"/>
          </a:effectRef>
          <a:fontRef idx="minor">
            <a:srgbClr val="000000"/>
          </a:fontRef>
        </p:style>
      </p:cxnSp>
      <p:sp>
        <p:nvSpPr>
          <p:cNvPr id="93" name="文本框 92"/>
          <p:cNvSpPr txBox="1"/>
          <p:nvPr>
            <p:custDataLst>
              <p:tags r:id="rId41"/>
            </p:custDataLst>
          </p:nvPr>
        </p:nvSpPr>
        <p:spPr>
          <a:xfrm>
            <a:off x="9082405" y="5520690"/>
            <a:ext cx="1680845" cy="1045210"/>
          </a:xfrm>
          <a:prstGeom prst="rect">
            <a:avLst/>
          </a:prstGeom>
          <a:noFill/>
        </p:spPr>
        <p:txBody>
          <a:bodyPr wrap="square" tIns="0" rtlCol="0">
            <a:normAutofit/>
          </a:bodyPr>
          <a:lstStyle/>
          <a:p>
            <a:pPr>
              <a:lnSpc>
                <a:spcPct val="120000"/>
              </a:lnSpc>
            </a:pPr>
            <a:r>
              <a:rPr lang="zh-CN" altLang="en-US" sz="1200" spc="150">
                <a:solidFill>
                  <a:srgbClr val="000000">
                    <a:lumMod val="65000"/>
                    <a:lumOff val="35000"/>
                  </a:srgbClr>
                </a:solidFill>
                <a:latin typeface="微软雅黑" panose="020B0503020204020204" pitchFamily="34" charset="-122"/>
                <a:ea typeface="微软雅黑" panose="020B0503020204020204" pitchFamily="34" charset="-122"/>
                <a:sym typeface="Arial" panose="020B0604020202020204" pitchFamily="34" charset="0"/>
              </a:rPr>
              <a:t>提供设计人员专用模式</a:t>
            </a:r>
          </a:p>
        </p:txBody>
      </p:sp>
      <p:sp>
        <p:nvSpPr>
          <p:cNvPr id="94" name="文本框 93"/>
          <p:cNvSpPr txBox="1"/>
          <p:nvPr>
            <p:custDataLst>
              <p:tags r:id="rId42"/>
            </p:custDataLst>
          </p:nvPr>
        </p:nvSpPr>
        <p:spPr>
          <a:xfrm>
            <a:off x="9082405" y="5130165"/>
            <a:ext cx="1680845" cy="363855"/>
          </a:xfrm>
          <a:prstGeom prst="rect">
            <a:avLst/>
          </a:prstGeom>
          <a:noFill/>
        </p:spPr>
        <p:txBody>
          <a:bodyPr wrap="square" bIns="0" rtlCol="0" anchor="b" anchorCtr="0">
            <a:normAutofit lnSpcReduction="10000"/>
          </a:bodyPr>
          <a:lstStyle/>
          <a:p>
            <a:pPr>
              <a:lnSpc>
                <a:spcPct val="120000"/>
              </a:lnSpc>
            </a:pPr>
            <a:r>
              <a:rPr lang="zh-CN" altLang="en-US" b="1" spc="300">
                <a:solidFill>
                  <a:srgbClr val="1891AB">
                    <a:lumMod val="75000"/>
                  </a:srgbClr>
                </a:solidFill>
                <a:latin typeface="微软雅黑" panose="020B0503020204020204" pitchFamily="34" charset="-122"/>
                <a:ea typeface="微软雅黑" panose="020B0503020204020204" pitchFamily="34" charset="-122"/>
                <a:cs typeface="+mn-ea"/>
                <a:sym typeface="Arial" panose="020B0604020202020204" pitchFamily="34" charset="0"/>
              </a:rPr>
              <a:t>物理表</a:t>
            </a:r>
          </a:p>
        </p:txBody>
      </p:sp>
      <p:grpSp>
        <p:nvGrpSpPr>
          <p:cNvPr id="13" name="组合 12"/>
          <p:cNvGrpSpPr/>
          <p:nvPr/>
        </p:nvGrpSpPr>
        <p:grpSpPr>
          <a:xfrm flipV="1">
            <a:off x="5477876" y="942197"/>
            <a:ext cx="1236248" cy="75524"/>
            <a:chOff x="4023692" y="4894277"/>
            <a:chExt cx="1964495" cy="120014"/>
          </a:xfrm>
        </p:grpSpPr>
        <p:sp>
          <p:nvSpPr>
            <p:cNvPr id="2" name="矩形 1"/>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2684780"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工具管理的主要模型</a:t>
            </a:r>
          </a:p>
        </p:txBody>
      </p:sp>
      <p:grpSp>
        <p:nvGrpSpPr>
          <p:cNvPr id="10" name="组合 9"/>
          <p:cNvGrpSpPr/>
          <p:nvPr/>
        </p:nvGrpSpPr>
        <p:grpSpPr>
          <a:xfrm>
            <a:off x="6640353" y="5083452"/>
            <a:ext cx="522976" cy="306786"/>
            <a:chOff x="1274763" y="323851"/>
            <a:chExt cx="403226" cy="236538"/>
          </a:xfrm>
          <a:solidFill>
            <a:schemeClr val="bg1"/>
          </a:solidFill>
        </p:grpSpPr>
        <p:sp>
          <p:nvSpPr>
            <p:cNvPr id="20" name="Freeform 34"/>
            <p:cNvSpPr/>
            <p:nvPr/>
          </p:nvSpPr>
          <p:spPr bwMode="auto">
            <a:xfrm>
              <a:off x="1274763" y="323851"/>
              <a:ext cx="317500" cy="236538"/>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35"/>
            <p:cNvSpPr/>
            <p:nvPr/>
          </p:nvSpPr>
          <p:spPr bwMode="auto">
            <a:xfrm>
              <a:off x="1536701" y="344489"/>
              <a:ext cx="141288" cy="174625"/>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1" name="Freeform 134"/>
          <p:cNvSpPr>
            <a:spLocks noEditPoints="1"/>
          </p:cNvSpPr>
          <p:nvPr/>
        </p:nvSpPr>
        <p:spPr bwMode="auto">
          <a:xfrm>
            <a:off x="6608445" y="2290445"/>
            <a:ext cx="584200" cy="467360"/>
          </a:xfrm>
          <a:custGeom>
            <a:avLst/>
            <a:gdLst>
              <a:gd name="T0" fmla="*/ 9 w 140"/>
              <a:gd name="T1" fmla="*/ 93 h 140"/>
              <a:gd name="T2" fmla="*/ 140 w 140"/>
              <a:gd name="T3" fmla="*/ 126 h 140"/>
              <a:gd name="T4" fmla="*/ 122 w 140"/>
              <a:gd name="T5" fmla="*/ 4 h 140"/>
              <a:gd name="T6" fmla="*/ 18 w 140"/>
              <a:gd name="T7" fmla="*/ 80 h 140"/>
              <a:gd name="T8" fmla="*/ 15 w 140"/>
              <a:gd name="T9" fmla="*/ 121 h 140"/>
              <a:gd name="T10" fmla="*/ 21 w 140"/>
              <a:gd name="T11" fmla="*/ 125 h 140"/>
              <a:gd name="T12" fmla="*/ 20 w 140"/>
              <a:gd name="T13" fmla="*/ 109 h 140"/>
              <a:gd name="T14" fmla="*/ 28 w 140"/>
              <a:gd name="T15" fmla="*/ 116 h 140"/>
              <a:gd name="T16" fmla="*/ 20 w 140"/>
              <a:gd name="T17" fmla="*/ 109 h 140"/>
              <a:gd name="T18" fmla="*/ 27 w 140"/>
              <a:gd name="T19" fmla="*/ 105 h 140"/>
              <a:gd name="T20" fmla="*/ 22 w 140"/>
              <a:gd name="T21" fmla="*/ 98 h 140"/>
              <a:gd name="T22" fmla="*/ 30 w 140"/>
              <a:gd name="T23" fmla="*/ 126 h 140"/>
              <a:gd name="T24" fmla="*/ 27 w 140"/>
              <a:gd name="T25" fmla="*/ 119 h 140"/>
              <a:gd name="T26" fmla="*/ 112 w 140"/>
              <a:gd name="T27" fmla="*/ 63 h 140"/>
              <a:gd name="T28" fmla="*/ 32 w 140"/>
              <a:gd name="T29" fmla="*/ 102 h 140"/>
              <a:gd name="T30" fmla="*/ 39 w 140"/>
              <a:gd name="T31" fmla="*/ 102 h 140"/>
              <a:gd name="T32" fmla="*/ 34 w 140"/>
              <a:gd name="T33" fmla="*/ 111 h 140"/>
              <a:gd name="T34" fmla="*/ 40 w 140"/>
              <a:gd name="T35" fmla="*/ 112 h 140"/>
              <a:gd name="T36" fmla="*/ 36 w 140"/>
              <a:gd name="T37" fmla="*/ 121 h 140"/>
              <a:gd name="T38" fmla="*/ 42 w 140"/>
              <a:gd name="T39" fmla="*/ 125 h 140"/>
              <a:gd name="T40" fmla="*/ 44 w 140"/>
              <a:gd name="T41" fmla="*/ 98 h 140"/>
              <a:gd name="T42" fmla="*/ 48 w 140"/>
              <a:gd name="T43" fmla="*/ 104 h 140"/>
              <a:gd name="T44" fmla="*/ 46 w 140"/>
              <a:gd name="T45" fmla="*/ 109 h 140"/>
              <a:gd name="T46" fmla="*/ 48 w 140"/>
              <a:gd name="T47" fmla="*/ 116 h 140"/>
              <a:gd name="T48" fmla="*/ 46 w 140"/>
              <a:gd name="T49" fmla="*/ 109 h 140"/>
              <a:gd name="T50" fmla="*/ 58 w 140"/>
              <a:gd name="T51" fmla="*/ 126 h 140"/>
              <a:gd name="T52" fmla="*/ 94 w 140"/>
              <a:gd name="T53" fmla="*/ 121 h 140"/>
              <a:gd name="T54" fmla="*/ 53 w 140"/>
              <a:gd name="T55" fmla="*/ 98 h 140"/>
              <a:gd name="T56" fmla="*/ 56 w 140"/>
              <a:gd name="T57" fmla="*/ 105 h 140"/>
              <a:gd name="T58" fmla="*/ 53 w 140"/>
              <a:gd name="T59" fmla="*/ 98 h 140"/>
              <a:gd name="T60" fmla="*/ 57 w 140"/>
              <a:gd name="T61" fmla="*/ 116 h 140"/>
              <a:gd name="T62" fmla="*/ 55 w 140"/>
              <a:gd name="T63" fmla="*/ 109 h 140"/>
              <a:gd name="T64" fmla="*/ 65 w 140"/>
              <a:gd name="T65" fmla="*/ 105 h 140"/>
              <a:gd name="T66" fmla="*/ 65 w 140"/>
              <a:gd name="T67" fmla="*/ 109 h 140"/>
              <a:gd name="T68" fmla="*/ 68 w 140"/>
              <a:gd name="T69" fmla="*/ 116 h 140"/>
              <a:gd name="T70" fmla="*/ 65 w 140"/>
              <a:gd name="T71" fmla="*/ 109 h 140"/>
              <a:gd name="T72" fmla="*/ 73 w 140"/>
              <a:gd name="T73" fmla="*/ 105 h 140"/>
              <a:gd name="T74" fmla="*/ 73 w 140"/>
              <a:gd name="T75" fmla="*/ 98 h 140"/>
              <a:gd name="T76" fmla="*/ 76 w 140"/>
              <a:gd name="T77" fmla="*/ 116 h 140"/>
              <a:gd name="T78" fmla="*/ 75 w 140"/>
              <a:gd name="T79" fmla="*/ 109 h 140"/>
              <a:gd name="T80" fmla="*/ 83 w 140"/>
              <a:gd name="T81" fmla="*/ 105 h 140"/>
              <a:gd name="T82" fmla="*/ 81 w 140"/>
              <a:gd name="T83" fmla="*/ 98 h 140"/>
              <a:gd name="T84" fmla="*/ 87 w 140"/>
              <a:gd name="T85" fmla="*/ 116 h 140"/>
              <a:gd name="T86" fmla="*/ 86 w 140"/>
              <a:gd name="T87" fmla="*/ 109 h 140"/>
              <a:gd name="T88" fmla="*/ 90 w 140"/>
              <a:gd name="T89" fmla="*/ 105 h 140"/>
              <a:gd name="T90" fmla="*/ 91 w 140"/>
              <a:gd name="T91" fmla="*/ 98 h 140"/>
              <a:gd name="T92" fmla="*/ 95 w 140"/>
              <a:gd name="T93" fmla="*/ 116 h 140"/>
              <a:gd name="T94" fmla="*/ 97 w 140"/>
              <a:gd name="T95" fmla="*/ 109 h 140"/>
              <a:gd name="T96" fmla="*/ 98 w 140"/>
              <a:gd name="T97" fmla="*/ 125 h 140"/>
              <a:gd name="T98" fmla="*/ 104 w 140"/>
              <a:gd name="T99" fmla="*/ 121 h 140"/>
              <a:gd name="T100" fmla="*/ 98 w 140"/>
              <a:gd name="T101" fmla="*/ 102 h 140"/>
              <a:gd name="T102" fmla="*/ 104 w 140"/>
              <a:gd name="T103" fmla="*/ 102 h 140"/>
              <a:gd name="T104" fmla="*/ 102 w 140"/>
              <a:gd name="T105" fmla="*/ 111 h 140"/>
              <a:gd name="T106" fmla="*/ 109 w 140"/>
              <a:gd name="T107" fmla="*/ 112 h 140"/>
              <a:gd name="T108" fmla="*/ 107 w 140"/>
              <a:gd name="T109" fmla="*/ 100 h 140"/>
              <a:gd name="T110" fmla="*/ 120 w 140"/>
              <a:gd name="T111" fmla="*/ 104 h 140"/>
              <a:gd name="T112" fmla="*/ 109 w 140"/>
              <a:gd name="T113" fmla="*/ 119 h 140"/>
              <a:gd name="T114" fmla="*/ 115 w 140"/>
              <a:gd name="T115" fmla="*/ 125 h 140"/>
              <a:gd name="T116" fmla="*/ 113 w 140"/>
              <a:gd name="T117" fmla="*/ 109 h 140"/>
              <a:gd name="T118" fmla="*/ 122 w 140"/>
              <a:gd name="T119" fmla="*/ 116 h 140"/>
              <a:gd name="T120" fmla="*/ 113 w 140"/>
              <a:gd name="T121" fmla="*/ 109 h 140"/>
              <a:gd name="T122" fmla="*/ 122 w 140"/>
              <a:gd name="T123" fmla="*/ 126 h 140"/>
              <a:gd name="T124" fmla="*/ 121 w 140"/>
              <a:gd name="T125"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40">
                <a:moveTo>
                  <a:pt x="14" y="140"/>
                </a:moveTo>
                <a:cubicBezTo>
                  <a:pt x="10" y="140"/>
                  <a:pt x="7" y="139"/>
                  <a:pt x="4" y="136"/>
                </a:cubicBezTo>
                <a:cubicBezTo>
                  <a:pt x="1" y="133"/>
                  <a:pt x="0" y="130"/>
                  <a:pt x="0" y="126"/>
                </a:cubicBezTo>
                <a:cubicBezTo>
                  <a:pt x="0" y="124"/>
                  <a:pt x="0" y="123"/>
                  <a:pt x="1" y="121"/>
                </a:cubicBezTo>
                <a:cubicBezTo>
                  <a:pt x="7" y="96"/>
                  <a:pt x="7" y="96"/>
                  <a:pt x="7" y="96"/>
                </a:cubicBezTo>
                <a:cubicBezTo>
                  <a:pt x="8" y="95"/>
                  <a:pt x="8" y="94"/>
                  <a:pt x="9" y="93"/>
                </a:cubicBezTo>
                <a:cubicBezTo>
                  <a:pt x="10" y="92"/>
                  <a:pt x="12" y="91"/>
                  <a:pt x="14" y="91"/>
                </a:cubicBezTo>
                <a:cubicBezTo>
                  <a:pt x="126" y="91"/>
                  <a:pt x="126" y="91"/>
                  <a:pt x="126" y="91"/>
                </a:cubicBezTo>
                <a:cubicBezTo>
                  <a:pt x="128" y="91"/>
                  <a:pt x="129" y="92"/>
                  <a:pt x="131" y="93"/>
                </a:cubicBezTo>
                <a:cubicBezTo>
                  <a:pt x="131" y="94"/>
                  <a:pt x="132" y="95"/>
                  <a:pt x="132" y="96"/>
                </a:cubicBezTo>
                <a:cubicBezTo>
                  <a:pt x="139" y="121"/>
                  <a:pt x="139" y="121"/>
                  <a:pt x="139" y="121"/>
                </a:cubicBezTo>
                <a:cubicBezTo>
                  <a:pt x="140" y="123"/>
                  <a:pt x="140" y="124"/>
                  <a:pt x="140" y="126"/>
                </a:cubicBezTo>
                <a:cubicBezTo>
                  <a:pt x="140" y="130"/>
                  <a:pt x="139" y="133"/>
                  <a:pt x="136" y="136"/>
                </a:cubicBezTo>
                <a:cubicBezTo>
                  <a:pt x="133" y="139"/>
                  <a:pt x="130" y="140"/>
                  <a:pt x="126" y="140"/>
                </a:cubicBezTo>
                <a:lnTo>
                  <a:pt x="14" y="140"/>
                </a:lnTo>
                <a:close/>
                <a:moveTo>
                  <a:pt x="28" y="0"/>
                </a:moveTo>
                <a:cubicBezTo>
                  <a:pt x="112" y="0"/>
                  <a:pt x="112" y="0"/>
                  <a:pt x="112" y="0"/>
                </a:cubicBezTo>
                <a:cubicBezTo>
                  <a:pt x="116" y="0"/>
                  <a:pt x="119" y="2"/>
                  <a:pt x="122" y="4"/>
                </a:cubicBezTo>
                <a:cubicBezTo>
                  <a:pt x="124" y="7"/>
                  <a:pt x="126" y="11"/>
                  <a:pt x="126" y="14"/>
                </a:cubicBezTo>
                <a:cubicBezTo>
                  <a:pt x="126" y="70"/>
                  <a:pt x="126" y="70"/>
                  <a:pt x="126" y="70"/>
                </a:cubicBezTo>
                <a:cubicBezTo>
                  <a:pt x="126" y="74"/>
                  <a:pt x="124" y="78"/>
                  <a:pt x="122" y="80"/>
                </a:cubicBezTo>
                <a:cubicBezTo>
                  <a:pt x="119" y="83"/>
                  <a:pt x="116" y="84"/>
                  <a:pt x="112" y="84"/>
                </a:cubicBezTo>
                <a:cubicBezTo>
                  <a:pt x="28" y="84"/>
                  <a:pt x="28" y="84"/>
                  <a:pt x="28" y="84"/>
                </a:cubicBezTo>
                <a:cubicBezTo>
                  <a:pt x="24" y="84"/>
                  <a:pt x="21" y="83"/>
                  <a:pt x="18" y="80"/>
                </a:cubicBezTo>
                <a:cubicBezTo>
                  <a:pt x="15" y="78"/>
                  <a:pt x="14" y="74"/>
                  <a:pt x="14" y="70"/>
                </a:cubicBezTo>
                <a:cubicBezTo>
                  <a:pt x="14" y="14"/>
                  <a:pt x="14" y="14"/>
                  <a:pt x="14" y="14"/>
                </a:cubicBezTo>
                <a:cubicBezTo>
                  <a:pt x="14" y="11"/>
                  <a:pt x="15" y="7"/>
                  <a:pt x="18" y="4"/>
                </a:cubicBezTo>
                <a:cubicBezTo>
                  <a:pt x="21" y="2"/>
                  <a:pt x="24" y="0"/>
                  <a:pt x="28" y="0"/>
                </a:cubicBezTo>
                <a:close/>
                <a:moveTo>
                  <a:pt x="17" y="119"/>
                </a:moveTo>
                <a:cubicBezTo>
                  <a:pt x="16" y="119"/>
                  <a:pt x="15" y="120"/>
                  <a:pt x="15" y="121"/>
                </a:cubicBezTo>
                <a:cubicBezTo>
                  <a:pt x="15" y="122"/>
                  <a:pt x="15" y="122"/>
                  <a:pt x="15" y="123"/>
                </a:cubicBezTo>
                <a:cubicBezTo>
                  <a:pt x="15" y="123"/>
                  <a:pt x="14" y="124"/>
                  <a:pt x="14" y="125"/>
                </a:cubicBezTo>
                <a:cubicBezTo>
                  <a:pt x="14" y="126"/>
                  <a:pt x="14" y="126"/>
                  <a:pt x="16" y="126"/>
                </a:cubicBezTo>
                <a:cubicBezTo>
                  <a:pt x="16" y="126"/>
                  <a:pt x="17" y="126"/>
                  <a:pt x="17" y="126"/>
                </a:cubicBezTo>
                <a:cubicBezTo>
                  <a:pt x="18" y="126"/>
                  <a:pt x="19" y="126"/>
                  <a:pt x="19" y="126"/>
                </a:cubicBezTo>
                <a:cubicBezTo>
                  <a:pt x="20" y="126"/>
                  <a:pt x="21" y="126"/>
                  <a:pt x="21" y="125"/>
                </a:cubicBezTo>
                <a:cubicBezTo>
                  <a:pt x="21" y="124"/>
                  <a:pt x="22" y="123"/>
                  <a:pt x="22" y="123"/>
                </a:cubicBezTo>
                <a:cubicBezTo>
                  <a:pt x="22" y="122"/>
                  <a:pt x="22" y="122"/>
                  <a:pt x="22" y="121"/>
                </a:cubicBezTo>
                <a:cubicBezTo>
                  <a:pt x="22" y="120"/>
                  <a:pt x="22" y="119"/>
                  <a:pt x="21" y="119"/>
                </a:cubicBezTo>
                <a:cubicBezTo>
                  <a:pt x="20" y="119"/>
                  <a:pt x="20" y="119"/>
                  <a:pt x="19" y="119"/>
                </a:cubicBezTo>
                <a:cubicBezTo>
                  <a:pt x="18" y="119"/>
                  <a:pt x="18" y="119"/>
                  <a:pt x="17" y="119"/>
                </a:cubicBezTo>
                <a:close/>
                <a:moveTo>
                  <a:pt x="20" y="109"/>
                </a:moveTo>
                <a:cubicBezTo>
                  <a:pt x="19" y="109"/>
                  <a:pt x="18" y="109"/>
                  <a:pt x="18" y="111"/>
                </a:cubicBezTo>
                <a:cubicBezTo>
                  <a:pt x="18" y="111"/>
                  <a:pt x="18" y="112"/>
                  <a:pt x="17" y="112"/>
                </a:cubicBezTo>
                <a:cubicBezTo>
                  <a:pt x="17" y="113"/>
                  <a:pt x="17" y="113"/>
                  <a:pt x="17" y="114"/>
                </a:cubicBezTo>
                <a:cubicBezTo>
                  <a:pt x="17" y="115"/>
                  <a:pt x="17" y="116"/>
                  <a:pt x="18" y="116"/>
                </a:cubicBezTo>
                <a:cubicBezTo>
                  <a:pt x="20" y="116"/>
                  <a:pt x="21" y="116"/>
                  <a:pt x="23" y="116"/>
                </a:cubicBezTo>
                <a:cubicBezTo>
                  <a:pt x="25" y="116"/>
                  <a:pt x="27" y="116"/>
                  <a:pt x="28" y="116"/>
                </a:cubicBezTo>
                <a:cubicBezTo>
                  <a:pt x="29" y="116"/>
                  <a:pt x="30" y="115"/>
                  <a:pt x="30" y="114"/>
                </a:cubicBezTo>
                <a:cubicBezTo>
                  <a:pt x="30" y="113"/>
                  <a:pt x="30" y="113"/>
                  <a:pt x="30" y="112"/>
                </a:cubicBezTo>
                <a:cubicBezTo>
                  <a:pt x="31" y="112"/>
                  <a:pt x="31" y="111"/>
                  <a:pt x="31" y="111"/>
                </a:cubicBezTo>
                <a:cubicBezTo>
                  <a:pt x="31" y="109"/>
                  <a:pt x="31" y="109"/>
                  <a:pt x="30" y="109"/>
                </a:cubicBezTo>
                <a:cubicBezTo>
                  <a:pt x="28" y="109"/>
                  <a:pt x="26" y="109"/>
                  <a:pt x="25" y="109"/>
                </a:cubicBezTo>
                <a:cubicBezTo>
                  <a:pt x="23" y="109"/>
                  <a:pt x="21" y="109"/>
                  <a:pt x="20" y="109"/>
                </a:cubicBezTo>
                <a:close/>
                <a:moveTo>
                  <a:pt x="22" y="98"/>
                </a:moveTo>
                <a:cubicBezTo>
                  <a:pt x="21" y="98"/>
                  <a:pt x="21" y="99"/>
                  <a:pt x="20" y="100"/>
                </a:cubicBezTo>
                <a:cubicBezTo>
                  <a:pt x="20" y="101"/>
                  <a:pt x="20" y="103"/>
                  <a:pt x="20" y="104"/>
                </a:cubicBezTo>
                <a:cubicBezTo>
                  <a:pt x="19" y="105"/>
                  <a:pt x="20" y="105"/>
                  <a:pt x="21" y="105"/>
                </a:cubicBezTo>
                <a:cubicBezTo>
                  <a:pt x="22" y="105"/>
                  <a:pt x="23" y="105"/>
                  <a:pt x="24" y="105"/>
                </a:cubicBezTo>
                <a:cubicBezTo>
                  <a:pt x="25" y="105"/>
                  <a:pt x="26" y="105"/>
                  <a:pt x="27" y="105"/>
                </a:cubicBezTo>
                <a:cubicBezTo>
                  <a:pt x="28" y="105"/>
                  <a:pt x="29" y="105"/>
                  <a:pt x="29" y="104"/>
                </a:cubicBezTo>
                <a:cubicBezTo>
                  <a:pt x="29" y="103"/>
                  <a:pt x="29" y="102"/>
                  <a:pt x="29" y="102"/>
                </a:cubicBezTo>
                <a:cubicBezTo>
                  <a:pt x="29" y="101"/>
                  <a:pt x="30" y="101"/>
                  <a:pt x="30" y="100"/>
                </a:cubicBezTo>
                <a:cubicBezTo>
                  <a:pt x="30" y="99"/>
                  <a:pt x="30" y="98"/>
                  <a:pt x="29" y="98"/>
                </a:cubicBezTo>
                <a:cubicBezTo>
                  <a:pt x="27" y="98"/>
                  <a:pt x="26" y="98"/>
                  <a:pt x="25" y="98"/>
                </a:cubicBezTo>
                <a:cubicBezTo>
                  <a:pt x="24" y="98"/>
                  <a:pt x="23" y="98"/>
                  <a:pt x="22" y="98"/>
                </a:cubicBezTo>
                <a:close/>
                <a:moveTo>
                  <a:pt x="27" y="119"/>
                </a:moveTo>
                <a:cubicBezTo>
                  <a:pt x="26" y="119"/>
                  <a:pt x="26" y="120"/>
                  <a:pt x="25" y="121"/>
                </a:cubicBezTo>
                <a:cubicBezTo>
                  <a:pt x="25" y="122"/>
                  <a:pt x="25" y="124"/>
                  <a:pt x="25" y="125"/>
                </a:cubicBezTo>
                <a:cubicBezTo>
                  <a:pt x="24" y="126"/>
                  <a:pt x="25" y="126"/>
                  <a:pt x="26" y="126"/>
                </a:cubicBezTo>
                <a:cubicBezTo>
                  <a:pt x="27" y="126"/>
                  <a:pt x="27" y="126"/>
                  <a:pt x="28" y="126"/>
                </a:cubicBezTo>
                <a:cubicBezTo>
                  <a:pt x="28" y="126"/>
                  <a:pt x="29" y="126"/>
                  <a:pt x="30" y="126"/>
                </a:cubicBezTo>
                <a:cubicBezTo>
                  <a:pt x="31" y="126"/>
                  <a:pt x="31" y="126"/>
                  <a:pt x="32" y="125"/>
                </a:cubicBezTo>
                <a:cubicBezTo>
                  <a:pt x="32" y="124"/>
                  <a:pt x="32" y="123"/>
                  <a:pt x="32" y="123"/>
                </a:cubicBezTo>
                <a:cubicBezTo>
                  <a:pt x="32" y="122"/>
                  <a:pt x="32" y="122"/>
                  <a:pt x="32" y="121"/>
                </a:cubicBezTo>
                <a:cubicBezTo>
                  <a:pt x="32" y="120"/>
                  <a:pt x="32" y="119"/>
                  <a:pt x="31" y="119"/>
                </a:cubicBezTo>
                <a:cubicBezTo>
                  <a:pt x="30" y="119"/>
                  <a:pt x="30" y="119"/>
                  <a:pt x="29" y="119"/>
                </a:cubicBezTo>
                <a:cubicBezTo>
                  <a:pt x="29" y="119"/>
                  <a:pt x="28" y="119"/>
                  <a:pt x="27" y="119"/>
                </a:cubicBezTo>
                <a:close/>
                <a:moveTo>
                  <a:pt x="35" y="14"/>
                </a:moveTo>
                <a:cubicBezTo>
                  <a:pt x="30" y="14"/>
                  <a:pt x="28" y="17"/>
                  <a:pt x="28" y="21"/>
                </a:cubicBezTo>
                <a:cubicBezTo>
                  <a:pt x="28" y="63"/>
                  <a:pt x="28" y="63"/>
                  <a:pt x="28" y="63"/>
                </a:cubicBezTo>
                <a:cubicBezTo>
                  <a:pt x="28" y="68"/>
                  <a:pt x="30" y="70"/>
                  <a:pt x="35" y="70"/>
                </a:cubicBezTo>
                <a:cubicBezTo>
                  <a:pt x="105" y="70"/>
                  <a:pt x="105" y="70"/>
                  <a:pt x="105" y="70"/>
                </a:cubicBezTo>
                <a:cubicBezTo>
                  <a:pt x="110" y="70"/>
                  <a:pt x="112" y="68"/>
                  <a:pt x="112" y="63"/>
                </a:cubicBezTo>
                <a:cubicBezTo>
                  <a:pt x="112" y="21"/>
                  <a:pt x="112" y="21"/>
                  <a:pt x="112" y="21"/>
                </a:cubicBezTo>
                <a:cubicBezTo>
                  <a:pt x="112" y="17"/>
                  <a:pt x="110" y="14"/>
                  <a:pt x="105" y="14"/>
                </a:cubicBezTo>
                <a:lnTo>
                  <a:pt x="35" y="14"/>
                </a:lnTo>
                <a:close/>
                <a:moveTo>
                  <a:pt x="35" y="98"/>
                </a:moveTo>
                <a:cubicBezTo>
                  <a:pt x="34" y="98"/>
                  <a:pt x="33" y="99"/>
                  <a:pt x="33" y="100"/>
                </a:cubicBezTo>
                <a:cubicBezTo>
                  <a:pt x="33" y="101"/>
                  <a:pt x="33" y="101"/>
                  <a:pt x="32" y="102"/>
                </a:cubicBezTo>
                <a:cubicBezTo>
                  <a:pt x="32" y="102"/>
                  <a:pt x="32" y="103"/>
                  <a:pt x="32" y="104"/>
                </a:cubicBezTo>
                <a:cubicBezTo>
                  <a:pt x="32" y="105"/>
                  <a:pt x="32" y="105"/>
                  <a:pt x="33" y="105"/>
                </a:cubicBezTo>
                <a:cubicBezTo>
                  <a:pt x="34" y="105"/>
                  <a:pt x="34" y="105"/>
                  <a:pt x="35" y="105"/>
                </a:cubicBezTo>
                <a:cubicBezTo>
                  <a:pt x="35" y="105"/>
                  <a:pt x="36" y="105"/>
                  <a:pt x="37" y="105"/>
                </a:cubicBezTo>
                <a:cubicBezTo>
                  <a:pt x="38" y="105"/>
                  <a:pt x="38" y="105"/>
                  <a:pt x="38" y="104"/>
                </a:cubicBezTo>
                <a:cubicBezTo>
                  <a:pt x="39" y="103"/>
                  <a:pt x="39" y="102"/>
                  <a:pt x="39" y="102"/>
                </a:cubicBezTo>
                <a:cubicBezTo>
                  <a:pt x="39" y="101"/>
                  <a:pt x="39" y="101"/>
                  <a:pt x="39" y="100"/>
                </a:cubicBezTo>
                <a:cubicBezTo>
                  <a:pt x="39" y="99"/>
                  <a:pt x="39" y="98"/>
                  <a:pt x="38" y="98"/>
                </a:cubicBezTo>
                <a:cubicBezTo>
                  <a:pt x="37" y="98"/>
                  <a:pt x="37" y="98"/>
                  <a:pt x="36" y="98"/>
                </a:cubicBezTo>
                <a:cubicBezTo>
                  <a:pt x="36" y="98"/>
                  <a:pt x="35" y="98"/>
                  <a:pt x="35" y="98"/>
                </a:cubicBezTo>
                <a:close/>
                <a:moveTo>
                  <a:pt x="36" y="109"/>
                </a:moveTo>
                <a:cubicBezTo>
                  <a:pt x="35" y="109"/>
                  <a:pt x="34" y="109"/>
                  <a:pt x="34" y="111"/>
                </a:cubicBezTo>
                <a:cubicBezTo>
                  <a:pt x="34" y="112"/>
                  <a:pt x="34" y="113"/>
                  <a:pt x="33" y="114"/>
                </a:cubicBezTo>
                <a:cubicBezTo>
                  <a:pt x="33" y="115"/>
                  <a:pt x="34" y="116"/>
                  <a:pt x="35" y="116"/>
                </a:cubicBezTo>
                <a:cubicBezTo>
                  <a:pt x="35" y="116"/>
                  <a:pt x="36" y="116"/>
                  <a:pt x="36" y="116"/>
                </a:cubicBezTo>
                <a:cubicBezTo>
                  <a:pt x="37" y="116"/>
                  <a:pt x="38" y="116"/>
                  <a:pt x="38" y="116"/>
                </a:cubicBezTo>
                <a:cubicBezTo>
                  <a:pt x="39" y="116"/>
                  <a:pt x="40" y="115"/>
                  <a:pt x="40" y="114"/>
                </a:cubicBezTo>
                <a:cubicBezTo>
                  <a:pt x="40" y="113"/>
                  <a:pt x="40" y="113"/>
                  <a:pt x="40" y="112"/>
                </a:cubicBezTo>
                <a:cubicBezTo>
                  <a:pt x="40" y="112"/>
                  <a:pt x="40" y="111"/>
                  <a:pt x="41" y="111"/>
                </a:cubicBezTo>
                <a:cubicBezTo>
                  <a:pt x="41" y="109"/>
                  <a:pt x="40" y="109"/>
                  <a:pt x="39" y="109"/>
                </a:cubicBezTo>
                <a:cubicBezTo>
                  <a:pt x="39" y="109"/>
                  <a:pt x="38" y="109"/>
                  <a:pt x="38" y="109"/>
                </a:cubicBezTo>
                <a:cubicBezTo>
                  <a:pt x="37" y="109"/>
                  <a:pt x="36" y="109"/>
                  <a:pt x="36" y="109"/>
                </a:cubicBezTo>
                <a:close/>
                <a:moveTo>
                  <a:pt x="38" y="119"/>
                </a:moveTo>
                <a:cubicBezTo>
                  <a:pt x="36" y="119"/>
                  <a:pt x="36" y="120"/>
                  <a:pt x="36" y="121"/>
                </a:cubicBezTo>
                <a:cubicBezTo>
                  <a:pt x="36" y="122"/>
                  <a:pt x="35" y="122"/>
                  <a:pt x="35" y="123"/>
                </a:cubicBezTo>
                <a:cubicBezTo>
                  <a:pt x="35" y="123"/>
                  <a:pt x="35" y="124"/>
                  <a:pt x="35" y="125"/>
                </a:cubicBezTo>
                <a:cubicBezTo>
                  <a:pt x="35" y="126"/>
                  <a:pt x="35" y="126"/>
                  <a:pt x="37" y="126"/>
                </a:cubicBezTo>
                <a:cubicBezTo>
                  <a:pt x="37" y="126"/>
                  <a:pt x="38" y="126"/>
                  <a:pt x="38" y="126"/>
                </a:cubicBezTo>
                <a:cubicBezTo>
                  <a:pt x="39" y="126"/>
                  <a:pt x="40" y="126"/>
                  <a:pt x="40" y="126"/>
                </a:cubicBezTo>
                <a:cubicBezTo>
                  <a:pt x="41" y="126"/>
                  <a:pt x="42" y="126"/>
                  <a:pt x="42" y="125"/>
                </a:cubicBezTo>
                <a:cubicBezTo>
                  <a:pt x="42" y="124"/>
                  <a:pt x="42" y="123"/>
                  <a:pt x="42" y="123"/>
                </a:cubicBezTo>
                <a:cubicBezTo>
                  <a:pt x="42" y="122"/>
                  <a:pt x="42" y="122"/>
                  <a:pt x="43" y="121"/>
                </a:cubicBezTo>
                <a:cubicBezTo>
                  <a:pt x="43" y="120"/>
                  <a:pt x="42" y="119"/>
                  <a:pt x="41" y="119"/>
                </a:cubicBezTo>
                <a:cubicBezTo>
                  <a:pt x="40" y="119"/>
                  <a:pt x="40" y="119"/>
                  <a:pt x="39" y="119"/>
                </a:cubicBezTo>
                <a:cubicBezTo>
                  <a:pt x="39" y="119"/>
                  <a:pt x="38" y="119"/>
                  <a:pt x="38" y="119"/>
                </a:cubicBezTo>
                <a:close/>
                <a:moveTo>
                  <a:pt x="44" y="98"/>
                </a:moveTo>
                <a:cubicBezTo>
                  <a:pt x="43" y="98"/>
                  <a:pt x="42" y="99"/>
                  <a:pt x="42" y="100"/>
                </a:cubicBezTo>
                <a:cubicBezTo>
                  <a:pt x="42" y="102"/>
                  <a:pt x="42" y="103"/>
                  <a:pt x="42" y="104"/>
                </a:cubicBezTo>
                <a:cubicBezTo>
                  <a:pt x="41" y="105"/>
                  <a:pt x="42" y="105"/>
                  <a:pt x="43" y="105"/>
                </a:cubicBezTo>
                <a:cubicBezTo>
                  <a:pt x="43" y="105"/>
                  <a:pt x="44" y="105"/>
                  <a:pt x="44" y="105"/>
                </a:cubicBezTo>
                <a:cubicBezTo>
                  <a:pt x="45" y="105"/>
                  <a:pt x="46" y="105"/>
                  <a:pt x="46" y="105"/>
                </a:cubicBezTo>
                <a:cubicBezTo>
                  <a:pt x="47" y="105"/>
                  <a:pt x="48" y="105"/>
                  <a:pt x="48" y="104"/>
                </a:cubicBezTo>
                <a:cubicBezTo>
                  <a:pt x="48" y="103"/>
                  <a:pt x="48" y="102"/>
                  <a:pt x="48" y="102"/>
                </a:cubicBezTo>
                <a:cubicBezTo>
                  <a:pt x="48" y="101"/>
                  <a:pt x="48" y="101"/>
                  <a:pt x="48" y="100"/>
                </a:cubicBezTo>
                <a:cubicBezTo>
                  <a:pt x="48" y="99"/>
                  <a:pt x="48" y="98"/>
                  <a:pt x="47" y="98"/>
                </a:cubicBezTo>
                <a:cubicBezTo>
                  <a:pt x="46" y="98"/>
                  <a:pt x="46" y="98"/>
                  <a:pt x="45" y="98"/>
                </a:cubicBezTo>
                <a:cubicBezTo>
                  <a:pt x="45" y="98"/>
                  <a:pt x="44" y="98"/>
                  <a:pt x="44" y="98"/>
                </a:cubicBezTo>
                <a:close/>
                <a:moveTo>
                  <a:pt x="46" y="109"/>
                </a:moveTo>
                <a:cubicBezTo>
                  <a:pt x="45" y="109"/>
                  <a:pt x="44" y="109"/>
                  <a:pt x="44" y="111"/>
                </a:cubicBezTo>
                <a:cubicBezTo>
                  <a:pt x="44" y="111"/>
                  <a:pt x="44" y="112"/>
                  <a:pt x="44" y="112"/>
                </a:cubicBezTo>
                <a:cubicBezTo>
                  <a:pt x="44" y="113"/>
                  <a:pt x="43" y="113"/>
                  <a:pt x="43" y="114"/>
                </a:cubicBezTo>
                <a:cubicBezTo>
                  <a:pt x="43" y="115"/>
                  <a:pt x="44" y="116"/>
                  <a:pt x="45" y="116"/>
                </a:cubicBezTo>
                <a:cubicBezTo>
                  <a:pt x="45" y="116"/>
                  <a:pt x="46" y="116"/>
                  <a:pt x="46" y="116"/>
                </a:cubicBezTo>
                <a:cubicBezTo>
                  <a:pt x="47" y="116"/>
                  <a:pt x="48" y="116"/>
                  <a:pt x="48" y="116"/>
                </a:cubicBezTo>
                <a:cubicBezTo>
                  <a:pt x="49" y="116"/>
                  <a:pt x="50" y="115"/>
                  <a:pt x="50" y="114"/>
                </a:cubicBezTo>
                <a:cubicBezTo>
                  <a:pt x="50" y="113"/>
                  <a:pt x="50" y="113"/>
                  <a:pt x="50" y="112"/>
                </a:cubicBezTo>
                <a:cubicBezTo>
                  <a:pt x="50" y="112"/>
                  <a:pt x="50" y="111"/>
                  <a:pt x="50" y="111"/>
                </a:cubicBezTo>
                <a:cubicBezTo>
                  <a:pt x="50" y="109"/>
                  <a:pt x="50" y="109"/>
                  <a:pt x="49" y="109"/>
                </a:cubicBezTo>
                <a:cubicBezTo>
                  <a:pt x="48" y="109"/>
                  <a:pt x="48" y="109"/>
                  <a:pt x="47" y="109"/>
                </a:cubicBezTo>
                <a:cubicBezTo>
                  <a:pt x="47" y="109"/>
                  <a:pt x="46" y="109"/>
                  <a:pt x="46" y="109"/>
                </a:cubicBezTo>
                <a:close/>
                <a:moveTo>
                  <a:pt x="48" y="119"/>
                </a:moveTo>
                <a:cubicBezTo>
                  <a:pt x="47" y="119"/>
                  <a:pt x="46" y="120"/>
                  <a:pt x="46" y="121"/>
                </a:cubicBezTo>
                <a:cubicBezTo>
                  <a:pt x="46" y="122"/>
                  <a:pt x="46" y="122"/>
                  <a:pt x="46" y="123"/>
                </a:cubicBezTo>
                <a:cubicBezTo>
                  <a:pt x="46" y="123"/>
                  <a:pt x="46" y="124"/>
                  <a:pt x="46" y="125"/>
                </a:cubicBezTo>
                <a:cubicBezTo>
                  <a:pt x="45" y="126"/>
                  <a:pt x="46" y="126"/>
                  <a:pt x="47" y="126"/>
                </a:cubicBezTo>
                <a:cubicBezTo>
                  <a:pt x="51" y="126"/>
                  <a:pt x="55" y="126"/>
                  <a:pt x="58" y="126"/>
                </a:cubicBezTo>
                <a:cubicBezTo>
                  <a:pt x="62" y="126"/>
                  <a:pt x="66" y="126"/>
                  <a:pt x="70" y="126"/>
                </a:cubicBezTo>
                <a:cubicBezTo>
                  <a:pt x="74" y="126"/>
                  <a:pt x="77" y="126"/>
                  <a:pt x="81" y="126"/>
                </a:cubicBezTo>
                <a:cubicBezTo>
                  <a:pt x="85" y="126"/>
                  <a:pt x="89" y="126"/>
                  <a:pt x="93" y="126"/>
                </a:cubicBezTo>
                <a:cubicBezTo>
                  <a:pt x="94" y="126"/>
                  <a:pt x="94" y="126"/>
                  <a:pt x="94" y="125"/>
                </a:cubicBezTo>
                <a:cubicBezTo>
                  <a:pt x="94" y="124"/>
                  <a:pt x="94" y="123"/>
                  <a:pt x="94" y="123"/>
                </a:cubicBezTo>
                <a:cubicBezTo>
                  <a:pt x="94" y="122"/>
                  <a:pt x="94" y="122"/>
                  <a:pt x="94" y="121"/>
                </a:cubicBezTo>
                <a:cubicBezTo>
                  <a:pt x="94" y="120"/>
                  <a:pt x="93" y="119"/>
                  <a:pt x="92" y="119"/>
                </a:cubicBezTo>
                <a:cubicBezTo>
                  <a:pt x="88" y="119"/>
                  <a:pt x="85" y="119"/>
                  <a:pt x="81" y="119"/>
                </a:cubicBezTo>
                <a:cubicBezTo>
                  <a:pt x="77" y="119"/>
                  <a:pt x="73" y="119"/>
                  <a:pt x="70" y="119"/>
                </a:cubicBezTo>
                <a:cubicBezTo>
                  <a:pt x="66" y="119"/>
                  <a:pt x="62" y="119"/>
                  <a:pt x="59" y="119"/>
                </a:cubicBezTo>
                <a:cubicBezTo>
                  <a:pt x="55" y="119"/>
                  <a:pt x="51" y="119"/>
                  <a:pt x="48" y="119"/>
                </a:cubicBezTo>
                <a:close/>
                <a:moveTo>
                  <a:pt x="53" y="98"/>
                </a:moveTo>
                <a:cubicBezTo>
                  <a:pt x="52" y="98"/>
                  <a:pt x="51" y="99"/>
                  <a:pt x="51" y="100"/>
                </a:cubicBezTo>
                <a:cubicBezTo>
                  <a:pt x="51" y="101"/>
                  <a:pt x="51" y="101"/>
                  <a:pt x="51" y="102"/>
                </a:cubicBezTo>
                <a:cubicBezTo>
                  <a:pt x="51" y="102"/>
                  <a:pt x="51" y="103"/>
                  <a:pt x="51" y="104"/>
                </a:cubicBezTo>
                <a:cubicBezTo>
                  <a:pt x="51" y="105"/>
                  <a:pt x="51" y="105"/>
                  <a:pt x="52" y="105"/>
                </a:cubicBezTo>
                <a:cubicBezTo>
                  <a:pt x="53" y="105"/>
                  <a:pt x="53" y="105"/>
                  <a:pt x="54" y="105"/>
                </a:cubicBezTo>
                <a:cubicBezTo>
                  <a:pt x="55" y="105"/>
                  <a:pt x="55" y="105"/>
                  <a:pt x="56" y="105"/>
                </a:cubicBezTo>
                <a:cubicBezTo>
                  <a:pt x="57" y="105"/>
                  <a:pt x="57" y="105"/>
                  <a:pt x="57" y="104"/>
                </a:cubicBezTo>
                <a:cubicBezTo>
                  <a:pt x="57" y="103"/>
                  <a:pt x="57" y="102"/>
                  <a:pt x="57" y="102"/>
                </a:cubicBezTo>
                <a:cubicBezTo>
                  <a:pt x="57" y="101"/>
                  <a:pt x="57" y="101"/>
                  <a:pt x="57" y="100"/>
                </a:cubicBezTo>
                <a:cubicBezTo>
                  <a:pt x="58" y="99"/>
                  <a:pt x="57" y="98"/>
                  <a:pt x="56" y="98"/>
                </a:cubicBezTo>
                <a:cubicBezTo>
                  <a:pt x="56" y="98"/>
                  <a:pt x="55" y="98"/>
                  <a:pt x="55" y="98"/>
                </a:cubicBezTo>
                <a:cubicBezTo>
                  <a:pt x="54" y="98"/>
                  <a:pt x="53" y="98"/>
                  <a:pt x="53" y="98"/>
                </a:cubicBezTo>
                <a:close/>
                <a:moveTo>
                  <a:pt x="55" y="109"/>
                </a:moveTo>
                <a:cubicBezTo>
                  <a:pt x="54" y="109"/>
                  <a:pt x="54" y="109"/>
                  <a:pt x="54" y="111"/>
                </a:cubicBezTo>
                <a:cubicBezTo>
                  <a:pt x="54" y="111"/>
                  <a:pt x="53" y="112"/>
                  <a:pt x="53" y="112"/>
                </a:cubicBezTo>
                <a:cubicBezTo>
                  <a:pt x="53" y="113"/>
                  <a:pt x="53" y="113"/>
                  <a:pt x="53" y="114"/>
                </a:cubicBezTo>
                <a:cubicBezTo>
                  <a:pt x="53" y="115"/>
                  <a:pt x="54" y="116"/>
                  <a:pt x="55" y="116"/>
                </a:cubicBezTo>
                <a:cubicBezTo>
                  <a:pt x="55" y="116"/>
                  <a:pt x="56" y="116"/>
                  <a:pt x="57" y="116"/>
                </a:cubicBezTo>
                <a:cubicBezTo>
                  <a:pt x="57" y="116"/>
                  <a:pt x="58" y="116"/>
                  <a:pt x="58" y="116"/>
                </a:cubicBezTo>
                <a:cubicBezTo>
                  <a:pt x="59" y="116"/>
                  <a:pt x="60" y="115"/>
                  <a:pt x="60" y="114"/>
                </a:cubicBezTo>
                <a:cubicBezTo>
                  <a:pt x="60" y="113"/>
                  <a:pt x="60" y="112"/>
                  <a:pt x="60" y="111"/>
                </a:cubicBezTo>
                <a:cubicBezTo>
                  <a:pt x="60" y="109"/>
                  <a:pt x="60" y="109"/>
                  <a:pt x="59" y="109"/>
                </a:cubicBezTo>
                <a:cubicBezTo>
                  <a:pt x="58" y="109"/>
                  <a:pt x="57" y="109"/>
                  <a:pt x="57" y="109"/>
                </a:cubicBezTo>
                <a:cubicBezTo>
                  <a:pt x="56" y="109"/>
                  <a:pt x="56" y="109"/>
                  <a:pt x="55" y="109"/>
                </a:cubicBezTo>
                <a:close/>
                <a:moveTo>
                  <a:pt x="62" y="98"/>
                </a:moveTo>
                <a:cubicBezTo>
                  <a:pt x="61" y="98"/>
                  <a:pt x="61" y="99"/>
                  <a:pt x="61" y="100"/>
                </a:cubicBezTo>
                <a:cubicBezTo>
                  <a:pt x="61" y="101"/>
                  <a:pt x="61" y="102"/>
                  <a:pt x="60" y="104"/>
                </a:cubicBezTo>
                <a:cubicBezTo>
                  <a:pt x="60" y="105"/>
                  <a:pt x="61" y="105"/>
                  <a:pt x="62" y="105"/>
                </a:cubicBezTo>
                <a:cubicBezTo>
                  <a:pt x="62" y="105"/>
                  <a:pt x="63" y="105"/>
                  <a:pt x="63" y="105"/>
                </a:cubicBezTo>
                <a:cubicBezTo>
                  <a:pt x="64" y="105"/>
                  <a:pt x="65" y="105"/>
                  <a:pt x="65" y="105"/>
                </a:cubicBezTo>
                <a:cubicBezTo>
                  <a:pt x="66" y="105"/>
                  <a:pt x="67" y="105"/>
                  <a:pt x="67" y="104"/>
                </a:cubicBezTo>
                <a:cubicBezTo>
                  <a:pt x="67" y="102"/>
                  <a:pt x="67" y="101"/>
                  <a:pt x="67" y="100"/>
                </a:cubicBezTo>
                <a:cubicBezTo>
                  <a:pt x="67" y="99"/>
                  <a:pt x="66" y="98"/>
                  <a:pt x="65" y="98"/>
                </a:cubicBezTo>
                <a:cubicBezTo>
                  <a:pt x="65" y="98"/>
                  <a:pt x="64" y="98"/>
                  <a:pt x="64" y="98"/>
                </a:cubicBezTo>
                <a:cubicBezTo>
                  <a:pt x="63" y="98"/>
                  <a:pt x="63" y="98"/>
                  <a:pt x="62" y="98"/>
                </a:cubicBezTo>
                <a:close/>
                <a:moveTo>
                  <a:pt x="65" y="109"/>
                </a:moveTo>
                <a:cubicBezTo>
                  <a:pt x="64" y="109"/>
                  <a:pt x="63" y="109"/>
                  <a:pt x="63" y="111"/>
                </a:cubicBezTo>
                <a:cubicBezTo>
                  <a:pt x="63" y="111"/>
                  <a:pt x="63" y="112"/>
                  <a:pt x="63" y="112"/>
                </a:cubicBezTo>
                <a:cubicBezTo>
                  <a:pt x="63" y="113"/>
                  <a:pt x="63" y="113"/>
                  <a:pt x="63" y="114"/>
                </a:cubicBezTo>
                <a:cubicBezTo>
                  <a:pt x="63" y="115"/>
                  <a:pt x="64" y="116"/>
                  <a:pt x="65" y="116"/>
                </a:cubicBezTo>
                <a:cubicBezTo>
                  <a:pt x="65" y="116"/>
                  <a:pt x="66" y="116"/>
                  <a:pt x="67" y="116"/>
                </a:cubicBezTo>
                <a:cubicBezTo>
                  <a:pt x="67" y="116"/>
                  <a:pt x="68" y="116"/>
                  <a:pt x="68" y="116"/>
                </a:cubicBezTo>
                <a:cubicBezTo>
                  <a:pt x="69" y="116"/>
                  <a:pt x="70" y="115"/>
                  <a:pt x="70" y="114"/>
                </a:cubicBezTo>
                <a:cubicBezTo>
                  <a:pt x="70" y="113"/>
                  <a:pt x="70" y="113"/>
                  <a:pt x="70" y="112"/>
                </a:cubicBezTo>
                <a:cubicBezTo>
                  <a:pt x="70" y="112"/>
                  <a:pt x="70" y="111"/>
                  <a:pt x="70" y="111"/>
                </a:cubicBezTo>
                <a:cubicBezTo>
                  <a:pt x="70" y="109"/>
                  <a:pt x="69" y="109"/>
                  <a:pt x="68" y="109"/>
                </a:cubicBezTo>
                <a:cubicBezTo>
                  <a:pt x="68" y="109"/>
                  <a:pt x="67" y="109"/>
                  <a:pt x="67" y="109"/>
                </a:cubicBezTo>
                <a:cubicBezTo>
                  <a:pt x="66" y="109"/>
                  <a:pt x="66" y="109"/>
                  <a:pt x="65" y="109"/>
                </a:cubicBezTo>
                <a:close/>
                <a:moveTo>
                  <a:pt x="71" y="98"/>
                </a:moveTo>
                <a:cubicBezTo>
                  <a:pt x="70" y="98"/>
                  <a:pt x="70" y="99"/>
                  <a:pt x="70" y="100"/>
                </a:cubicBezTo>
                <a:cubicBezTo>
                  <a:pt x="70" y="101"/>
                  <a:pt x="70" y="101"/>
                  <a:pt x="70" y="102"/>
                </a:cubicBezTo>
                <a:cubicBezTo>
                  <a:pt x="70" y="102"/>
                  <a:pt x="70" y="103"/>
                  <a:pt x="70" y="104"/>
                </a:cubicBezTo>
                <a:cubicBezTo>
                  <a:pt x="70" y="105"/>
                  <a:pt x="70" y="105"/>
                  <a:pt x="71" y="105"/>
                </a:cubicBezTo>
                <a:cubicBezTo>
                  <a:pt x="72" y="105"/>
                  <a:pt x="72" y="105"/>
                  <a:pt x="73" y="105"/>
                </a:cubicBezTo>
                <a:cubicBezTo>
                  <a:pt x="74" y="105"/>
                  <a:pt x="74" y="105"/>
                  <a:pt x="75" y="105"/>
                </a:cubicBezTo>
                <a:cubicBezTo>
                  <a:pt x="76" y="105"/>
                  <a:pt x="76" y="105"/>
                  <a:pt x="76" y="104"/>
                </a:cubicBezTo>
                <a:cubicBezTo>
                  <a:pt x="76" y="103"/>
                  <a:pt x="76" y="102"/>
                  <a:pt x="76" y="102"/>
                </a:cubicBezTo>
                <a:cubicBezTo>
                  <a:pt x="76" y="101"/>
                  <a:pt x="76" y="101"/>
                  <a:pt x="76" y="100"/>
                </a:cubicBezTo>
                <a:cubicBezTo>
                  <a:pt x="76" y="99"/>
                  <a:pt x="76" y="98"/>
                  <a:pt x="74" y="98"/>
                </a:cubicBezTo>
                <a:cubicBezTo>
                  <a:pt x="74" y="98"/>
                  <a:pt x="73" y="98"/>
                  <a:pt x="73" y="98"/>
                </a:cubicBezTo>
                <a:cubicBezTo>
                  <a:pt x="72" y="98"/>
                  <a:pt x="72" y="98"/>
                  <a:pt x="71" y="98"/>
                </a:cubicBezTo>
                <a:close/>
                <a:moveTo>
                  <a:pt x="75" y="109"/>
                </a:moveTo>
                <a:cubicBezTo>
                  <a:pt x="74" y="109"/>
                  <a:pt x="73" y="109"/>
                  <a:pt x="73" y="111"/>
                </a:cubicBezTo>
                <a:cubicBezTo>
                  <a:pt x="73" y="112"/>
                  <a:pt x="73" y="113"/>
                  <a:pt x="73" y="114"/>
                </a:cubicBezTo>
                <a:cubicBezTo>
                  <a:pt x="73" y="115"/>
                  <a:pt x="74" y="116"/>
                  <a:pt x="75" y="116"/>
                </a:cubicBezTo>
                <a:cubicBezTo>
                  <a:pt x="75" y="116"/>
                  <a:pt x="76" y="116"/>
                  <a:pt x="76" y="116"/>
                </a:cubicBezTo>
                <a:cubicBezTo>
                  <a:pt x="77" y="116"/>
                  <a:pt x="78" y="116"/>
                  <a:pt x="78" y="116"/>
                </a:cubicBezTo>
                <a:cubicBezTo>
                  <a:pt x="79" y="116"/>
                  <a:pt x="80" y="115"/>
                  <a:pt x="80" y="114"/>
                </a:cubicBezTo>
                <a:cubicBezTo>
                  <a:pt x="80" y="112"/>
                  <a:pt x="80" y="111"/>
                  <a:pt x="80" y="111"/>
                </a:cubicBezTo>
                <a:cubicBezTo>
                  <a:pt x="80" y="109"/>
                  <a:pt x="79" y="109"/>
                  <a:pt x="78" y="109"/>
                </a:cubicBezTo>
                <a:cubicBezTo>
                  <a:pt x="77" y="109"/>
                  <a:pt x="77" y="109"/>
                  <a:pt x="76" y="109"/>
                </a:cubicBezTo>
                <a:cubicBezTo>
                  <a:pt x="76" y="109"/>
                  <a:pt x="75" y="109"/>
                  <a:pt x="75" y="109"/>
                </a:cubicBezTo>
                <a:close/>
                <a:moveTo>
                  <a:pt x="81" y="98"/>
                </a:moveTo>
                <a:cubicBezTo>
                  <a:pt x="80" y="98"/>
                  <a:pt x="79" y="99"/>
                  <a:pt x="79" y="100"/>
                </a:cubicBezTo>
                <a:cubicBezTo>
                  <a:pt x="79" y="101"/>
                  <a:pt x="79" y="101"/>
                  <a:pt x="79" y="102"/>
                </a:cubicBezTo>
                <a:cubicBezTo>
                  <a:pt x="79" y="102"/>
                  <a:pt x="79" y="103"/>
                  <a:pt x="79" y="104"/>
                </a:cubicBezTo>
                <a:cubicBezTo>
                  <a:pt x="79" y="105"/>
                  <a:pt x="80" y="105"/>
                  <a:pt x="81" y="105"/>
                </a:cubicBezTo>
                <a:cubicBezTo>
                  <a:pt x="81" y="105"/>
                  <a:pt x="82" y="105"/>
                  <a:pt x="83" y="105"/>
                </a:cubicBezTo>
                <a:cubicBezTo>
                  <a:pt x="83" y="105"/>
                  <a:pt x="84" y="105"/>
                  <a:pt x="84" y="105"/>
                </a:cubicBezTo>
                <a:cubicBezTo>
                  <a:pt x="85" y="105"/>
                  <a:pt x="86" y="105"/>
                  <a:pt x="86" y="104"/>
                </a:cubicBezTo>
                <a:cubicBezTo>
                  <a:pt x="86" y="103"/>
                  <a:pt x="85" y="102"/>
                  <a:pt x="85" y="100"/>
                </a:cubicBezTo>
                <a:cubicBezTo>
                  <a:pt x="85" y="99"/>
                  <a:pt x="85" y="98"/>
                  <a:pt x="84" y="98"/>
                </a:cubicBezTo>
                <a:cubicBezTo>
                  <a:pt x="83" y="98"/>
                  <a:pt x="83" y="98"/>
                  <a:pt x="82" y="98"/>
                </a:cubicBezTo>
                <a:cubicBezTo>
                  <a:pt x="82" y="98"/>
                  <a:pt x="81" y="98"/>
                  <a:pt x="81" y="98"/>
                </a:cubicBezTo>
                <a:close/>
                <a:moveTo>
                  <a:pt x="84" y="109"/>
                </a:moveTo>
                <a:cubicBezTo>
                  <a:pt x="83" y="109"/>
                  <a:pt x="83" y="109"/>
                  <a:pt x="83" y="111"/>
                </a:cubicBezTo>
                <a:cubicBezTo>
                  <a:pt x="83" y="111"/>
                  <a:pt x="83" y="112"/>
                  <a:pt x="83" y="112"/>
                </a:cubicBezTo>
                <a:cubicBezTo>
                  <a:pt x="83" y="113"/>
                  <a:pt x="83" y="113"/>
                  <a:pt x="83" y="114"/>
                </a:cubicBezTo>
                <a:cubicBezTo>
                  <a:pt x="83" y="115"/>
                  <a:pt x="84" y="116"/>
                  <a:pt x="85" y="116"/>
                </a:cubicBezTo>
                <a:cubicBezTo>
                  <a:pt x="85" y="116"/>
                  <a:pt x="86" y="116"/>
                  <a:pt x="87" y="116"/>
                </a:cubicBezTo>
                <a:cubicBezTo>
                  <a:pt x="87" y="116"/>
                  <a:pt x="88" y="116"/>
                  <a:pt x="88" y="116"/>
                </a:cubicBezTo>
                <a:cubicBezTo>
                  <a:pt x="89" y="116"/>
                  <a:pt x="90" y="115"/>
                  <a:pt x="90" y="114"/>
                </a:cubicBezTo>
                <a:cubicBezTo>
                  <a:pt x="90" y="113"/>
                  <a:pt x="90" y="113"/>
                  <a:pt x="90" y="112"/>
                </a:cubicBezTo>
                <a:cubicBezTo>
                  <a:pt x="89" y="112"/>
                  <a:pt x="89" y="111"/>
                  <a:pt x="89" y="111"/>
                </a:cubicBezTo>
                <a:cubicBezTo>
                  <a:pt x="89" y="109"/>
                  <a:pt x="89" y="109"/>
                  <a:pt x="88" y="109"/>
                </a:cubicBezTo>
                <a:cubicBezTo>
                  <a:pt x="87" y="109"/>
                  <a:pt x="86" y="109"/>
                  <a:pt x="86" y="109"/>
                </a:cubicBezTo>
                <a:cubicBezTo>
                  <a:pt x="85" y="109"/>
                  <a:pt x="85" y="109"/>
                  <a:pt x="84" y="109"/>
                </a:cubicBezTo>
                <a:close/>
                <a:moveTo>
                  <a:pt x="90" y="98"/>
                </a:moveTo>
                <a:cubicBezTo>
                  <a:pt x="89" y="98"/>
                  <a:pt x="88" y="99"/>
                  <a:pt x="88" y="100"/>
                </a:cubicBezTo>
                <a:cubicBezTo>
                  <a:pt x="88" y="101"/>
                  <a:pt x="88" y="101"/>
                  <a:pt x="89" y="102"/>
                </a:cubicBezTo>
                <a:cubicBezTo>
                  <a:pt x="89" y="102"/>
                  <a:pt x="89" y="103"/>
                  <a:pt x="89" y="104"/>
                </a:cubicBezTo>
                <a:cubicBezTo>
                  <a:pt x="89" y="105"/>
                  <a:pt x="89" y="105"/>
                  <a:pt x="90" y="105"/>
                </a:cubicBezTo>
                <a:cubicBezTo>
                  <a:pt x="91" y="105"/>
                  <a:pt x="92" y="105"/>
                  <a:pt x="92" y="105"/>
                </a:cubicBezTo>
                <a:cubicBezTo>
                  <a:pt x="93" y="105"/>
                  <a:pt x="93" y="105"/>
                  <a:pt x="94" y="105"/>
                </a:cubicBezTo>
                <a:cubicBezTo>
                  <a:pt x="95" y="105"/>
                  <a:pt x="95" y="105"/>
                  <a:pt x="95" y="104"/>
                </a:cubicBezTo>
                <a:cubicBezTo>
                  <a:pt x="95" y="102"/>
                  <a:pt x="95" y="101"/>
                  <a:pt x="95" y="100"/>
                </a:cubicBezTo>
                <a:cubicBezTo>
                  <a:pt x="94" y="99"/>
                  <a:pt x="94" y="98"/>
                  <a:pt x="93" y="98"/>
                </a:cubicBezTo>
                <a:cubicBezTo>
                  <a:pt x="92" y="98"/>
                  <a:pt x="92" y="98"/>
                  <a:pt x="91" y="98"/>
                </a:cubicBezTo>
                <a:cubicBezTo>
                  <a:pt x="91" y="98"/>
                  <a:pt x="90" y="98"/>
                  <a:pt x="90" y="98"/>
                </a:cubicBezTo>
                <a:close/>
                <a:moveTo>
                  <a:pt x="94" y="109"/>
                </a:moveTo>
                <a:cubicBezTo>
                  <a:pt x="93" y="109"/>
                  <a:pt x="92" y="109"/>
                  <a:pt x="93" y="111"/>
                </a:cubicBezTo>
                <a:cubicBezTo>
                  <a:pt x="93" y="111"/>
                  <a:pt x="93" y="112"/>
                  <a:pt x="93" y="112"/>
                </a:cubicBezTo>
                <a:cubicBezTo>
                  <a:pt x="93" y="113"/>
                  <a:pt x="93" y="113"/>
                  <a:pt x="93" y="114"/>
                </a:cubicBezTo>
                <a:cubicBezTo>
                  <a:pt x="93" y="115"/>
                  <a:pt x="94" y="116"/>
                  <a:pt x="95" y="116"/>
                </a:cubicBezTo>
                <a:cubicBezTo>
                  <a:pt x="95" y="116"/>
                  <a:pt x="96" y="116"/>
                  <a:pt x="97" y="116"/>
                </a:cubicBezTo>
                <a:cubicBezTo>
                  <a:pt x="97" y="116"/>
                  <a:pt x="98" y="116"/>
                  <a:pt x="98" y="116"/>
                </a:cubicBezTo>
                <a:cubicBezTo>
                  <a:pt x="99" y="116"/>
                  <a:pt x="100" y="115"/>
                  <a:pt x="100" y="114"/>
                </a:cubicBezTo>
                <a:cubicBezTo>
                  <a:pt x="100" y="113"/>
                  <a:pt x="99" y="113"/>
                  <a:pt x="99" y="112"/>
                </a:cubicBezTo>
                <a:cubicBezTo>
                  <a:pt x="99" y="112"/>
                  <a:pt x="99" y="111"/>
                  <a:pt x="99" y="111"/>
                </a:cubicBezTo>
                <a:cubicBezTo>
                  <a:pt x="99" y="109"/>
                  <a:pt x="98" y="109"/>
                  <a:pt x="97" y="109"/>
                </a:cubicBezTo>
                <a:cubicBezTo>
                  <a:pt x="97" y="109"/>
                  <a:pt x="96" y="109"/>
                  <a:pt x="96" y="109"/>
                </a:cubicBezTo>
                <a:cubicBezTo>
                  <a:pt x="95" y="109"/>
                  <a:pt x="95" y="109"/>
                  <a:pt x="94" y="109"/>
                </a:cubicBezTo>
                <a:close/>
                <a:moveTo>
                  <a:pt x="99" y="119"/>
                </a:moveTo>
                <a:cubicBezTo>
                  <a:pt x="98" y="119"/>
                  <a:pt x="97" y="120"/>
                  <a:pt x="97" y="121"/>
                </a:cubicBezTo>
                <a:cubicBezTo>
                  <a:pt x="97" y="122"/>
                  <a:pt x="97" y="122"/>
                  <a:pt x="97" y="123"/>
                </a:cubicBezTo>
                <a:cubicBezTo>
                  <a:pt x="97" y="123"/>
                  <a:pt x="98" y="124"/>
                  <a:pt x="98" y="125"/>
                </a:cubicBezTo>
                <a:cubicBezTo>
                  <a:pt x="98" y="126"/>
                  <a:pt x="98" y="126"/>
                  <a:pt x="100" y="126"/>
                </a:cubicBezTo>
                <a:cubicBezTo>
                  <a:pt x="100" y="126"/>
                  <a:pt x="101" y="126"/>
                  <a:pt x="101" y="126"/>
                </a:cubicBezTo>
                <a:cubicBezTo>
                  <a:pt x="102" y="126"/>
                  <a:pt x="103" y="126"/>
                  <a:pt x="103" y="126"/>
                </a:cubicBezTo>
                <a:cubicBezTo>
                  <a:pt x="104" y="126"/>
                  <a:pt x="105" y="126"/>
                  <a:pt x="105" y="125"/>
                </a:cubicBezTo>
                <a:cubicBezTo>
                  <a:pt x="104" y="124"/>
                  <a:pt x="104" y="123"/>
                  <a:pt x="104" y="123"/>
                </a:cubicBezTo>
                <a:cubicBezTo>
                  <a:pt x="104" y="122"/>
                  <a:pt x="104" y="122"/>
                  <a:pt x="104" y="121"/>
                </a:cubicBezTo>
                <a:cubicBezTo>
                  <a:pt x="104" y="120"/>
                  <a:pt x="103" y="119"/>
                  <a:pt x="102" y="119"/>
                </a:cubicBezTo>
                <a:cubicBezTo>
                  <a:pt x="101" y="119"/>
                  <a:pt x="101" y="119"/>
                  <a:pt x="100" y="119"/>
                </a:cubicBezTo>
                <a:cubicBezTo>
                  <a:pt x="100" y="119"/>
                  <a:pt x="99" y="119"/>
                  <a:pt x="99" y="119"/>
                </a:cubicBezTo>
                <a:close/>
                <a:moveTo>
                  <a:pt x="99" y="98"/>
                </a:moveTo>
                <a:cubicBezTo>
                  <a:pt x="98" y="98"/>
                  <a:pt x="98" y="99"/>
                  <a:pt x="98" y="100"/>
                </a:cubicBezTo>
                <a:cubicBezTo>
                  <a:pt x="98" y="101"/>
                  <a:pt x="98" y="101"/>
                  <a:pt x="98" y="102"/>
                </a:cubicBezTo>
                <a:cubicBezTo>
                  <a:pt x="98" y="102"/>
                  <a:pt x="98" y="103"/>
                  <a:pt x="98" y="104"/>
                </a:cubicBezTo>
                <a:cubicBezTo>
                  <a:pt x="98" y="105"/>
                  <a:pt x="99" y="105"/>
                  <a:pt x="100" y="105"/>
                </a:cubicBezTo>
                <a:cubicBezTo>
                  <a:pt x="101" y="105"/>
                  <a:pt x="101" y="105"/>
                  <a:pt x="102" y="105"/>
                </a:cubicBezTo>
                <a:cubicBezTo>
                  <a:pt x="102" y="105"/>
                  <a:pt x="103" y="105"/>
                  <a:pt x="103" y="105"/>
                </a:cubicBezTo>
                <a:cubicBezTo>
                  <a:pt x="104" y="105"/>
                  <a:pt x="105" y="105"/>
                  <a:pt x="104" y="104"/>
                </a:cubicBezTo>
                <a:cubicBezTo>
                  <a:pt x="104" y="103"/>
                  <a:pt x="104" y="102"/>
                  <a:pt x="104" y="102"/>
                </a:cubicBezTo>
                <a:cubicBezTo>
                  <a:pt x="104" y="101"/>
                  <a:pt x="104" y="101"/>
                  <a:pt x="104" y="100"/>
                </a:cubicBezTo>
                <a:cubicBezTo>
                  <a:pt x="104" y="99"/>
                  <a:pt x="103" y="98"/>
                  <a:pt x="102" y="98"/>
                </a:cubicBezTo>
                <a:cubicBezTo>
                  <a:pt x="101" y="98"/>
                  <a:pt x="101" y="98"/>
                  <a:pt x="100" y="98"/>
                </a:cubicBezTo>
                <a:cubicBezTo>
                  <a:pt x="100" y="98"/>
                  <a:pt x="99" y="98"/>
                  <a:pt x="99" y="98"/>
                </a:cubicBezTo>
                <a:close/>
                <a:moveTo>
                  <a:pt x="104" y="109"/>
                </a:moveTo>
                <a:cubicBezTo>
                  <a:pt x="103" y="109"/>
                  <a:pt x="102" y="109"/>
                  <a:pt x="102" y="111"/>
                </a:cubicBezTo>
                <a:cubicBezTo>
                  <a:pt x="103" y="112"/>
                  <a:pt x="103" y="113"/>
                  <a:pt x="103" y="114"/>
                </a:cubicBezTo>
                <a:cubicBezTo>
                  <a:pt x="103" y="115"/>
                  <a:pt x="104" y="116"/>
                  <a:pt x="105" y="116"/>
                </a:cubicBezTo>
                <a:cubicBezTo>
                  <a:pt x="105" y="116"/>
                  <a:pt x="106" y="116"/>
                  <a:pt x="107" y="116"/>
                </a:cubicBezTo>
                <a:cubicBezTo>
                  <a:pt x="107" y="116"/>
                  <a:pt x="108" y="116"/>
                  <a:pt x="108" y="116"/>
                </a:cubicBezTo>
                <a:cubicBezTo>
                  <a:pt x="109" y="116"/>
                  <a:pt x="110" y="115"/>
                  <a:pt x="110" y="114"/>
                </a:cubicBezTo>
                <a:cubicBezTo>
                  <a:pt x="109" y="113"/>
                  <a:pt x="109" y="113"/>
                  <a:pt x="109" y="112"/>
                </a:cubicBezTo>
                <a:cubicBezTo>
                  <a:pt x="109" y="112"/>
                  <a:pt x="109" y="111"/>
                  <a:pt x="109" y="111"/>
                </a:cubicBezTo>
                <a:cubicBezTo>
                  <a:pt x="109" y="109"/>
                  <a:pt x="108" y="109"/>
                  <a:pt x="107" y="109"/>
                </a:cubicBezTo>
                <a:cubicBezTo>
                  <a:pt x="106" y="109"/>
                  <a:pt x="106" y="109"/>
                  <a:pt x="105" y="109"/>
                </a:cubicBezTo>
                <a:cubicBezTo>
                  <a:pt x="105" y="109"/>
                  <a:pt x="104" y="109"/>
                  <a:pt x="104" y="109"/>
                </a:cubicBezTo>
                <a:close/>
                <a:moveTo>
                  <a:pt x="108" y="98"/>
                </a:moveTo>
                <a:cubicBezTo>
                  <a:pt x="107" y="98"/>
                  <a:pt x="107" y="99"/>
                  <a:pt x="107" y="100"/>
                </a:cubicBezTo>
                <a:cubicBezTo>
                  <a:pt x="107" y="101"/>
                  <a:pt x="107" y="101"/>
                  <a:pt x="107" y="102"/>
                </a:cubicBezTo>
                <a:cubicBezTo>
                  <a:pt x="107" y="102"/>
                  <a:pt x="107" y="103"/>
                  <a:pt x="108" y="104"/>
                </a:cubicBezTo>
                <a:cubicBezTo>
                  <a:pt x="108" y="105"/>
                  <a:pt x="108" y="105"/>
                  <a:pt x="110" y="105"/>
                </a:cubicBezTo>
                <a:cubicBezTo>
                  <a:pt x="111" y="105"/>
                  <a:pt x="113" y="105"/>
                  <a:pt x="114" y="105"/>
                </a:cubicBezTo>
                <a:cubicBezTo>
                  <a:pt x="116" y="105"/>
                  <a:pt x="117" y="105"/>
                  <a:pt x="119" y="105"/>
                </a:cubicBezTo>
                <a:cubicBezTo>
                  <a:pt x="120" y="105"/>
                  <a:pt x="120" y="105"/>
                  <a:pt x="120" y="104"/>
                </a:cubicBezTo>
                <a:cubicBezTo>
                  <a:pt x="120" y="103"/>
                  <a:pt x="120" y="102"/>
                  <a:pt x="120" y="102"/>
                </a:cubicBezTo>
                <a:cubicBezTo>
                  <a:pt x="120" y="101"/>
                  <a:pt x="119" y="101"/>
                  <a:pt x="119" y="100"/>
                </a:cubicBezTo>
                <a:cubicBezTo>
                  <a:pt x="119" y="99"/>
                  <a:pt x="118" y="98"/>
                  <a:pt x="117" y="98"/>
                </a:cubicBezTo>
                <a:cubicBezTo>
                  <a:pt x="116" y="98"/>
                  <a:pt x="114" y="98"/>
                  <a:pt x="113" y="98"/>
                </a:cubicBezTo>
                <a:cubicBezTo>
                  <a:pt x="111" y="98"/>
                  <a:pt x="110" y="98"/>
                  <a:pt x="108" y="98"/>
                </a:cubicBezTo>
                <a:close/>
                <a:moveTo>
                  <a:pt x="109" y="119"/>
                </a:moveTo>
                <a:cubicBezTo>
                  <a:pt x="108" y="119"/>
                  <a:pt x="107" y="120"/>
                  <a:pt x="107" y="121"/>
                </a:cubicBezTo>
                <a:cubicBezTo>
                  <a:pt x="108" y="122"/>
                  <a:pt x="108" y="123"/>
                  <a:pt x="108" y="125"/>
                </a:cubicBezTo>
                <a:cubicBezTo>
                  <a:pt x="108" y="126"/>
                  <a:pt x="109" y="126"/>
                  <a:pt x="110" y="126"/>
                </a:cubicBezTo>
                <a:cubicBezTo>
                  <a:pt x="111" y="126"/>
                  <a:pt x="111" y="126"/>
                  <a:pt x="112" y="126"/>
                </a:cubicBezTo>
                <a:cubicBezTo>
                  <a:pt x="112" y="126"/>
                  <a:pt x="113" y="126"/>
                  <a:pt x="114" y="126"/>
                </a:cubicBezTo>
                <a:cubicBezTo>
                  <a:pt x="115" y="126"/>
                  <a:pt x="115" y="126"/>
                  <a:pt x="115" y="125"/>
                </a:cubicBezTo>
                <a:cubicBezTo>
                  <a:pt x="115" y="124"/>
                  <a:pt x="115" y="123"/>
                  <a:pt x="115" y="123"/>
                </a:cubicBezTo>
                <a:cubicBezTo>
                  <a:pt x="115" y="122"/>
                  <a:pt x="114" y="122"/>
                  <a:pt x="114" y="121"/>
                </a:cubicBezTo>
                <a:cubicBezTo>
                  <a:pt x="114" y="120"/>
                  <a:pt x="113" y="119"/>
                  <a:pt x="112" y="119"/>
                </a:cubicBezTo>
                <a:cubicBezTo>
                  <a:pt x="112" y="119"/>
                  <a:pt x="111" y="119"/>
                  <a:pt x="110" y="119"/>
                </a:cubicBezTo>
                <a:cubicBezTo>
                  <a:pt x="110" y="119"/>
                  <a:pt x="109" y="119"/>
                  <a:pt x="109" y="119"/>
                </a:cubicBezTo>
                <a:close/>
                <a:moveTo>
                  <a:pt x="113" y="109"/>
                </a:moveTo>
                <a:cubicBezTo>
                  <a:pt x="112" y="109"/>
                  <a:pt x="112" y="109"/>
                  <a:pt x="112" y="111"/>
                </a:cubicBezTo>
                <a:cubicBezTo>
                  <a:pt x="112" y="111"/>
                  <a:pt x="112" y="112"/>
                  <a:pt x="112" y="112"/>
                </a:cubicBezTo>
                <a:cubicBezTo>
                  <a:pt x="113" y="113"/>
                  <a:pt x="113" y="113"/>
                  <a:pt x="113" y="114"/>
                </a:cubicBezTo>
                <a:cubicBezTo>
                  <a:pt x="113" y="115"/>
                  <a:pt x="114" y="116"/>
                  <a:pt x="115" y="116"/>
                </a:cubicBezTo>
                <a:cubicBezTo>
                  <a:pt x="116" y="116"/>
                  <a:pt x="117" y="116"/>
                  <a:pt x="118" y="116"/>
                </a:cubicBezTo>
                <a:cubicBezTo>
                  <a:pt x="119" y="116"/>
                  <a:pt x="120" y="116"/>
                  <a:pt x="122" y="116"/>
                </a:cubicBezTo>
                <a:cubicBezTo>
                  <a:pt x="123" y="116"/>
                  <a:pt x="123" y="115"/>
                  <a:pt x="123" y="114"/>
                </a:cubicBezTo>
                <a:cubicBezTo>
                  <a:pt x="123" y="113"/>
                  <a:pt x="123" y="113"/>
                  <a:pt x="122" y="112"/>
                </a:cubicBezTo>
                <a:cubicBezTo>
                  <a:pt x="122" y="112"/>
                  <a:pt x="122" y="111"/>
                  <a:pt x="122" y="111"/>
                </a:cubicBezTo>
                <a:cubicBezTo>
                  <a:pt x="122" y="109"/>
                  <a:pt x="121" y="109"/>
                  <a:pt x="120" y="109"/>
                </a:cubicBezTo>
                <a:cubicBezTo>
                  <a:pt x="119" y="109"/>
                  <a:pt x="118" y="109"/>
                  <a:pt x="117" y="109"/>
                </a:cubicBezTo>
                <a:cubicBezTo>
                  <a:pt x="116" y="109"/>
                  <a:pt x="114" y="109"/>
                  <a:pt x="113" y="109"/>
                </a:cubicBezTo>
                <a:close/>
                <a:moveTo>
                  <a:pt x="119" y="119"/>
                </a:moveTo>
                <a:cubicBezTo>
                  <a:pt x="118" y="119"/>
                  <a:pt x="117" y="120"/>
                  <a:pt x="118" y="121"/>
                </a:cubicBezTo>
                <a:cubicBezTo>
                  <a:pt x="118" y="122"/>
                  <a:pt x="118" y="122"/>
                  <a:pt x="118" y="123"/>
                </a:cubicBezTo>
                <a:cubicBezTo>
                  <a:pt x="118" y="123"/>
                  <a:pt x="118" y="124"/>
                  <a:pt x="118" y="125"/>
                </a:cubicBezTo>
                <a:cubicBezTo>
                  <a:pt x="119" y="126"/>
                  <a:pt x="119" y="126"/>
                  <a:pt x="121" y="126"/>
                </a:cubicBezTo>
                <a:cubicBezTo>
                  <a:pt x="121" y="126"/>
                  <a:pt x="122" y="126"/>
                  <a:pt x="122" y="126"/>
                </a:cubicBezTo>
                <a:cubicBezTo>
                  <a:pt x="123" y="126"/>
                  <a:pt x="124" y="126"/>
                  <a:pt x="124" y="126"/>
                </a:cubicBezTo>
                <a:cubicBezTo>
                  <a:pt x="125" y="126"/>
                  <a:pt x="126" y="126"/>
                  <a:pt x="125" y="125"/>
                </a:cubicBezTo>
                <a:cubicBezTo>
                  <a:pt x="125" y="124"/>
                  <a:pt x="125" y="123"/>
                  <a:pt x="125" y="123"/>
                </a:cubicBezTo>
                <a:cubicBezTo>
                  <a:pt x="125" y="122"/>
                  <a:pt x="125" y="122"/>
                  <a:pt x="125" y="121"/>
                </a:cubicBezTo>
                <a:cubicBezTo>
                  <a:pt x="124" y="120"/>
                  <a:pt x="124" y="119"/>
                  <a:pt x="122" y="119"/>
                </a:cubicBezTo>
                <a:cubicBezTo>
                  <a:pt x="122" y="119"/>
                  <a:pt x="121" y="119"/>
                  <a:pt x="121" y="119"/>
                </a:cubicBezTo>
                <a:cubicBezTo>
                  <a:pt x="120" y="119"/>
                  <a:pt x="120" y="119"/>
                  <a:pt x="119"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1"/>
          <p:cNvSpPr>
            <a:spLocks noEditPoints="1"/>
          </p:cNvSpPr>
          <p:nvPr/>
        </p:nvSpPr>
        <p:spPr bwMode="auto">
          <a:xfrm>
            <a:off x="4291965" y="3646805"/>
            <a:ext cx="514985" cy="473710"/>
          </a:xfrm>
          <a:custGeom>
            <a:avLst/>
            <a:gdLst>
              <a:gd name="T0" fmla="*/ 125 w 131"/>
              <a:gd name="T1" fmla="*/ 73 h 132"/>
              <a:gd name="T2" fmla="*/ 82 w 131"/>
              <a:gd name="T3" fmla="*/ 91 h 132"/>
              <a:gd name="T4" fmla="*/ 81 w 131"/>
              <a:gd name="T5" fmla="*/ 93 h 132"/>
              <a:gd name="T6" fmla="*/ 101 w 131"/>
              <a:gd name="T7" fmla="*/ 107 h 132"/>
              <a:gd name="T8" fmla="*/ 129 w 131"/>
              <a:gd name="T9" fmla="*/ 61 h 132"/>
              <a:gd name="T10" fmla="*/ 110 w 131"/>
              <a:gd name="T11" fmla="*/ 53 h 132"/>
              <a:gd name="T12" fmla="*/ 127 w 131"/>
              <a:gd name="T13" fmla="*/ 71 h 132"/>
              <a:gd name="T14" fmla="*/ 129 w 131"/>
              <a:gd name="T15" fmla="*/ 61 h 132"/>
              <a:gd name="T16" fmla="*/ 24 w 131"/>
              <a:gd name="T17" fmla="*/ 30 h 132"/>
              <a:gd name="T18" fmla="*/ 24 w 131"/>
              <a:gd name="T19" fmla="*/ 38 h 132"/>
              <a:gd name="T20" fmla="*/ 97 w 131"/>
              <a:gd name="T21" fmla="*/ 34 h 132"/>
              <a:gd name="T22" fmla="*/ 97 w 131"/>
              <a:gd name="T23" fmla="*/ 51 h 132"/>
              <a:gd name="T24" fmla="*/ 24 w 131"/>
              <a:gd name="T25" fmla="*/ 47 h 132"/>
              <a:gd name="T26" fmla="*/ 24 w 131"/>
              <a:gd name="T27" fmla="*/ 55 h 132"/>
              <a:gd name="T28" fmla="*/ 97 w 131"/>
              <a:gd name="T29" fmla="*/ 51 h 132"/>
              <a:gd name="T30" fmla="*/ 24 w 131"/>
              <a:gd name="T31" fmla="*/ 64 h 132"/>
              <a:gd name="T32" fmla="*/ 24 w 131"/>
              <a:gd name="T33" fmla="*/ 72 h 132"/>
              <a:gd name="T34" fmla="*/ 79 w 131"/>
              <a:gd name="T35" fmla="*/ 68 h 132"/>
              <a:gd name="T36" fmla="*/ 75 w 131"/>
              <a:gd name="T37" fmla="*/ 81 h 132"/>
              <a:gd name="T38" fmla="*/ 20 w 131"/>
              <a:gd name="T39" fmla="*/ 85 h 132"/>
              <a:gd name="T40" fmla="*/ 75 w 131"/>
              <a:gd name="T41" fmla="*/ 89 h 132"/>
              <a:gd name="T42" fmla="*/ 75 w 131"/>
              <a:gd name="T43" fmla="*/ 81 h 132"/>
              <a:gd name="T44" fmla="*/ 95 w 131"/>
              <a:gd name="T45" fmla="*/ 124 h 132"/>
              <a:gd name="T46" fmla="*/ 69 w 131"/>
              <a:gd name="T47" fmla="*/ 119 h 132"/>
              <a:gd name="T48" fmla="*/ 8 w 131"/>
              <a:gd name="T49" fmla="*/ 98 h 132"/>
              <a:gd name="T50" fmla="*/ 21 w 131"/>
              <a:gd name="T51" fmla="*/ 8 h 132"/>
              <a:gd name="T52" fmla="*/ 108 w 131"/>
              <a:gd name="T53" fmla="*/ 21 h 132"/>
              <a:gd name="T54" fmla="*/ 113 w 131"/>
              <a:gd name="T55" fmla="*/ 49 h 132"/>
              <a:gd name="T56" fmla="*/ 116 w 131"/>
              <a:gd name="T57" fmla="*/ 21 h 132"/>
              <a:gd name="T58" fmla="*/ 21 w 131"/>
              <a:gd name="T59" fmla="*/ 0 h 132"/>
              <a:gd name="T60" fmla="*/ 0 w 131"/>
              <a:gd name="T61" fmla="*/ 102 h 132"/>
              <a:gd name="T62" fmla="*/ 0 w 131"/>
              <a:gd name="T63" fmla="*/ 103 h 132"/>
              <a:gd name="T64" fmla="*/ 1 w 131"/>
              <a:gd name="T65" fmla="*/ 104 h 132"/>
              <a:gd name="T66" fmla="*/ 2 w 131"/>
              <a:gd name="T67" fmla="*/ 105 h 132"/>
              <a:gd name="T68" fmla="*/ 63 w 131"/>
              <a:gd name="T69" fmla="*/ 132 h 132"/>
              <a:gd name="T70" fmla="*/ 65 w 131"/>
              <a:gd name="T71" fmla="*/ 132 h 132"/>
              <a:gd name="T72" fmla="*/ 95 w 131"/>
              <a:gd name="T73" fmla="*/ 132 h 132"/>
              <a:gd name="T74" fmla="*/ 116 w 131"/>
              <a:gd name="T75" fmla="*/ 89 h 132"/>
              <a:gd name="T76" fmla="*/ 108 w 131"/>
              <a:gd name="T77" fmla="*/ 1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32">
                <a:moveTo>
                  <a:pt x="106" y="59"/>
                </a:moveTo>
                <a:cubicBezTo>
                  <a:pt x="125" y="73"/>
                  <a:pt x="125" y="73"/>
                  <a:pt x="125" y="73"/>
                </a:cubicBezTo>
                <a:cubicBezTo>
                  <a:pt x="102" y="105"/>
                  <a:pt x="102" y="105"/>
                  <a:pt x="102" y="105"/>
                </a:cubicBezTo>
                <a:cubicBezTo>
                  <a:pt x="82" y="91"/>
                  <a:pt x="82" y="91"/>
                  <a:pt x="82" y="91"/>
                </a:cubicBezTo>
                <a:lnTo>
                  <a:pt x="106" y="59"/>
                </a:lnTo>
                <a:close/>
                <a:moveTo>
                  <a:pt x="81" y="93"/>
                </a:moveTo>
                <a:cubicBezTo>
                  <a:pt x="82" y="112"/>
                  <a:pt x="82" y="112"/>
                  <a:pt x="82" y="112"/>
                </a:cubicBezTo>
                <a:cubicBezTo>
                  <a:pt x="101" y="107"/>
                  <a:pt x="101" y="107"/>
                  <a:pt x="101" y="107"/>
                </a:cubicBezTo>
                <a:lnTo>
                  <a:pt x="81" y="93"/>
                </a:lnTo>
                <a:close/>
                <a:moveTo>
                  <a:pt x="129" y="61"/>
                </a:moveTo>
                <a:cubicBezTo>
                  <a:pt x="116" y="52"/>
                  <a:pt x="116" y="52"/>
                  <a:pt x="116" y="52"/>
                </a:cubicBezTo>
                <a:cubicBezTo>
                  <a:pt x="114" y="50"/>
                  <a:pt x="111" y="51"/>
                  <a:pt x="110" y="53"/>
                </a:cubicBezTo>
                <a:cubicBezTo>
                  <a:pt x="110" y="53"/>
                  <a:pt x="107" y="57"/>
                  <a:pt x="107" y="57"/>
                </a:cubicBezTo>
                <a:cubicBezTo>
                  <a:pt x="127" y="71"/>
                  <a:pt x="127" y="71"/>
                  <a:pt x="127" y="71"/>
                </a:cubicBezTo>
                <a:cubicBezTo>
                  <a:pt x="127" y="71"/>
                  <a:pt x="129" y="67"/>
                  <a:pt x="130" y="67"/>
                </a:cubicBezTo>
                <a:cubicBezTo>
                  <a:pt x="131" y="65"/>
                  <a:pt x="131" y="62"/>
                  <a:pt x="129" y="61"/>
                </a:cubicBezTo>
                <a:close/>
                <a:moveTo>
                  <a:pt x="93" y="30"/>
                </a:moveTo>
                <a:cubicBezTo>
                  <a:pt x="24" y="30"/>
                  <a:pt x="24" y="30"/>
                  <a:pt x="24" y="30"/>
                </a:cubicBezTo>
                <a:cubicBezTo>
                  <a:pt x="22" y="30"/>
                  <a:pt x="20" y="32"/>
                  <a:pt x="20" y="34"/>
                </a:cubicBezTo>
                <a:cubicBezTo>
                  <a:pt x="20" y="37"/>
                  <a:pt x="22" y="38"/>
                  <a:pt x="24" y="38"/>
                </a:cubicBezTo>
                <a:cubicBezTo>
                  <a:pt x="93" y="38"/>
                  <a:pt x="93" y="38"/>
                  <a:pt x="93" y="38"/>
                </a:cubicBezTo>
                <a:cubicBezTo>
                  <a:pt x="95" y="38"/>
                  <a:pt x="97" y="37"/>
                  <a:pt x="97" y="34"/>
                </a:cubicBezTo>
                <a:cubicBezTo>
                  <a:pt x="97" y="32"/>
                  <a:pt x="95" y="30"/>
                  <a:pt x="93" y="30"/>
                </a:cubicBezTo>
                <a:close/>
                <a:moveTo>
                  <a:pt x="97" y="51"/>
                </a:moveTo>
                <a:cubicBezTo>
                  <a:pt x="97" y="49"/>
                  <a:pt x="95" y="47"/>
                  <a:pt x="93" y="47"/>
                </a:cubicBezTo>
                <a:cubicBezTo>
                  <a:pt x="24" y="47"/>
                  <a:pt x="24" y="47"/>
                  <a:pt x="24" y="47"/>
                </a:cubicBezTo>
                <a:cubicBezTo>
                  <a:pt x="22" y="47"/>
                  <a:pt x="20" y="49"/>
                  <a:pt x="20" y="51"/>
                </a:cubicBezTo>
                <a:cubicBezTo>
                  <a:pt x="20" y="53"/>
                  <a:pt x="22" y="55"/>
                  <a:pt x="24" y="55"/>
                </a:cubicBezTo>
                <a:cubicBezTo>
                  <a:pt x="93" y="55"/>
                  <a:pt x="93" y="55"/>
                  <a:pt x="93" y="55"/>
                </a:cubicBezTo>
                <a:cubicBezTo>
                  <a:pt x="95" y="55"/>
                  <a:pt x="97" y="53"/>
                  <a:pt x="97" y="51"/>
                </a:cubicBezTo>
                <a:close/>
                <a:moveTo>
                  <a:pt x="75" y="64"/>
                </a:moveTo>
                <a:cubicBezTo>
                  <a:pt x="24" y="64"/>
                  <a:pt x="24" y="64"/>
                  <a:pt x="24" y="64"/>
                </a:cubicBezTo>
                <a:cubicBezTo>
                  <a:pt x="22" y="64"/>
                  <a:pt x="20" y="66"/>
                  <a:pt x="20" y="68"/>
                </a:cubicBezTo>
                <a:cubicBezTo>
                  <a:pt x="20" y="70"/>
                  <a:pt x="22" y="72"/>
                  <a:pt x="24" y="72"/>
                </a:cubicBezTo>
                <a:cubicBezTo>
                  <a:pt x="75" y="72"/>
                  <a:pt x="75" y="72"/>
                  <a:pt x="75" y="72"/>
                </a:cubicBezTo>
                <a:cubicBezTo>
                  <a:pt x="77" y="72"/>
                  <a:pt x="79" y="70"/>
                  <a:pt x="79" y="68"/>
                </a:cubicBezTo>
                <a:cubicBezTo>
                  <a:pt x="79" y="66"/>
                  <a:pt x="77" y="64"/>
                  <a:pt x="75" y="64"/>
                </a:cubicBezTo>
                <a:close/>
                <a:moveTo>
                  <a:pt x="75" y="81"/>
                </a:moveTo>
                <a:cubicBezTo>
                  <a:pt x="24" y="81"/>
                  <a:pt x="24" y="81"/>
                  <a:pt x="24" y="81"/>
                </a:cubicBezTo>
                <a:cubicBezTo>
                  <a:pt x="22" y="81"/>
                  <a:pt x="20" y="83"/>
                  <a:pt x="20" y="85"/>
                </a:cubicBezTo>
                <a:cubicBezTo>
                  <a:pt x="20" y="87"/>
                  <a:pt x="22" y="89"/>
                  <a:pt x="24" y="89"/>
                </a:cubicBezTo>
                <a:cubicBezTo>
                  <a:pt x="75" y="89"/>
                  <a:pt x="75" y="89"/>
                  <a:pt x="75" y="89"/>
                </a:cubicBezTo>
                <a:cubicBezTo>
                  <a:pt x="77" y="89"/>
                  <a:pt x="79" y="87"/>
                  <a:pt x="79" y="85"/>
                </a:cubicBezTo>
                <a:cubicBezTo>
                  <a:pt x="79" y="83"/>
                  <a:pt x="77" y="81"/>
                  <a:pt x="75" y="81"/>
                </a:cubicBezTo>
                <a:close/>
                <a:moveTo>
                  <a:pt x="108" y="111"/>
                </a:moveTo>
                <a:cubicBezTo>
                  <a:pt x="108" y="119"/>
                  <a:pt x="103" y="124"/>
                  <a:pt x="95" y="124"/>
                </a:cubicBezTo>
                <a:cubicBezTo>
                  <a:pt x="69" y="124"/>
                  <a:pt x="69" y="124"/>
                  <a:pt x="69" y="124"/>
                </a:cubicBezTo>
                <a:cubicBezTo>
                  <a:pt x="69" y="119"/>
                  <a:pt x="69" y="119"/>
                  <a:pt x="69" y="119"/>
                </a:cubicBezTo>
                <a:cubicBezTo>
                  <a:pt x="69" y="107"/>
                  <a:pt x="59" y="98"/>
                  <a:pt x="48" y="98"/>
                </a:cubicBezTo>
                <a:cubicBezTo>
                  <a:pt x="8" y="98"/>
                  <a:pt x="8" y="98"/>
                  <a:pt x="8" y="98"/>
                </a:cubicBezTo>
                <a:cubicBezTo>
                  <a:pt x="8" y="21"/>
                  <a:pt x="8" y="21"/>
                  <a:pt x="8" y="21"/>
                </a:cubicBezTo>
                <a:cubicBezTo>
                  <a:pt x="8" y="14"/>
                  <a:pt x="14" y="8"/>
                  <a:pt x="21" y="8"/>
                </a:cubicBezTo>
                <a:cubicBezTo>
                  <a:pt x="95" y="8"/>
                  <a:pt x="95" y="8"/>
                  <a:pt x="95" y="8"/>
                </a:cubicBezTo>
                <a:cubicBezTo>
                  <a:pt x="103" y="8"/>
                  <a:pt x="108" y="14"/>
                  <a:pt x="108" y="21"/>
                </a:cubicBezTo>
                <a:cubicBezTo>
                  <a:pt x="108" y="51"/>
                  <a:pt x="108" y="51"/>
                  <a:pt x="108" y="51"/>
                </a:cubicBezTo>
                <a:cubicBezTo>
                  <a:pt x="110" y="49"/>
                  <a:pt x="111" y="49"/>
                  <a:pt x="113" y="49"/>
                </a:cubicBezTo>
                <a:cubicBezTo>
                  <a:pt x="114" y="49"/>
                  <a:pt x="115" y="49"/>
                  <a:pt x="116" y="50"/>
                </a:cubicBezTo>
                <a:cubicBezTo>
                  <a:pt x="116" y="21"/>
                  <a:pt x="116" y="21"/>
                  <a:pt x="116" y="21"/>
                </a:cubicBezTo>
                <a:cubicBezTo>
                  <a:pt x="116" y="10"/>
                  <a:pt x="107" y="0"/>
                  <a:pt x="95" y="0"/>
                </a:cubicBezTo>
                <a:cubicBezTo>
                  <a:pt x="21" y="0"/>
                  <a:pt x="21" y="0"/>
                  <a:pt x="21" y="0"/>
                </a:cubicBezTo>
                <a:cubicBezTo>
                  <a:pt x="10" y="0"/>
                  <a:pt x="0" y="10"/>
                  <a:pt x="0" y="21"/>
                </a:cubicBezTo>
                <a:cubicBezTo>
                  <a:pt x="0" y="102"/>
                  <a:pt x="0" y="102"/>
                  <a:pt x="0" y="102"/>
                </a:cubicBezTo>
                <a:cubicBezTo>
                  <a:pt x="0" y="102"/>
                  <a:pt x="0" y="102"/>
                  <a:pt x="0" y="102"/>
                </a:cubicBezTo>
                <a:cubicBezTo>
                  <a:pt x="0" y="102"/>
                  <a:pt x="0" y="102"/>
                  <a:pt x="0" y="103"/>
                </a:cubicBezTo>
                <a:cubicBezTo>
                  <a:pt x="0" y="103"/>
                  <a:pt x="1" y="103"/>
                  <a:pt x="1" y="103"/>
                </a:cubicBezTo>
                <a:cubicBezTo>
                  <a:pt x="1" y="103"/>
                  <a:pt x="1" y="104"/>
                  <a:pt x="1" y="104"/>
                </a:cubicBezTo>
                <a:cubicBezTo>
                  <a:pt x="1" y="104"/>
                  <a:pt x="1" y="104"/>
                  <a:pt x="1" y="104"/>
                </a:cubicBezTo>
                <a:cubicBezTo>
                  <a:pt x="1" y="104"/>
                  <a:pt x="1" y="105"/>
                  <a:pt x="2" y="105"/>
                </a:cubicBezTo>
                <a:cubicBezTo>
                  <a:pt x="2" y="105"/>
                  <a:pt x="2" y="105"/>
                  <a:pt x="3" y="105"/>
                </a:cubicBezTo>
                <a:cubicBezTo>
                  <a:pt x="63" y="132"/>
                  <a:pt x="63" y="132"/>
                  <a:pt x="63" y="132"/>
                </a:cubicBezTo>
                <a:cubicBezTo>
                  <a:pt x="64" y="132"/>
                  <a:pt x="64" y="132"/>
                  <a:pt x="65" y="132"/>
                </a:cubicBezTo>
                <a:cubicBezTo>
                  <a:pt x="65" y="132"/>
                  <a:pt x="65" y="132"/>
                  <a:pt x="65" y="132"/>
                </a:cubicBezTo>
                <a:cubicBezTo>
                  <a:pt x="65" y="132"/>
                  <a:pt x="65" y="132"/>
                  <a:pt x="65" y="132"/>
                </a:cubicBezTo>
                <a:cubicBezTo>
                  <a:pt x="95" y="132"/>
                  <a:pt x="95" y="132"/>
                  <a:pt x="95" y="132"/>
                </a:cubicBezTo>
                <a:cubicBezTo>
                  <a:pt x="107" y="132"/>
                  <a:pt x="116" y="123"/>
                  <a:pt x="116" y="111"/>
                </a:cubicBezTo>
                <a:cubicBezTo>
                  <a:pt x="116" y="89"/>
                  <a:pt x="116" y="89"/>
                  <a:pt x="116" y="89"/>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6"/>
          <p:cNvSpPr/>
          <p:nvPr/>
        </p:nvSpPr>
        <p:spPr bwMode="auto">
          <a:xfrm>
            <a:off x="5116195" y="2326640"/>
            <a:ext cx="424815" cy="424815"/>
          </a:xfrm>
          <a:custGeom>
            <a:avLst/>
            <a:gdLst>
              <a:gd name="T0" fmla="*/ 131 w 134"/>
              <a:gd name="T1" fmla="*/ 86 h 134"/>
              <a:gd name="T2" fmla="*/ 107 w 134"/>
              <a:gd name="T3" fmla="*/ 102 h 134"/>
              <a:gd name="T4" fmla="*/ 99 w 134"/>
              <a:gd name="T5" fmla="*/ 97 h 134"/>
              <a:gd name="T6" fmla="*/ 79 w 134"/>
              <a:gd name="T7" fmla="*/ 84 h 134"/>
              <a:gd name="T8" fmla="*/ 82 w 134"/>
              <a:gd name="T9" fmla="*/ 107 h 134"/>
              <a:gd name="T10" fmla="*/ 86 w 134"/>
              <a:gd name="T11" fmla="*/ 116 h 134"/>
              <a:gd name="T12" fmla="*/ 62 w 134"/>
              <a:gd name="T13" fmla="*/ 132 h 134"/>
              <a:gd name="T14" fmla="*/ 55 w 134"/>
              <a:gd name="T15" fmla="*/ 131 h 134"/>
              <a:gd name="T16" fmla="*/ 37 w 134"/>
              <a:gd name="T17" fmla="*/ 105 h 134"/>
              <a:gd name="T18" fmla="*/ 31 w 134"/>
              <a:gd name="T19" fmla="*/ 110 h 134"/>
              <a:gd name="T20" fmla="*/ 8 w 134"/>
              <a:gd name="T21" fmla="*/ 113 h 134"/>
              <a:gd name="T22" fmla="*/ 20 w 134"/>
              <a:gd name="T23" fmla="*/ 93 h 134"/>
              <a:gd name="T24" fmla="*/ 27 w 134"/>
              <a:gd name="T25" fmla="*/ 89 h 134"/>
              <a:gd name="T26" fmla="*/ 8 w 134"/>
              <a:gd name="T27" fmla="*/ 62 h 134"/>
              <a:gd name="T28" fmla="*/ 9 w 134"/>
              <a:gd name="T29" fmla="*/ 55 h 134"/>
              <a:gd name="T30" fmla="*/ 36 w 134"/>
              <a:gd name="T31" fmla="*/ 37 h 134"/>
              <a:gd name="T32" fmla="*/ 31 w 134"/>
              <a:gd name="T33" fmla="*/ 31 h 134"/>
              <a:gd name="T34" fmla="*/ 28 w 134"/>
              <a:gd name="T35" fmla="*/ 8 h 134"/>
              <a:gd name="T36" fmla="*/ 48 w 134"/>
              <a:gd name="T37" fmla="*/ 21 h 134"/>
              <a:gd name="T38" fmla="*/ 51 w 134"/>
              <a:gd name="T39" fmla="*/ 27 h 134"/>
              <a:gd name="T40" fmla="*/ 78 w 134"/>
              <a:gd name="T41" fmla="*/ 9 h 134"/>
              <a:gd name="T42" fmla="*/ 85 w 134"/>
              <a:gd name="T43" fmla="*/ 10 h 134"/>
              <a:gd name="T44" fmla="*/ 102 w 134"/>
              <a:gd name="T45" fmla="*/ 34 h 134"/>
              <a:gd name="T46" fmla="*/ 96 w 134"/>
              <a:gd name="T47" fmla="*/ 42 h 134"/>
              <a:gd name="T48" fmla="*/ 83 w 134"/>
              <a:gd name="T49" fmla="*/ 61 h 134"/>
              <a:gd name="T50" fmla="*/ 106 w 134"/>
              <a:gd name="T51" fmla="*/ 58 h 134"/>
              <a:gd name="T52" fmla="*/ 116 w 134"/>
              <a:gd name="T53" fmla="*/ 55 h 134"/>
              <a:gd name="T54" fmla="*/ 132 w 134"/>
              <a:gd name="T55" fmla="*/ 79 h 134"/>
              <a:gd name="T56" fmla="*/ 131 w 134"/>
              <a:gd name="T57"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34">
                <a:moveTo>
                  <a:pt x="131" y="86"/>
                </a:moveTo>
                <a:cubicBezTo>
                  <a:pt x="107" y="102"/>
                  <a:pt x="107" y="102"/>
                  <a:pt x="107" y="102"/>
                </a:cubicBezTo>
                <a:cubicBezTo>
                  <a:pt x="104" y="104"/>
                  <a:pt x="98" y="102"/>
                  <a:pt x="99" y="97"/>
                </a:cubicBezTo>
                <a:cubicBezTo>
                  <a:pt x="101" y="87"/>
                  <a:pt x="91" y="76"/>
                  <a:pt x="79" y="84"/>
                </a:cubicBezTo>
                <a:cubicBezTo>
                  <a:pt x="66" y="93"/>
                  <a:pt x="75" y="107"/>
                  <a:pt x="82" y="107"/>
                </a:cubicBezTo>
                <a:cubicBezTo>
                  <a:pt x="91" y="107"/>
                  <a:pt x="86" y="116"/>
                  <a:pt x="86" y="116"/>
                </a:cubicBezTo>
                <a:cubicBezTo>
                  <a:pt x="62" y="132"/>
                  <a:pt x="62" y="132"/>
                  <a:pt x="62" y="132"/>
                </a:cubicBezTo>
                <a:cubicBezTo>
                  <a:pt x="60" y="134"/>
                  <a:pt x="56" y="133"/>
                  <a:pt x="55" y="131"/>
                </a:cubicBezTo>
                <a:cubicBezTo>
                  <a:pt x="37" y="105"/>
                  <a:pt x="37" y="105"/>
                  <a:pt x="37" y="105"/>
                </a:cubicBezTo>
                <a:cubicBezTo>
                  <a:pt x="34" y="104"/>
                  <a:pt x="31" y="104"/>
                  <a:pt x="31" y="110"/>
                </a:cubicBezTo>
                <a:cubicBezTo>
                  <a:pt x="30" y="117"/>
                  <a:pt x="16" y="126"/>
                  <a:pt x="8" y="113"/>
                </a:cubicBezTo>
                <a:cubicBezTo>
                  <a:pt x="0" y="101"/>
                  <a:pt x="10" y="91"/>
                  <a:pt x="20" y="93"/>
                </a:cubicBezTo>
                <a:cubicBezTo>
                  <a:pt x="24" y="94"/>
                  <a:pt x="26" y="92"/>
                  <a:pt x="27" y="89"/>
                </a:cubicBezTo>
                <a:cubicBezTo>
                  <a:pt x="8" y="62"/>
                  <a:pt x="8" y="62"/>
                  <a:pt x="8" y="62"/>
                </a:cubicBezTo>
                <a:cubicBezTo>
                  <a:pt x="7" y="60"/>
                  <a:pt x="7" y="57"/>
                  <a:pt x="9" y="55"/>
                </a:cubicBezTo>
                <a:cubicBezTo>
                  <a:pt x="36" y="37"/>
                  <a:pt x="36" y="37"/>
                  <a:pt x="36" y="37"/>
                </a:cubicBezTo>
                <a:cubicBezTo>
                  <a:pt x="37" y="35"/>
                  <a:pt x="36" y="31"/>
                  <a:pt x="31" y="31"/>
                </a:cubicBezTo>
                <a:cubicBezTo>
                  <a:pt x="24" y="31"/>
                  <a:pt x="15" y="17"/>
                  <a:pt x="28" y="8"/>
                </a:cubicBezTo>
                <a:cubicBezTo>
                  <a:pt x="39" y="0"/>
                  <a:pt x="50" y="11"/>
                  <a:pt x="48" y="21"/>
                </a:cubicBezTo>
                <a:cubicBezTo>
                  <a:pt x="47" y="24"/>
                  <a:pt x="49" y="26"/>
                  <a:pt x="51" y="27"/>
                </a:cubicBezTo>
                <a:cubicBezTo>
                  <a:pt x="78" y="9"/>
                  <a:pt x="78" y="9"/>
                  <a:pt x="78" y="9"/>
                </a:cubicBezTo>
                <a:cubicBezTo>
                  <a:pt x="81" y="7"/>
                  <a:pt x="84" y="8"/>
                  <a:pt x="85" y="10"/>
                </a:cubicBezTo>
                <a:cubicBezTo>
                  <a:pt x="102" y="34"/>
                  <a:pt x="102" y="34"/>
                  <a:pt x="102" y="34"/>
                </a:cubicBezTo>
                <a:cubicBezTo>
                  <a:pt x="104" y="37"/>
                  <a:pt x="102" y="43"/>
                  <a:pt x="96" y="42"/>
                </a:cubicBezTo>
                <a:cubicBezTo>
                  <a:pt x="86" y="39"/>
                  <a:pt x="76" y="50"/>
                  <a:pt x="83" y="61"/>
                </a:cubicBezTo>
                <a:cubicBezTo>
                  <a:pt x="92" y="74"/>
                  <a:pt x="106" y="65"/>
                  <a:pt x="106" y="58"/>
                </a:cubicBezTo>
                <a:cubicBezTo>
                  <a:pt x="107" y="49"/>
                  <a:pt x="116" y="55"/>
                  <a:pt x="116" y="55"/>
                </a:cubicBezTo>
                <a:cubicBezTo>
                  <a:pt x="132" y="79"/>
                  <a:pt x="132" y="79"/>
                  <a:pt x="132" y="79"/>
                </a:cubicBezTo>
                <a:cubicBezTo>
                  <a:pt x="134" y="81"/>
                  <a:pt x="133" y="84"/>
                  <a:pt x="13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14" name="椭圆 13"/>
          <p:cNvSpPr/>
          <p:nvPr>
            <p:custDataLst>
              <p:tags r:id="rId1"/>
            </p:custDataLst>
          </p:nvPr>
        </p:nvSpPr>
        <p:spPr>
          <a:xfrm>
            <a:off x="474345" y="1043940"/>
            <a:ext cx="1007745" cy="1007745"/>
          </a:xfrm>
          <a:prstGeom prst="ellipse">
            <a:avLst/>
          </a:prstGeom>
          <a:solidFill>
            <a:srgbClr val="4276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24" name="Freeform 126"/>
          <p:cNvSpPr/>
          <p:nvPr/>
        </p:nvSpPr>
        <p:spPr bwMode="auto">
          <a:xfrm>
            <a:off x="790575" y="1337310"/>
            <a:ext cx="424815" cy="424815"/>
          </a:xfrm>
          <a:custGeom>
            <a:avLst/>
            <a:gdLst>
              <a:gd name="T0" fmla="*/ 131 w 134"/>
              <a:gd name="T1" fmla="*/ 86 h 134"/>
              <a:gd name="T2" fmla="*/ 107 w 134"/>
              <a:gd name="T3" fmla="*/ 102 h 134"/>
              <a:gd name="T4" fmla="*/ 99 w 134"/>
              <a:gd name="T5" fmla="*/ 97 h 134"/>
              <a:gd name="T6" fmla="*/ 79 w 134"/>
              <a:gd name="T7" fmla="*/ 84 h 134"/>
              <a:gd name="T8" fmla="*/ 82 w 134"/>
              <a:gd name="T9" fmla="*/ 107 h 134"/>
              <a:gd name="T10" fmla="*/ 86 w 134"/>
              <a:gd name="T11" fmla="*/ 116 h 134"/>
              <a:gd name="T12" fmla="*/ 62 w 134"/>
              <a:gd name="T13" fmla="*/ 132 h 134"/>
              <a:gd name="T14" fmla="*/ 55 w 134"/>
              <a:gd name="T15" fmla="*/ 131 h 134"/>
              <a:gd name="T16" fmla="*/ 37 w 134"/>
              <a:gd name="T17" fmla="*/ 105 h 134"/>
              <a:gd name="T18" fmla="*/ 31 w 134"/>
              <a:gd name="T19" fmla="*/ 110 h 134"/>
              <a:gd name="T20" fmla="*/ 8 w 134"/>
              <a:gd name="T21" fmla="*/ 113 h 134"/>
              <a:gd name="T22" fmla="*/ 20 w 134"/>
              <a:gd name="T23" fmla="*/ 93 h 134"/>
              <a:gd name="T24" fmla="*/ 27 w 134"/>
              <a:gd name="T25" fmla="*/ 89 h 134"/>
              <a:gd name="T26" fmla="*/ 8 w 134"/>
              <a:gd name="T27" fmla="*/ 62 h 134"/>
              <a:gd name="T28" fmla="*/ 9 w 134"/>
              <a:gd name="T29" fmla="*/ 55 h 134"/>
              <a:gd name="T30" fmla="*/ 36 w 134"/>
              <a:gd name="T31" fmla="*/ 37 h 134"/>
              <a:gd name="T32" fmla="*/ 31 w 134"/>
              <a:gd name="T33" fmla="*/ 31 h 134"/>
              <a:gd name="T34" fmla="*/ 28 w 134"/>
              <a:gd name="T35" fmla="*/ 8 h 134"/>
              <a:gd name="T36" fmla="*/ 48 w 134"/>
              <a:gd name="T37" fmla="*/ 21 h 134"/>
              <a:gd name="T38" fmla="*/ 51 w 134"/>
              <a:gd name="T39" fmla="*/ 27 h 134"/>
              <a:gd name="T40" fmla="*/ 78 w 134"/>
              <a:gd name="T41" fmla="*/ 9 h 134"/>
              <a:gd name="T42" fmla="*/ 85 w 134"/>
              <a:gd name="T43" fmla="*/ 10 h 134"/>
              <a:gd name="T44" fmla="*/ 102 w 134"/>
              <a:gd name="T45" fmla="*/ 34 h 134"/>
              <a:gd name="T46" fmla="*/ 96 w 134"/>
              <a:gd name="T47" fmla="*/ 42 h 134"/>
              <a:gd name="T48" fmla="*/ 83 w 134"/>
              <a:gd name="T49" fmla="*/ 61 h 134"/>
              <a:gd name="T50" fmla="*/ 106 w 134"/>
              <a:gd name="T51" fmla="*/ 58 h 134"/>
              <a:gd name="T52" fmla="*/ 116 w 134"/>
              <a:gd name="T53" fmla="*/ 55 h 134"/>
              <a:gd name="T54" fmla="*/ 132 w 134"/>
              <a:gd name="T55" fmla="*/ 79 h 134"/>
              <a:gd name="T56" fmla="*/ 131 w 134"/>
              <a:gd name="T57"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34">
                <a:moveTo>
                  <a:pt x="131" y="86"/>
                </a:moveTo>
                <a:cubicBezTo>
                  <a:pt x="107" y="102"/>
                  <a:pt x="107" y="102"/>
                  <a:pt x="107" y="102"/>
                </a:cubicBezTo>
                <a:cubicBezTo>
                  <a:pt x="104" y="104"/>
                  <a:pt x="98" y="102"/>
                  <a:pt x="99" y="97"/>
                </a:cubicBezTo>
                <a:cubicBezTo>
                  <a:pt x="101" y="87"/>
                  <a:pt x="91" y="76"/>
                  <a:pt x="79" y="84"/>
                </a:cubicBezTo>
                <a:cubicBezTo>
                  <a:pt x="66" y="93"/>
                  <a:pt x="75" y="107"/>
                  <a:pt x="82" y="107"/>
                </a:cubicBezTo>
                <a:cubicBezTo>
                  <a:pt x="91" y="107"/>
                  <a:pt x="86" y="116"/>
                  <a:pt x="86" y="116"/>
                </a:cubicBezTo>
                <a:cubicBezTo>
                  <a:pt x="62" y="132"/>
                  <a:pt x="62" y="132"/>
                  <a:pt x="62" y="132"/>
                </a:cubicBezTo>
                <a:cubicBezTo>
                  <a:pt x="60" y="134"/>
                  <a:pt x="56" y="133"/>
                  <a:pt x="55" y="131"/>
                </a:cubicBezTo>
                <a:cubicBezTo>
                  <a:pt x="37" y="105"/>
                  <a:pt x="37" y="105"/>
                  <a:pt x="37" y="105"/>
                </a:cubicBezTo>
                <a:cubicBezTo>
                  <a:pt x="34" y="104"/>
                  <a:pt x="31" y="104"/>
                  <a:pt x="31" y="110"/>
                </a:cubicBezTo>
                <a:cubicBezTo>
                  <a:pt x="30" y="117"/>
                  <a:pt x="16" y="126"/>
                  <a:pt x="8" y="113"/>
                </a:cubicBezTo>
                <a:cubicBezTo>
                  <a:pt x="0" y="101"/>
                  <a:pt x="10" y="91"/>
                  <a:pt x="20" y="93"/>
                </a:cubicBezTo>
                <a:cubicBezTo>
                  <a:pt x="24" y="94"/>
                  <a:pt x="26" y="92"/>
                  <a:pt x="27" y="89"/>
                </a:cubicBezTo>
                <a:cubicBezTo>
                  <a:pt x="8" y="62"/>
                  <a:pt x="8" y="62"/>
                  <a:pt x="8" y="62"/>
                </a:cubicBezTo>
                <a:cubicBezTo>
                  <a:pt x="7" y="60"/>
                  <a:pt x="7" y="57"/>
                  <a:pt x="9" y="55"/>
                </a:cubicBezTo>
                <a:cubicBezTo>
                  <a:pt x="36" y="37"/>
                  <a:pt x="36" y="37"/>
                  <a:pt x="36" y="37"/>
                </a:cubicBezTo>
                <a:cubicBezTo>
                  <a:pt x="37" y="35"/>
                  <a:pt x="36" y="31"/>
                  <a:pt x="31" y="31"/>
                </a:cubicBezTo>
                <a:cubicBezTo>
                  <a:pt x="24" y="31"/>
                  <a:pt x="15" y="17"/>
                  <a:pt x="28" y="8"/>
                </a:cubicBezTo>
                <a:cubicBezTo>
                  <a:pt x="39" y="0"/>
                  <a:pt x="50" y="11"/>
                  <a:pt x="48" y="21"/>
                </a:cubicBezTo>
                <a:cubicBezTo>
                  <a:pt x="47" y="24"/>
                  <a:pt x="49" y="26"/>
                  <a:pt x="51" y="27"/>
                </a:cubicBezTo>
                <a:cubicBezTo>
                  <a:pt x="78" y="9"/>
                  <a:pt x="78" y="9"/>
                  <a:pt x="78" y="9"/>
                </a:cubicBezTo>
                <a:cubicBezTo>
                  <a:pt x="81" y="7"/>
                  <a:pt x="84" y="8"/>
                  <a:pt x="85" y="10"/>
                </a:cubicBezTo>
                <a:cubicBezTo>
                  <a:pt x="102" y="34"/>
                  <a:pt x="102" y="34"/>
                  <a:pt x="102" y="34"/>
                </a:cubicBezTo>
                <a:cubicBezTo>
                  <a:pt x="104" y="37"/>
                  <a:pt x="102" y="43"/>
                  <a:pt x="96" y="42"/>
                </a:cubicBezTo>
                <a:cubicBezTo>
                  <a:pt x="86" y="39"/>
                  <a:pt x="76" y="50"/>
                  <a:pt x="83" y="61"/>
                </a:cubicBezTo>
                <a:cubicBezTo>
                  <a:pt x="92" y="74"/>
                  <a:pt x="106" y="65"/>
                  <a:pt x="106" y="58"/>
                </a:cubicBezTo>
                <a:cubicBezTo>
                  <a:pt x="107" y="49"/>
                  <a:pt x="116" y="55"/>
                  <a:pt x="116" y="55"/>
                </a:cubicBezTo>
                <a:cubicBezTo>
                  <a:pt x="132" y="79"/>
                  <a:pt x="132" y="79"/>
                  <a:pt x="132" y="79"/>
                </a:cubicBezTo>
                <a:cubicBezTo>
                  <a:pt x="134" y="81"/>
                  <a:pt x="133" y="84"/>
                  <a:pt x="13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椭圆 10"/>
          <p:cNvSpPr/>
          <p:nvPr>
            <p:custDataLst>
              <p:tags r:id="rId2"/>
            </p:custDataLst>
          </p:nvPr>
        </p:nvSpPr>
        <p:spPr>
          <a:xfrm>
            <a:off x="494030" y="2654935"/>
            <a:ext cx="1007745" cy="1007745"/>
          </a:xfrm>
          <a:prstGeom prst="ellipse">
            <a:avLst/>
          </a:prstGeom>
          <a:solidFill>
            <a:srgbClr val="5268A5"/>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29" name="Freeform 91"/>
          <p:cNvSpPr>
            <a:spLocks noEditPoints="1"/>
          </p:cNvSpPr>
          <p:nvPr/>
        </p:nvSpPr>
        <p:spPr bwMode="auto">
          <a:xfrm>
            <a:off x="769620" y="2919730"/>
            <a:ext cx="514985" cy="473710"/>
          </a:xfrm>
          <a:custGeom>
            <a:avLst/>
            <a:gdLst>
              <a:gd name="T0" fmla="*/ 125 w 131"/>
              <a:gd name="T1" fmla="*/ 73 h 132"/>
              <a:gd name="T2" fmla="*/ 82 w 131"/>
              <a:gd name="T3" fmla="*/ 91 h 132"/>
              <a:gd name="T4" fmla="*/ 81 w 131"/>
              <a:gd name="T5" fmla="*/ 93 h 132"/>
              <a:gd name="T6" fmla="*/ 101 w 131"/>
              <a:gd name="T7" fmla="*/ 107 h 132"/>
              <a:gd name="T8" fmla="*/ 129 w 131"/>
              <a:gd name="T9" fmla="*/ 61 h 132"/>
              <a:gd name="T10" fmla="*/ 110 w 131"/>
              <a:gd name="T11" fmla="*/ 53 h 132"/>
              <a:gd name="T12" fmla="*/ 127 w 131"/>
              <a:gd name="T13" fmla="*/ 71 h 132"/>
              <a:gd name="T14" fmla="*/ 129 w 131"/>
              <a:gd name="T15" fmla="*/ 61 h 132"/>
              <a:gd name="T16" fmla="*/ 24 w 131"/>
              <a:gd name="T17" fmla="*/ 30 h 132"/>
              <a:gd name="T18" fmla="*/ 24 w 131"/>
              <a:gd name="T19" fmla="*/ 38 h 132"/>
              <a:gd name="T20" fmla="*/ 97 w 131"/>
              <a:gd name="T21" fmla="*/ 34 h 132"/>
              <a:gd name="T22" fmla="*/ 97 w 131"/>
              <a:gd name="T23" fmla="*/ 51 h 132"/>
              <a:gd name="T24" fmla="*/ 24 w 131"/>
              <a:gd name="T25" fmla="*/ 47 h 132"/>
              <a:gd name="T26" fmla="*/ 24 w 131"/>
              <a:gd name="T27" fmla="*/ 55 h 132"/>
              <a:gd name="T28" fmla="*/ 97 w 131"/>
              <a:gd name="T29" fmla="*/ 51 h 132"/>
              <a:gd name="T30" fmla="*/ 24 w 131"/>
              <a:gd name="T31" fmla="*/ 64 h 132"/>
              <a:gd name="T32" fmla="*/ 24 w 131"/>
              <a:gd name="T33" fmla="*/ 72 h 132"/>
              <a:gd name="T34" fmla="*/ 79 w 131"/>
              <a:gd name="T35" fmla="*/ 68 h 132"/>
              <a:gd name="T36" fmla="*/ 75 w 131"/>
              <a:gd name="T37" fmla="*/ 81 h 132"/>
              <a:gd name="T38" fmla="*/ 20 w 131"/>
              <a:gd name="T39" fmla="*/ 85 h 132"/>
              <a:gd name="T40" fmla="*/ 75 w 131"/>
              <a:gd name="T41" fmla="*/ 89 h 132"/>
              <a:gd name="T42" fmla="*/ 75 w 131"/>
              <a:gd name="T43" fmla="*/ 81 h 132"/>
              <a:gd name="T44" fmla="*/ 95 w 131"/>
              <a:gd name="T45" fmla="*/ 124 h 132"/>
              <a:gd name="T46" fmla="*/ 69 w 131"/>
              <a:gd name="T47" fmla="*/ 119 h 132"/>
              <a:gd name="T48" fmla="*/ 8 w 131"/>
              <a:gd name="T49" fmla="*/ 98 h 132"/>
              <a:gd name="T50" fmla="*/ 21 w 131"/>
              <a:gd name="T51" fmla="*/ 8 h 132"/>
              <a:gd name="T52" fmla="*/ 108 w 131"/>
              <a:gd name="T53" fmla="*/ 21 h 132"/>
              <a:gd name="T54" fmla="*/ 113 w 131"/>
              <a:gd name="T55" fmla="*/ 49 h 132"/>
              <a:gd name="T56" fmla="*/ 116 w 131"/>
              <a:gd name="T57" fmla="*/ 21 h 132"/>
              <a:gd name="T58" fmla="*/ 21 w 131"/>
              <a:gd name="T59" fmla="*/ 0 h 132"/>
              <a:gd name="T60" fmla="*/ 0 w 131"/>
              <a:gd name="T61" fmla="*/ 102 h 132"/>
              <a:gd name="T62" fmla="*/ 0 w 131"/>
              <a:gd name="T63" fmla="*/ 103 h 132"/>
              <a:gd name="T64" fmla="*/ 1 w 131"/>
              <a:gd name="T65" fmla="*/ 104 h 132"/>
              <a:gd name="T66" fmla="*/ 2 w 131"/>
              <a:gd name="T67" fmla="*/ 105 h 132"/>
              <a:gd name="T68" fmla="*/ 63 w 131"/>
              <a:gd name="T69" fmla="*/ 132 h 132"/>
              <a:gd name="T70" fmla="*/ 65 w 131"/>
              <a:gd name="T71" fmla="*/ 132 h 132"/>
              <a:gd name="T72" fmla="*/ 95 w 131"/>
              <a:gd name="T73" fmla="*/ 132 h 132"/>
              <a:gd name="T74" fmla="*/ 116 w 131"/>
              <a:gd name="T75" fmla="*/ 89 h 132"/>
              <a:gd name="T76" fmla="*/ 108 w 131"/>
              <a:gd name="T77" fmla="*/ 1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32">
                <a:moveTo>
                  <a:pt x="106" y="59"/>
                </a:moveTo>
                <a:cubicBezTo>
                  <a:pt x="125" y="73"/>
                  <a:pt x="125" y="73"/>
                  <a:pt x="125" y="73"/>
                </a:cubicBezTo>
                <a:cubicBezTo>
                  <a:pt x="102" y="105"/>
                  <a:pt x="102" y="105"/>
                  <a:pt x="102" y="105"/>
                </a:cubicBezTo>
                <a:cubicBezTo>
                  <a:pt x="82" y="91"/>
                  <a:pt x="82" y="91"/>
                  <a:pt x="82" y="91"/>
                </a:cubicBezTo>
                <a:lnTo>
                  <a:pt x="106" y="59"/>
                </a:lnTo>
                <a:close/>
                <a:moveTo>
                  <a:pt x="81" y="93"/>
                </a:moveTo>
                <a:cubicBezTo>
                  <a:pt x="82" y="112"/>
                  <a:pt x="82" y="112"/>
                  <a:pt x="82" y="112"/>
                </a:cubicBezTo>
                <a:cubicBezTo>
                  <a:pt x="101" y="107"/>
                  <a:pt x="101" y="107"/>
                  <a:pt x="101" y="107"/>
                </a:cubicBezTo>
                <a:lnTo>
                  <a:pt x="81" y="93"/>
                </a:lnTo>
                <a:close/>
                <a:moveTo>
                  <a:pt x="129" y="61"/>
                </a:moveTo>
                <a:cubicBezTo>
                  <a:pt x="116" y="52"/>
                  <a:pt x="116" y="52"/>
                  <a:pt x="116" y="52"/>
                </a:cubicBezTo>
                <a:cubicBezTo>
                  <a:pt x="114" y="50"/>
                  <a:pt x="111" y="51"/>
                  <a:pt x="110" y="53"/>
                </a:cubicBezTo>
                <a:cubicBezTo>
                  <a:pt x="110" y="53"/>
                  <a:pt x="107" y="57"/>
                  <a:pt x="107" y="57"/>
                </a:cubicBezTo>
                <a:cubicBezTo>
                  <a:pt x="127" y="71"/>
                  <a:pt x="127" y="71"/>
                  <a:pt x="127" y="71"/>
                </a:cubicBezTo>
                <a:cubicBezTo>
                  <a:pt x="127" y="71"/>
                  <a:pt x="129" y="67"/>
                  <a:pt x="130" y="67"/>
                </a:cubicBezTo>
                <a:cubicBezTo>
                  <a:pt x="131" y="65"/>
                  <a:pt x="131" y="62"/>
                  <a:pt x="129" y="61"/>
                </a:cubicBezTo>
                <a:close/>
                <a:moveTo>
                  <a:pt x="93" y="30"/>
                </a:moveTo>
                <a:cubicBezTo>
                  <a:pt x="24" y="30"/>
                  <a:pt x="24" y="30"/>
                  <a:pt x="24" y="30"/>
                </a:cubicBezTo>
                <a:cubicBezTo>
                  <a:pt x="22" y="30"/>
                  <a:pt x="20" y="32"/>
                  <a:pt x="20" y="34"/>
                </a:cubicBezTo>
                <a:cubicBezTo>
                  <a:pt x="20" y="37"/>
                  <a:pt x="22" y="38"/>
                  <a:pt x="24" y="38"/>
                </a:cubicBezTo>
                <a:cubicBezTo>
                  <a:pt x="93" y="38"/>
                  <a:pt x="93" y="38"/>
                  <a:pt x="93" y="38"/>
                </a:cubicBezTo>
                <a:cubicBezTo>
                  <a:pt x="95" y="38"/>
                  <a:pt x="97" y="37"/>
                  <a:pt x="97" y="34"/>
                </a:cubicBezTo>
                <a:cubicBezTo>
                  <a:pt x="97" y="32"/>
                  <a:pt x="95" y="30"/>
                  <a:pt x="93" y="30"/>
                </a:cubicBezTo>
                <a:close/>
                <a:moveTo>
                  <a:pt x="97" y="51"/>
                </a:moveTo>
                <a:cubicBezTo>
                  <a:pt x="97" y="49"/>
                  <a:pt x="95" y="47"/>
                  <a:pt x="93" y="47"/>
                </a:cubicBezTo>
                <a:cubicBezTo>
                  <a:pt x="24" y="47"/>
                  <a:pt x="24" y="47"/>
                  <a:pt x="24" y="47"/>
                </a:cubicBezTo>
                <a:cubicBezTo>
                  <a:pt x="22" y="47"/>
                  <a:pt x="20" y="49"/>
                  <a:pt x="20" y="51"/>
                </a:cubicBezTo>
                <a:cubicBezTo>
                  <a:pt x="20" y="53"/>
                  <a:pt x="22" y="55"/>
                  <a:pt x="24" y="55"/>
                </a:cubicBezTo>
                <a:cubicBezTo>
                  <a:pt x="93" y="55"/>
                  <a:pt x="93" y="55"/>
                  <a:pt x="93" y="55"/>
                </a:cubicBezTo>
                <a:cubicBezTo>
                  <a:pt x="95" y="55"/>
                  <a:pt x="97" y="53"/>
                  <a:pt x="97" y="51"/>
                </a:cubicBezTo>
                <a:close/>
                <a:moveTo>
                  <a:pt x="75" y="64"/>
                </a:moveTo>
                <a:cubicBezTo>
                  <a:pt x="24" y="64"/>
                  <a:pt x="24" y="64"/>
                  <a:pt x="24" y="64"/>
                </a:cubicBezTo>
                <a:cubicBezTo>
                  <a:pt x="22" y="64"/>
                  <a:pt x="20" y="66"/>
                  <a:pt x="20" y="68"/>
                </a:cubicBezTo>
                <a:cubicBezTo>
                  <a:pt x="20" y="70"/>
                  <a:pt x="22" y="72"/>
                  <a:pt x="24" y="72"/>
                </a:cubicBezTo>
                <a:cubicBezTo>
                  <a:pt x="75" y="72"/>
                  <a:pt x="75" y="72"/>
                  <a:pt x="75" y="72"/>
                </a:cubicBezTo>
                <a:cubicBezTo>
                  <a:pt x="77" y="72"/>
                  <a:pt x="79" y="70"/>
                  <a:pt x="79" y="68"/>
                </a:cubicBezTo>
                <a:cubicBezTo>
                  <a:pt x="79" y="66"/>
                  <a:pt x="77" y="64"/>
                  <a:pt x="75" y="64"/>
                </a:cubicBezTo>
                <a:close/>
                <a:moveTo>
                  <a:pt x="75" y="81"/>
                </a:moveTo>
                <a:cubicBezTo>
                  <a:pt x="24" y="81"/>
                  <a:pt x="24" y="81"/>
                  <a:pt x="24" y="81"/>
                </a:cubicBezTo>
                <a:cubicBezTo>
                  <a:pt x="22" y="81"/>
                  <a:pt x="20" y="83"/>
                  <a:pt x="20" y="85"/>
                </a:cubicBezTo>
                <a:cubicBezTo>
                  <a:pt x="20" y="87"/>
                  <a:pt x="22" y="89"/>
                  <a:pt x="24" y="89"/>
                </a:cubicBezTo>
                <a:cubicBezTo>
                  <a:pt x="75" y="89"/>
                  <a:pt x="75" y="89"/>
                  <a:pt x="75" y="89"/>
                </a:cubicBezTo>
                <a:cubicBezTo>
                  <a:pt x="77" y="89"/>
                  <a:pt x="79" y="87"/>
                  <a:pt x="79" y="85"/>
                </a:cubicBezTo>
                <a:cubicBezTo>
                  <a:pt x="79" y="83"/>
                  <a:pt x="77" y="81"/>
                  <a:pt x="75" y="81"/>
                </a:cubicBezTo>
                <a:close/>
                <a:moveTo>
                  <a:pt x="108" y="111"/>
                </a:moveTo>
                <a:cubicBezTo>
                  <a:pt x="108" y="119"/>
                  <a:pt x="103" y="124"/>
                  <a:pt x="95" y="124"/>
                </a:cubicBezTo>
                <a:cubicBezTo>
                  <a:pt x="69" y="124"/>
                  <a:pt x="69" y="124"/>
                  <a:pt x="69" y="124"/>
                </a:cubicBezTo>
                <a:cubicBezTo>
                  <a:pt x="69" y="119"/>
                  <a:pt x="69" y="119"/>
                  <a:pt x="69" y="119"/>
                </a:cubicBezTo>
                <a:cubicBezTo>
                  <a:pt x="69" y="107"/>
                  <a:pt x="59" y="98"/>
                  <a:pt x="48" y="98"/>
                </a:cubicBezTo>
                <a:cubicBezTo>
                  <a:pt x="8" y="98"/>
                  <a:pt x="8" y="98"/>
                  <a:pt x="8" y="98"/>
                </a:cubicBezTo>
                <a:cubicBezTo>
                  <a:pt x="8" y="21"/>
                  <a:pt x="8" y="21"/>
                  <a:pt x="8" y="21"/>
                </a:cubicBezTo>
                <a:cubicBezTo>
                  <a:pt x="8" y="14"/>
                  <a:pt x="14" y="8"/>
                  <a:pt x="21" y="8"/>
                </a:cubicBezTo>
                <a:cubicBezTo>
                  <a:pt x="95" y="8"/>
                  <a:pt x="95" y="8"/>
                  <a:pt x="95" y="8"/>
                </a:cubicBezTo>
                <a:cubicBezTo>
                  <a:pt x="103" y="8"/>
                  <a:pt x="108" y="14"/>
                  <a:pt x="108" y="21"/>
                </a:cubicBezTo>
                <a:cubicBezTo>
                  <a:pt x="108" y="51"/>
                  <a:pt x="108" y="51"/>
                  <a:pt x="108" y="51"/>
                </a:cubicBezTo>
                <a:cubicBezTo>
                  <a:pt x="110" y="49"/>
                  <a:pt x="111" y="49"/>
                  <a:pt x="113" y="49"/>
                </a:cubicBezTo>
                <a:cubicBezTo>
                  <a:pt x="114" y="49"/>
                  <a:pt x="115" y="49"/>
                  <a:pt x="116" y="50"/>
                </a:cubicBezTo>
                <a:cubicBezTo>
                  <a:pt x="116" y="21"/>
                  <a:pt x="116" y="21"/>
                  <a:pt x="116" y="21"/>
                </a:cubicBezTo>
                <a:cubicBezTo>
                  <a:pt x="116" y="10"/>
                  <a:pt x="107" y="0"/>
                  <a:pt x="95" y="0"/>
                </a:cubicBezTo>
                <a:cubicBezTo>
                  <a:pt x="21" y="0"/>
                  <a:pt x="21" y="0"/>
                  <a:pt x="21" y="0"/>
                </a:cubicBezTo>
                <a:cubicBezTo>
                  <a:pt x="10" y="0"/>
                  <a:pt x="0" y="10"/>
                  <a:pt x="0" y="21"/>
                </a:cubicBezTo>
                <a:cubicBezTo>
                  <a:pt x="0" y="102"/>
                  <a:pt x="0" y="102"/>
                  <a:pt x="0" y="102"/>
                </a:cubicBezTo>
                <a:cubicBezTo>
                  <a:pt x="0" y="102"/>
                  <a:pt x="0" y="102"/>
                  <a:pt x="0" y="102"/>
                </a:cubicBezTo>
                <a:cubicBezTo>
                  <a:pt x="0" y="102"/>
                  <a:pt x="0" y="102"/>
                  <a:pt x="0" y="103"/>
                </a:cubicBezTo>
                <a:cubicBezTo>
                  <a:pt x="0" y="103"/>
                  <a:pt x="1" y="103"/>
                  <a:pt x="1" y="103"/>
                </a:cubicBezTo>
                <a:cubicBezTo>
                  <a:pt x="1" y="103"/>
                  <a:pt x="1" y="104"/>
                  <a:pt x="1" y="104"/>
                </a:cubicBezTo>
                <a:cubicBezTo>
                  <a:pt x="1" y="104"/>
                  <a:pt x="1" y="104"/>
                  <a:pt x="1" y="104"/>
                </a:cubicBezTo>
                <a:cubicBezTo>
                  <a:pt x="1" y="104"/>
                  <a:pt x="1" y="105"/>
                  <a:pt x="2" y="105"/>
                </a:cubicBezTo>
                <a:cubicBezTo>
                  <a:pt x="2" y="105"/>
                  <a:pt x="2" y="105"/>
                  <a:pt x="3" y="105"/>
                </a:cubicBezTo>
                <a:cubicBezTo>
                  <a:pt x="63" y="132"/>
                  <a:pt x="63" y="132"/>
                  <a:pt x="63" y="132"/>
                </a:cubicBezTo>
                <a:cubicBezTo>
                  <a:pt x="64" y="132"/>
                  <a:pt x="64" y="132"/>
                  <a:pt x="65" y="132"/>
                </a:cubicBezTo>
                <a:cubicBezTo>
                  <a:pt x="65" y="132"/>
                  <a:pt x="65" y="132"/>
                  <a:pt x="65" y="132"/>
                </a:cubicBezTo>
                <a:cubicBezTo>
                  <a:pt x="65" y="132"/>
                  <a:pt x="65" y="132"/>
                  <a:pt x="65" y="132"/>
                </a:cubicBezTo>
                <a:cubicBezTo>
                  <a:pt x="95" y="132"/>
                  <a:pt x="95" y="132"/>
                  <a:pt x="95" y="132"/>
                </a:cubicBezTo>
                <a:cubicBezTo>
                  <a:pt x="107" y="132"/>
                  <a:pt x="116" y="123"/>
                  <a:pt x="116" y="111"/>
                </a:cubicBezTo>
                <a:cubicBezTo>
                  <a:pt x="116" y="89"/>
                  <a:pt x="116" y="89"/>
                  <a:pt x="116" y="89"/>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椭圆 60"/>
          <p:cNvSpPr/>
          <p:nvPr>
            <p:custDataLst>
              <p:tags r:id="rId3"/>
            </p:custDataLst>
          </p:nvPr>
        </p:nvSpPr>
        <p:spPr>
          <a:xfrm>
            <a:off x="524510" y="4369435"/>
            <a:ext cx="1007745" cy="1007745"/>
          </a:xfrm>
          <a:prstGeom prst="ellipse">
            <a:avLst/>
          </a:prstGeom>
          <a:solidFill>
            <a:srgbClr val="5E5CA2"/>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74" name="KSO_Shape"/>
          <p:cNvSpPr/>
          <p:nvPr>
            <p:custDataLst>
              <p:tags r:id="rId4"/>
            </p:custDataLst>
          </p:nvPr>
        </p:nvSpPr>
        <p:spPr bwMode="auto">
          <a:xfrm>
            <a:off x="747395" y="4581525"/>
            <a:ext cx="513080" cy="57404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8" name="椭圆 7"/>
          <p:cNvSpPr/>
          <p:nvPr>
            <p:custDataLst>
              <p:tags r:id="rId5"/>
            </p:custDataLst>
          </p:nvPr>
        </p:nvSpPr>
        <p:spPr>
          <a:xfrm>
            <a:off x="6162040" y="1037590"/>
            <a:ext cx="1007745" cy="1007745"/>
          </a:xfrm>
          <a:prstGeom prst="ellipse">
            <a:avLst/>
          </a:prstGeom>
          <a:solidFill>
            <a:srgbClr val="2C85AE"/>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a:bodyPr>
          <a:lstStyle/>
          <a:p>
            <a:pPr algn="ctr"/>
            <a:endParaRPr lang="zh-CN" altLang="en-US">
              <a:sym typeface="Arial" panose="020B0604020202020204" pitchFamily="34" charset="0"/>
            </a:endParaRPr>
          </a:p>
        </p:txBody>
      </p:sp>
      <p:sp>
        <p:nvSpPr>
          <p:cNvPr id="21" name="Freeform 134"/>
          <p:cNvSpPr>
            <a:spLocks noEditPoints="1"/>
          </p:cNvSpPr>
          <p:nvPr/>
        </p:nvSpPr>
        <p:spPr bwMode="auto">
          <a:xfrm>
            <a:off x="6384290" y="1294765"/>
            <a:ext cx="584200" cy="467360"/>
          </a:xfrm>
          <a:custGeom>
            <a:avLst/>
            <a:gdLst>
              <a:gd name="T0" fmla="*/ 9 w 140"/>
              <a:gd name="T1" fmla="*/ 93 h 140"/>
              <a:gd name="T2" fmla="*/ 140 w 140"/>
              <a:gd name="T3" fmla="*/ 126 h 140"/>
              <a:gd name="T4" fmla="*/ 122 w 140"/>
              <a:gd name="T5" fmla="*/ 4 h 140"/>
              <a:gd name="T6" fmla="*/ 18 w 140"/>
              <a:gd name="T7" fmla="*/ 80 h 140"/>
              <a:gd name="T8" fmla="*/ 15 w 140"/>
              <a:gd name="T9" fmla="*/ 121 h 140"/>
              <a:gd name="T10" fmla="*/ 21 w 140"/>
              <a:gd name="T11" fmla="*/ 125 h 140"/>
              <a:gd name="T12" fmla="*/ 20 w 140"/>
              <a:gd name="T13" fmla="*/ 109 h 140"/>
              <a:gd name="T14" fmla="*/ 28 w 140"/>
              <a:gd name="T15" fmla="*/ 116 h 140"/>
              <a:gd name="T16" fmla="*/ 20 w 140"/>
              <a:gd name="T17" fmla="*/ 109 h 140"/>
              <a:gd name="T18" fmla="*/ 27 w 140"/>
              <a:gd name="T19" fmla="*/ 105 h 140"/>
              <a:gd name="T20" fmla="*/ 22 w 140"/>
              <a:gd name="T21" fmla="*/ 98 h 140"/>
              <a:gd name="T22" fmla="*/ 30 w 140"/>
              <a:gd name="T23" fmla="*/ 126 h 140"/>
              <a:gd name="T24" fmla="*/ 27 w 140"/>
              <a:gd name="T25" fmla="*/ 119 h 140"/>
              <a:gd name="T26" fmla="*/ 112 w 140"/>
              <a:gd name="T27" fmla="*/ 63 h 140"/>
              <a:gd name="T28" fmla="*/ 32 w 140"/>
              <a:gd name="T29" fmla="*/ 102 h 140"/>
              <a:gd name="T30" fmla="*/ 39 w 140"/>
              <a:gd name="T31" fmla="*/ 102 h 140"/>
              <a:gd name="T32" fmla="*/ 34 w 140"/>
              <a:gd name="T33" fmla="*/ 111 h 140"/>
              <a:gd name="T34" fmla="*/ 40 w 140"/>
              <a:gd name="T35" fmla="*/ 112 h 140"/>
              <a:gd name="T36" fmla="*/ 36 w 140"/>
              <a:gd name="T37" fmla="*/ 121 h 140"/>
              <a:gd name="T38" fmla="*/ 42 w 140"/>
              <a:gd name="T39" fmla="*/ 125 h 140"/>
              <a:gd name="T40" fmla="*/ 44 w 140"/>
              <a:gd name="T41" fmla="*/ 98 h 140"/>
              <a:gd name="T42" fmla="*/ 48 w 140"/>
              <a:gd name="T43" fmla="*/ 104 h 140"/>
              <a:gd name="T44" fmla="*/ 46 w 140"/>
              <a:gd name="T45" fmla="*/ 109 h 140"/>
              <a:gd name="T46" fmla="*/ 48 w 140"/>
              <a:gd name="T47" fmla="*/ 116 h 140"/>
              <a:gd name="T48" fmla="*/ 46 w 140"/>
              <a:gd name="T49" fmla="*/ 109 h 140"/>
              <a:gd name="T50" fmla="*/ 58 w 140"/>
              <a:gd name="T51" fmla="*/ 126 h 140"/>
              <a:gd name="T52" fmla="*/ 94 w 140"/>
              <a:gd name="T53" fmla="*/ 121 h 140"/>
              <a:gd name="T54" fmla="*/ 53 w 140"/>
              <a:gd name="T55" fmla="*/ 98 h 140"/>
              <a:gd name="T56" fmla="*/ 56 w 140"/>
              <a:gd name="T57" fmla="*/ 105 h 140"/>
              <a:gd name="T58" fmla="*/ 53 w 140"/>
              <a:gd name="T59" fmla="*/ 98 h 140"/>
              <a:gd name="T60" fmla="*/ 57 w 140"/>
              <a:gd name="T61" fmla="*/ 116 h 140"/>
              <a:gd name="T62" fmla="*/ 55 w 140"/>
              <a:gd name="T63" fmla="*/ 109 h 140"/>
              <a:gd name="T64" fmla="*/ 65 w 140"/>
              <a:gd name="T65" fmla="*/ 105 h 140"/>
              <a:gd name="T66" fmla="*/ 65 w 140"/>
              <a:gd name="T67" fmla="*/ 109 h 140"/>
              <a:gd name="T68" fmla="*/ 68 w 140"/>
              <a:gd name="T69" fmla="*/ 116 h 140"/>
              <a:gd name="T70" fmla="*/ 65 w 140"/>
              <a:gd name="T71" fmla="*/ 109 h 140"/>
              <a:gd name="T72" fmla="*/ 73 w 140"/>
              <a:gd name="T73" fmla="*/ 105 h 140"/>
              <a:gd name="T74" fmla="*/ 73 w 140"/>
              <a:gd name="T75" fmla="*/ 98 h 140"/>
              <a:gd name="T76" fmla="*/ 76 w 140"/>
              <a:gd name="T77" fmla="*/ 116 h 140"/>
              <a:gd name="T78" fmla="*/ 75 w 140"/>
              <a:gd name="T79" fmla="*/ 109 h 140"/>
              <a:gd name="T80" fmla="*/ 83 w 140"/>
              <a:gd name="T81" fmla="*/ 105 h 140"/>
              <a:gd name="T82" fmla="*/ 81 w 140"/>
              <a:gd name="T83" fmla="*/ 98 h 140"/>
              <a:gd name="T84" fmla="*/ 87 w 140"/>
              <a:gd name="T85" fmla="*/ 116 h 140"/>
              <a:gd name="T86" fmla="*/ 86 w 140"/>
              <a:gd name="T87" fmla="*/ 109 h 140"/>
              <a:gd name="T88" fmla="*/ 90 w 140"/>
              <a:gd name="T89" fmla="*/ 105 h 140"/>
              <a:gd name="T90" fmla="*/ 91 w 140"/>
              <a:gd name="T91" fmla="*/ 98 h 140"/>
              <a:gd name="T92" fmla="*/ 95 w 140"/>
              <a:gd name="T93" fmla="*/ 116 h 140"/>
              <a:gd name="T94" fmla="*/ 97 w 140"/>
              <a:gd name="T95" fmla="*/ 109 h 140"/>
              <a:gd name="T96" fmla="*/ 98 w 140"/>
              <a:gd name="T97" fmla="*/ 125 h 140"/>
              <a:gd name="T98" fmla="*/ 104 w 140"/>
              <a:gd name="T99" fmla="*/ 121 h 140"/>
              <a:gd name="T100" fmla="*/ 98 w 140"/>
              <a:gd name="T101" fmla="*/ 102 h 140"/>
              <a:gd name="T102" fmla="*/ 104 w 140"/>
              <a:gd name="T103" fmla="*/ 102 h 140"/>
              <a:gd name="T104" fmla="*/ 102 w 140"/>
              <a:gd name="T105" fmla="*/ 111 h 140"/>
              <a:gd name="T106" fmla="*/ 109 w 140"/>
              <a:gd name="T107" fmla="*/ 112 h 140"/>
              <a:gd name="T108" fmla="*/ 107 w 140"/>
              <a:gd name="T109" fmla="*/ 100 h 140"/>
              <a:gd name="T110" fmla="*/ 120 w 140"/>
              <a:gd name="T111" fmla="*/ 104 h 140"/>
              <a:gd name="T112" fmla="*/ 109 w 140"/>
              <a:gd name="T113" fmla="*/ 119 h 140"/>
              <a:gd name="T114" fmla="*/ 115 w 140"/>
              <a:gd name="T115" fmla="*/ 125 h 140"/>
              <a:gd name="T116" fmla="*/ 113 w 140"/>
              <a:gd name="T117" fmla="*/ 109 h 140"/>
              <a:gd name="T118" fmla="*/ 122 w 140"/>
              <a:gd name="T119" fmla="*/ 116 h 140"/>
              <a:gd name="T120" fmla="*/ 113 w 140"/>
              <a:gd name="T121" fmla="*/ 109 h 140"/>
              <a:gd name="T122" fmla="*/ 122 w 140"/>
              <a:gd name="T123" fmla="*/ 126 h 140"/>
              <a:gd name="T124" fmla="*/ 121 w 140"/>
              <a:gd name="T125"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40">
                <a:moveTo>
                  <a:pt x="14" y="140"/>
                </a:moveTo>
                <a:cubicBezTo>
                  <a:pt x="10" y="140"/>
                  <a:pt x="7" y="139"/>
                  <a:pt x="4" y="136"/>
                </a:cubicBezTo>
                <a:cubicBezTo>
                  <a:pt x="1" y="133"/>
                  <a:pt x="0" y="130"/>
                  <a:pt x="0" y="126"/>
                </a:cubicBezTo>
                <a:cubicBezTo>
                  <a:pt x="0" y="124"/>
                  <a:pt x="0" y="123"/>
                  <a:pt x="1" y="121"/>
                </a:cubicBezTo>
                <a:cubicBezTo>
                  <a:pt x="7" y="96"/>
                  <a:pt x="7" y="96"/>
                  <a:pt x="7" y="96"/>
                </a:cubicBezTo>
                <a:cubicBezTo>
                  <a:pt x="8" y="95"/>
                  <a:pt x="8" y="94"/>
                  <a:pt x="9" y="93"/>
                </a:cubicBezTo>
                <a:cubicBezTo>
                  <a:pt x="10" y="92"/>
                  <a:pt x="12" y="91"/>
                  <a:pt x="14" y="91"/>
                </a:cubicBezTo>
                <a:cubicBezTo>
                  <a:pt x="126" y="91"/>
                  <a:pt x="126" y="91"/>
                  <a:pt x="126" y="91"/>
                </a:cubicBezTo>
                <a:cubicBezTo>
                  <a:pt x="128" y="91"/>
                  <a:pt x="129" y="92"/>
                  <a:pt x="131" y="93"/>
                </a:cubicBezTo>
                <a:cubicBezTo>
                  <a:pt x="131" y="94"/>
                  <a:pt x="132" y="95"/>
                  <a:pt x="132" y="96"/>
                </a:cubicBezTo>
                <a:cubicBezTo>
                  <a:pt x="139" y="121"/>
                  <a:pt x="139" y="121"/>
                  <a:pt x="139" y="121"/>
                </a:cubicBezTo>
                <a:cubicBezTo>
                  <a:pt x="140" y="123"/>
                  <a:pt x="140" y="124"/>
                  <a:pt x="140" y="126"/>
                </a:cubicBezTo>
                <a:cubicBezTo>
                  <a:pt x="140" y="130"/>
                  <a:pt x="139" y="133"/>
                  <a:pt x="136" y="136"/>
                </a:cubicBezTo>
                <a:cubicBezTo>
                  <a:pt x="133" y="139"/>
                  <a:pt x="130" y="140"/>
                  <a:pt x="126" y="140"/>
                </a:cubicBezTo>
                <a:lnTo>
                  <a:pt x="14" y="140"/>
                </a:lnTo>
                <a:close/>
                <a:moveTo>
                  <a:pt x="28" y="0"/>
                </a:moveTo>
                <a:cubicBezTo>
                  <a:pt x="112" y="0"/>
                  <a:pt x="112" y="0"/>
                  <a:pt x="112" y="0"/>
                </a:cubicBezTo>
                <a:cubicBezTo>
                  <a:pt x="116" y="0"/>
                  <a:pt x="119" y="2"/>
                  <a:pt x="122" y="4"/>
                </a:cubicBezTo>
                <a:cubicBezTo>
                  <a:pt x="124" y="7"/>
                  <a:pt x="126" y="11"/>
                  <a:pt x="126" y="14"/>
                </a:cubicBezTo>
                <a:cubicBezTo>
                  <a:pt x="126" y="70"/>
                  <a:pt x="126" y="70"/>
                  <a:pt x="126" y="70"/>
                </a:cubicBezTo>
                <a:cubicBezTo>
                  <a:pt x="126" y="74"/>
                  <a:pt x="124" y="78"/>
                  <a:pt x="122" y="80"/>
                </a:cubicBezTo>
                <a:cubicBezTo>
                  <a:pt x="119" y="83"/>
                  <a:pt x="116" y="84"/>
                  <a:pt x="112" y="84"/>
                </a:cubicBezTo>
                <a:cubicBezTo>
                  <a:pt x="28" y="84"/>
                  <a:pt x="28" y="84"/>
                  <a:pt x="28" y="84"/>
                </a:cubicBezTo>
                <a:cubicBezTo>
                  <a:pt x="24" y="84"/>
                  <a:pt x="21" y="83"/>
                  <a:pt x="18" y="80"/>
                </a:cubicBezTo>
                <a:cubicBezTo>
                  <a:pt x="15" y="78"/>
                  <a:pt x="14" y="74"/>
                  <a:pt x="14" y="70"/>
                </a:cubicBezTo>
                <a:cubicBezTo>
                  <a:pt x="14" y="14"/>
                  <a:pt x="14" y="14"/>
                  <a:pt x="14" y="14"/>
                </a:cubicBezTo>
                <a:cubicBezTo>
                  <a:pt x="14" y="11"/>
                  <a:pt x="15" y="7"/>
                  <a:pt x="18" y="4"/>
                </a:cubicBezTo>
                <a:cubicBezTo>
                  <a:pt x="21" y="2"/>
                  <a:pt x="24" y="0"/>
                  <a:pt x="28" y="0"/>
                </a:cubicBezTo>
                <a:close/>
                <a:moveTo>
                  <a:pt x="17" y="119"/>
                </a:moveTo>
                <a:cubicBezTo>
                  <a:pt x="16" y="119"/>
                  <a:pt x="15" y="120"/>
                  <a:pt x="15" y="121"/>
                </a:cubicBezTo>
                <a:cubicBezTo>
                  <a:pt x="15" y="122"/>
                  <a:pt x="15" y="122"/>
                  <a:pt x="15" y="123"/>
                </a:cubicBezTo>
                <a:cubicBezTo>
                  <a:pt x="15" y="123"/>
                  <a:pt x="14" y="124"/>
                  <a:pt x="14" y="125"/>
                </a:cubicBezTo>
                <a:cubicBezTo>
                  <a:pt x="14" y="126"/>
                  <a:pt x="14" y="126"/>
                  <a:pt x="16" y="126"/>
                </a:cubicBezTo>
                <a:cubicBezTo>
                  <a:pt x="16" y="126"/>
                  <a:pt x="17" y="126"/>
                  <a:pt x="17" y="126"/>
                </a:cubicBezTo>
                <a:cubicBezTo>
                  <a:pt x="18" y="126"/>
                  <a:pt x="19" y="126"/>
                  <a:pt x="19" y="126"/>
                </a:cubicBezTo>
                <a:cubicBezTo>
                  <a:pt x="20" y="126"/>
                  <a:pt x="21" y="126"/>
                  <a:pt x="21" y="125"/>
                </a:cubicBezTo>
                <a:cubicBezTo>
                  <a:pt x="21" y="124"/>
                  <a:pt x="22" y="123"/>
                  <a:pt x="22" y="123"/>
                </a:cubicBezTo>
                <a:cubicBezTo>
                  <a:pt x="22" y="122"/>
                  <a:pt x="22" y="122"/>
                  <a:pt x="22" y="121"/>
                </a:cubicBezTo>
                <a:cubicBezTo>
                  <a:pt x="22" y="120"/>
                  <a:pt x="22" y="119"/>
                  <a:pt x="21" y="119"/>
                </a:cubicBezTo>
                <a:cubicBezTo>
                  <a:pt x="20" y="119"/>
                  <a:pt x="20" y="119"/>
                  <a:pt x="19" y="119"/>
                </a:cubicBezTo>
                <a:cubicBezTo>
                  <a:pt x="18" y="119"/>
                  <a:pt x="18" y="119"/>
                  <a:pt x="17" y="119"/>
                </a:cubicBezTo>
                <a:close/>
                <a:moveTo>
                  <a:pt x="20" y="109"/>
                </a:moveTo>
                <a:cubicBezTo>
                  <a:pt x="19" y="109"/>
                  <a:pt x="18" y="109"/>
                  <a:pt x="18" y="111"/>
                </a:cubicBezTo>
                <a:cubicBezTo>
                  <a:pt x="18" y="111"/>
                  <a:pt x="18" y="112"/>
                  <a:pt x="17" y="112"/>
                </a:cubicBezTo>
                <a:cubicBezTo>
                  <a:pt x="17" y="113"/>
                  <a:pt x="17" y="113"/>
                  <a:pt x="17" y="114"/>
                </a:cubicBezTo>
                <a:cubicBezTo>
                  <a:pt x="17" y="115"/>
                  <a:pt x="17" y="116"/>
                  <a:pt x="18" y="116"/>
                </a:cubicBezTo>
                <a:cubicBezTo>
                  <a:pt x="20" y="116"/>
                  <a:pt x="21" y="116"/>
                  <a:pt x="23" y="116"/>
                </a:cubicBezTo>
                <a:cubicBezTo>
                  <a:pt x="25" y="116"/>
                  <a:pt x="27" y="116"/>
                  <a:pt x="28" y="116"/>
                </a:cubicBezTo>
                <a:cubicBezTo>
                  <a:pt x="29" y="116"/>
                  <a:pt x="30" y="115"/>
                  <a:pt x="30" y="114"/>
                </a:cubicBezTo>
                <a:cubicBezTo>
                  <a:pt x="30" y="113"/>
                  <a:pt x="30" y="113"/>
                  <a:pt x="30" y="112"/>
                </a:cubicBezTo>
                <a:cubicBezTo>
                  <a:pt x="31" y="112"/>
                  <a:pt x="31" y="111"/>
                  <a:pt x="31" y="111"/>
                </a:cubicBezTo>
                <a:cubicBezTo>
                  <a:pt x="31" y="109"/>
                  <a:pt x="31" y="109"/>
                  <a:pt x="30" y="109"/>
                </a:cubicBezTo>
                <a:cubicBezTo>
                  <a:pt x="28" y="109"/>
                  <a:pt x="26" y="109"/>
                  <a:pt x="25" y="109"/>
                </a:cubicBezTo>
                <a:cubicBezTo>
                  <a:pt x="23" y="109"/>
                  <a:pt x="21" y="109"/>
                  <a:pt x="20" y="109"/>
                </a:cubicBezTo>
                <a:close/>
                <a:moveTo>
                  <a:pt x="22" y="98"/>
                </a:moveTo>
                <a:cubicBezTo>
                  <a:pt x="21" y="98"/>
                  <a:pt x="21" y="99"/>
                  <a:pt x="20" y="100"/>
                </a:cubicBezTo>
                <a:cubicBezTo>
                  <a:pt x="20" y="101"/>
                  <a:pt x="20" y="103"/>
                  <a:pt x="20" y="104"/>
                </a:cubicBezTo>
                <a:cubicBezTo>
                  <a:pt x="19" y="105"/>
                  <a:pt x="20" y="105"/>
                  <a:pt x="21" y="105"/>
                </a:cubicBezTo>
                <a:cubicBezTo>
                  <a:pt x="22" y="105"/>
                  <a:pt x="23" y="105"/>
                  <a:pt x="24" y="105"/>
                </a:cubicBezTo>
                <a:cubicBezTo>
                  <a:pt x="25" y="105"/>
                  <a:pt x="26" y="105"/>
                  <a:pt x="27" y="105"/>
                </a:cubicBezTo>
                <a:cubicBezTo>
                  <a:pt x="28" y="105"/>
                  <a:pt x="29" y="105"/>
                  <a:pt x="29" y="104"/>
                </a:cubicBezTo>
                <a:cubicBezTo>
                  <a:pt x="29" y="103"/>
                  <a:pt x="29" y="102"/>
                  <a:pt x="29" y="102"/>
                </a:cubicBezTo>
                <a:cubicBezTo>
                  <a:pt x="29" y="101"/>
                  <a:pt x="30" y="101"/>
                  <a:pt x="30" y="100"/>
                </a:cubicBezTo>
                <a:cubicBezTo>
                  <a:pt x="30" y="99"/>
                  <a:pt x="30" y="98"/>
                  <a:pt x="29" y="98"/>
                </a:cubicBezTo>
                <a:cubicBezTo>
                  <a:pt x="27" y="98"/>
                  <a:pt x="26" y="98"/>
                  <a:pt x="25" y="98"/>
                </a:cubicBezTo>
                <a:cubicBezTo>
                  <a:pt x="24" y="98"/>
                  <a:pt x="23" y="98"/>
                  <a:pt x="22" y="98"/>
                </a:cubicBezTo>
                <a:close/>
                <a:moveTo>
                  <a:pt x="27" y="119"/>
                </a:moveTo>
                <a:cubicBezTo>
                  <a:pt x="26" y="119"/>
                  <a:pt x="26" y="120"/>
                  <a:pt x="25" y="121"/>
                </a:cubicBezTo>
                <a:cubicBezTo>
                  <a:pt x="25" y="122"/>
                  <a:pt x="25" y="124"/>
                  <a:pt x="25" y="125"/>
                </a:cubicBezTo>
                <a:cubicBezTo>
                  <a:pt x="24" y="126"/>
                  <a:pt x="25" y="126"/>
                  <a:pt x="26" y="126"/>
                </a:cubicBezTo>
                <a:cubicBezTo>
                  <a:pt x="27" y="126"/>
                  <a:pt x="27" y="126"/>
                  <a:pt x="28" y="126"/>
                </a:cubicBezTo>
                <a:cubicBezTo>
                  <a:pt x="28" y="126"/>
                  <a:pt x="29" y="126"/>
                  <a:pt x="30" y="126"/>
                </a:cubicBezTo>
                <a:cubicBezTo>
                  <a:pt x="31" y="126"/>
                  <a:pt x="31" y="126"/>
                  <a:pt x="32" y="125"/>
                </a:cubicBezTo>
                <a:cubicBezTo>
                  <a:pt x="32" y="124"/>
                  <a:pt x="32" y="123"/>
                  <a:pt x="32" y="123"/>
                </a:cubicBezTo>
                <a:cubicBezTo>
                  <a:pt x="32" y="122"/>
                  <a:pt x="32" y="122"/>
                  <a:pt x="32" y="121"/>
                </a:cubicBezTo>
                <a:cubicBezTo>
                  <a:pt x="32" y="120"/>
                  <a:pt x="32" y="119"/>
                  <a:pt x="31" y="119"/>
                </a:cubicBezTo>
                <a:cubicBezTo>
                  <a:pt x="30" y="119"/>
                  <a:pt x="30" y="119"/>
                  <a:pt x="29" y="119"/>
                </a:cubicBezTo>
                <a:cubicBezTo>
                  <a:pt x="29" y="119"/>
                  <a:pt x="28" y="119"/>
                  <a:pt x="27" y="119"/>
                </a:cubicBezTo>
                <a:close/>
                <a:moveTo>
                  <a:pt x="35" y="14"/>
                </a:moveTo>
                <a:cubicBezTo>
                  <a:pt x="30" y="14"/>
                  <a:pt x="28" y="17"/>
                  <a:pt x="28" y="21"/>
                </a:cubicBezTo>
                <a:cubicBezTo>
                  <a:pt x="28" y="63"/>
                  <a:pt x="28" y="63"/>
                  <a:pt x="28" y="63"/>
                </a:cubicBezTo>
                <a:cubicBezTo>
                  <a:pt x="28" y="68"/>
                  <a:pt x="30" y="70"/>
                  <a:pt x="35" y="70"/>
                </a:cubicBezTo>
                <a:cubicBezTo>
                  <a:pt x="105" y="70"/>
                  <a:pt x="105" y="70"/>
                  <a:pt x="105" y="70"/>
                </a:cubicBezTo>
                <a:cubicBezTo>
                  <a:pt x="110" y="70"/>
                  <a:pt x="112" y="68"/>
                  <a:pt x="112" y="63"/>
                </a:cubicBezTo>
                <a:cubicBezTo>
                  <a:pt x="112" y="21"/>
                  <a:pt x="112" y="21"/>
                  <a:pt x="112" y="21"/>
                </a:cubicBezTo>
                <a:cubicBezTo>
                  <a:pt x="112" y="17"/>
                  <a:pt x="110" y="14"/>
                  <a:pt x="105" y="14"/>
                </a:cubicBezTo>
                <a:lnTo>
                  <a:pt x="35" y="14"/>
                </a:lnTo>
                <a:close/>
                <a:moveTo>
                  <a:pt x="35" y="98"/>
                </a:moveTo>
                <a:cubicBezTo>
                  <a:pt x="34" y="98"/>
                  <a:pt x="33" y="99"/>
                  <a:pt x="33" y="100"/>
                </a:cubicBezTo>
                <a:cubicBezTo>
                  <a:pt x="33" y="101"/>
                  <a:pt x="33" y="101"/>
                  <a:pt x="32" y="102"/>
                </a:cubicBezTo>
                <a:cubicBezTo>
                  <a:pt x="32" y="102"/>
                  <a:pt x="32" y="103"/>
                  <a:pt x="32" y="104"/>
                </a:cubicBezTo>
                <a:cubicBezTo>
                  <a:pt x="32" y="105"/>
                  <a:pt x="32" y="105"/>
                  <a:pt x="33" y="105"/>
                </a:cubicBezTo>
                <a:cubicBezTo>
                  <a:pt x="34" y="105"/>
                  <a:pt x="34" y="105"/>
                  <a:pt x="35" y="105"/>
                </a:cubicBezTo>
                <a:cubicBezTo>
                  <a:pt x="35" y="105"/>
                  <a:pt x="36" y="105"/>
                  <a:pt x="37" y="105"/>
                </a:cubicBezTo>
                <a:cubicBezTo>
                  <a:pt x="38" y="105"/>
                  <a:pt x="38" y="105"/>
                  <a:pt x="38" y="104"/>
                </a:cubicBezTo>
                <a:cubicBezTo>
                  <a:pt x="39" y="103"/>
                  <a:pt x="39" y="102"/>
                  <a:pt x="39" y="102"/>
                </a:cubicBezTo>
                <a:cubicBezTo>
                  <a:pt x="39" y="101"/>
                  <a:pt x="39" y="101"/>
                  <a:pt x="39" y="100"/>
                </a:cubicBezTo>
                <a:cubicBezTo>
                  <a:pt x="39" y="99"/>
                  <a:pt x="39" y="98"/>
                  <a:pt x="38" y="98"/>
                </a:cubicBezTo>
                <a:cubicBezTo>
                  <a:pt x="37" y="98"/>
                  <a:pt x="37" y="98"/>
                  <a:pt x="36" y="98"/>
                </a:cubicBezTo>
                <a:cubicBezTo>
                  <a:pt x="36" y="98"/>
                  <a:pt x="35" y="98"/>
                  <a:pt x="35" y="98"/>
                </a:cubicBezTo>
                <a:close/>
                <a:moveTo>
                  <a:pt x="36" y="109"/>
                </a:moveTo>
                <a:cubicBezTo>
                  <a:pt x="35" y="109"/>
                  <a:pt x="34" y="109"/>
                  <a:pt x="34" y="111"/>
                </a:cubicBezTo>
                <a:cubicBezTo>
                  <a:pt x="34" y="112"/>
                  <a:pt x="34" y="113"/>
                  <a:pt x="33" y="114"/>
                </a:cubicBezTo>
                <a:cubicBezTo>
                  <a:pt x="33" y="115"/>
                  <a:pt x="34" y="116"/>
                  <a:pt x="35" y="116"/>
                </a:cubicBezTo>
                <a:cubicBezTo>
                  <a:pt x="35" y="116"/>
                  <a:pt x="36" y="116"/>
                  <a:pt x="36" y="116"/>
                </a:cubicBezTo>
                <a:cubicBezTo>
                  <a:pt x="37" y="116"/>
                  <a:pt x="38" y="116"/>
                  <a:pt x="38" y="116"/>
                </a:cubicBezTo>
                <a:cubicBezTo>
                  <a:pt x="39" y="116"/>
                  <a:pt x="40" y="115"/>
                  <a:pt x="40" y="114"/>
                </a:cubicBezTo>
                <a:cubicBezTo>
                  <a:pt x="40" y="113"/>
                  <a:pt x="40" y="113"/>
                  <a:pt x="40" y="112"/>
                </a:cubicBezTo>
                <a:cubicBezTo>
                  <a:pt x="40" y="112"/>
                  <a:pt x="40" y="111"/>
                  <a:pt x="41" y="111"/>
                </a:cubicBezTo>
                <a:cubicBezTo>
                  <a:pt x="41" y="109"/>
                  <a:pt x="40" y="109"/>
                  <a:pt x="39" y="109"/>
                </a:cubicBezTo>
                <a:cubicBezTo>
                  <a:pt x="39" y="109"/>
                  <a:pt x="38" y="109"/>
                  <a:pt x="38" y="109"/>
                </a:cubicBezTo>
                <a:cubicBezTo>
                  <a:pt x="37" y="109"/>
                  <a:pt x="36" y="109"/>
                  <a:pt x="36" y="109"/>
                </a:cubicBezTo>
                <a:close/>
                <a:moveTo>
                  <a:pt x="38" y="119"/>
                </a:moveTo>
                <a:cubicBezTo>
                  <a:pt x="36" y="119"/>
                  <a:pt x="36" y="120"/>
                  <a:pt x="36" y="121"/>
                </a:cubicBezTo>
                <a:cubicBezTo>
                  <a:pt x="36" y="122"/>
                  <a:pt x="35" y="122"/>
                  <a:pt x="35" y="123"/>
                </a:cubicBezTo>
                <a:cubicBezTo>
                  <a:pt x="35" y="123"/>
                  <a:pt x="35" y="124"/>
                  <a:pt x="35" y="125"/>
                </a:cubicBezTo>
                <a:cubicBezTo>
                  <a:pt x="35" y="126"/>
                  <a:pt x="35" y="126"/>
                  <a:pt x="37" y="126"/>
                </a:cubicBezTo>
                <a:cubicBezTo>
                  <a:pt x="37" y="126"/>
                  <a:pt x="38" y="126"/>
                  <a:pt x="38" y="126"/>
                </a:cubicBezTo>
                <a:cubicBezTo>
                  <a:pt x="39" y="126"/>
                  <a:pt x="40" y="126"/>
                  <a:pt x="40" y="126"/>
                </a:cubicBezTo>
                <a:cubicBezTo>
                  <a:pt x="41" y="126"/>
                  <a:pt x="42" y="126"/>
                  <a:pt x="42" y="125"/>
                </a:cubicBezTo>
                <a:cubicBezTo>
                  <a:pt x="42" y="124"/>
                  <a:pt x="42" y="123"/>
                  <a:pt x="42" y="123"/>
                </a:cubicBezTo>
                <a:cubicBezTo>
                  <a:pt x="42" y="122"/>
                  <a:pt x="42" y="122"/>
                  <a:pt x="43" y="121"/>
                </a:cubicBezTo>
                <a:cubicBezTo>
                  <a:pt x="43" y="120"/>
                  <a:pt x="42" y="119"/>
                  <a:pt x="41" y="119"/>
                </a:cubicBezTo>
                <a:cubicBezTo>
                  <a:pt x="40" y="119"/>
                  <a:pt x="40" y="119"/>
                  <a:pt x="39" y="119"/>
                </a:cubicBezTo>
                <a:cubicBezTo>
                  <a:pt x="39" y="119"/>
                  <a:pt x="38" y="119"/>
                  <a:pt x="38" y="119"/>
                </a:cubicBezTo>
                <a:close/>
                <a:moveTo>
                  <a:pt x="44" y="98"/>
                </a:moveTo>
                <a:cubicBezTo>
                  <a:pt x="43" y="98"/>
                  <a:pt x="42" y="99"/>
                  <a:pt x="42" y="100"/>
                </a:cubicBezTo>
                <a:cubicBezTo>
                  <a:pt x="42" y="102"/>
                  <a:pt x="42" y="103"/>
                  <a:pt x="42" y="104"/>
                </a:cubicBezTo>
                <a:cubicBezTo>
                  <a:pt x="41" y="105"/>
                  <a:pt x="42" y="105"/>
                  <a:pt x="43" y="105"/>
                </a:cubicBezTo>
                <a:cubicBezTo>
                  <a:pt x="43" y="105"/>
                  <a:pt x="44" y="105"/>
                  <a:pt x="44" y="105"/>
                </a:cubicBezTo>
                <a:cubicBezTo>
                  <a:pt x="45" y="105"/>
                  <a:pt x="46" y="105"/>
                  <a:pt x="46" y="105"/>
                </a:cubicBezTo>
                <a:cubicBezTo>
                  <a:pt x="47" y="105"/>
                  <a:pt x="48" y="105"/>
                  <a:pt x="48" y="104"/>
                </a:cubicBezTo>
                <a:cubicBezTo>
                  <a:pt x="48" y="103"/>
                  <a:pt x="48" y="102"/>
                  <a:pt x="48" y="102"/>
                </a:cubicBezTo>
                <a:cubicBezTo>
                  <a:pt x="48" y="101"/>
                  <a:pt x="48" y="101"/>
                  <a:pt x="48" y="100"/>
                </a:cubicBezTo>
                <a:cubicBezTo>
                  <a:pt x="48" y="99"/>
                  <a:pt x="48" y="98"/>
                  <a:pt x="47" y="98"/>
                </a:cubicBezTo>
                <a:cubicBezTo>
                  <a:pt x="46" y="98"/>
                  <a:pt x="46" y="98"/>
                  <a:pt x="45" y="98"/>
                </a:cubicBezTo>
                <a:cubicBezTo>
                  <a:pt x="45" y="98"/>
                  <a:pt x="44" y="98"/>
                  <a:pt x="44" y="98"/>
                </a:cubicBezTo>
                <a:close/>
                <a:moveTo>
                  <a:pt x="46" y="109"/>
                </a:moveTo>
                <a:cubicBezTo>
                  <a:pt x="45" y="109"/>
                  <a:pt x="44" y="109"/>
                  <a:pt x="44" y="111"/>
                </a:cubicBezTo>
                <a:cubicBezTo>
                  <a:pt x="44" y="111"/>
                  <a:pt x="44" y="112"/>
                  <a:pt x="44" y="112"/>
                </a:cubicBezTo>
                <a:cubicBezTo>
                  <a:pt x="44" y="113"/>
                  <a:pt x="43" y="113"/>
                  <a:pt x="43" y="114"/>
                </a:cubicBezTo>
                <a:cubicBezTo>
                  <a:pt x="43" y="115"/>
                  <a:pt x="44" y="116"/>
                  <a:pt x="45" y="116"/>
                </a:cubicBezTo>
                <a:cubicBezTo>
                  <a:pt x="45" y="116"/>
                  <a:pt x="46" y="116"/>
                  <a:pt x="46" y="116"/>
                </a:cubicBezTo>
                <a:cubicBezTo>
                  <a:pt x="47" y="116"/>
                  <a:pt x="48" y="116"/>
                  <a:pt x="48" y="116"/>
                </a:cubicBezTo>
                <a:cubicBezTo>
                  <a:pt x="49" y="116"/>
                  <a:pt x="50" y="115"/>
                  <a:pt x="50" y="114"/>
                </a:cubicBezTo>
                <a:cubicBezTo>
                  <a:pt x="50" y="113"/>
                  <a:pt x="50" y="113"/>
                  <a:pt x="50" y="112"/>
                </a:cubicBezTo>
                <a:cubicBezTo>
                  <a:pt x="50" y="112"/>
                  <a:pt x="50" y="111"/>
                  <a:pt x="50" y="111"/>
                </a:cubicBezTo>
                <a:cubicBezTo>
                  <a:pt x="50" y="109"/>
                  <a:pt x="50" y="109"/>
                  <a:pt x="49" y="109"/>
                </a:cubicBezTo>
                <a:cubicBezTo>
                  <a:pt x="48" y="109"/>
                  <a:pt x="48" y="109"/>
                  <a:pt x="47" y="109"/>
                </a:cubicBezTo>
                <a:cubicBezTo>
                  <a:pt x="47" y="109"/>
                  <a:pt x="46" y="109"/>
                  <a:pt x="46" y="109"/>
                </a:cubicBezTo>
                <a:close/>
                <a:moveTo>
                  <a:pt x="48" y="119"/>
                </a:moveTo>
                <a:cubicBezTo>
                  <a:pt x="47" y="119"/>
                  <a:pt x="46" y="120"/>
                  <a:pt x="46" y="121"/>
                </a:cubicBezTo>
                <a:cubicBezTo>
                  <a:pt x="46" y="122"/>
                  <a:pt x="46" y="122"/>
                  <a:pt x="46" y="123"/>
                </a:cubicBezTo>
                <a:cubicBezTo>
                  <a:pt x="46" y="123"/>
                  <a:pt x="46" y="124"/>
                  <a:pt x="46" y="125"/>
                </a:cubicBezTo>
                <a:cubicBezTo>
                  <a:pt x="45" y="126"/>
                  <a:pt x="46" y="126"/>
                  <a:pt x="47" y="126"/>
                </a:cubicBezTo>
                <a:cubicBezTo>
                  <a:pt x="51" y="126"/>
                  <a:pt x="55" y="126"/>
                  <a:pt x="58" y="126"/>
                </a:cubicBezTo>
                <a:cubicBezTo>
                  <a:pt x="62" y="126"/>
                  <a:pt x="66" y="126"/>
                  <a:pt x="70" y="126"/>
                </a:cubicBezTo>
                <a:cubicBezTo>
                  <a:pt x="74" y="126"/>
                  <a:pt x="77" y="126"/>
                  <a:pt x="81" y="126"/>
                </a:cubicBezTo>
                <a:cubicBezTo>
                  <a:pt x="85" y="126"/>
                  <a:pt x="89" y="126"/>
                  <a:pt x="93" y="126"/>
                </a:cubicBezTo>
                <a:cubicBezTo>
                  <a:pt x="94" y="126"/>
                  <a:pt x="94" y="126"/>
                  <a:pt x="94" y="125"/>
                </a:cubicBezTo>
                <a:cubicBezTo>
                  <a:pt x="94" y="124"/>
                  <a:pt x="94" y="123"/>
                  <a:pt x="94" y="123"/>
                </a:cubicBezTo>
                <a:cubicBezTo>
                  <a:pt x="94" y="122"/>
                  <a:pt x="94" y="122"/>
                  <a:pt x="94" y="121"/>
                </a:cubicBezTo>
                <a:cubicBezTo>
                  <a:pt x="94" y="120"/>
                  <a:pt x="93" y="119"/>
                  <a:pt x="92" y="119"/>
                </a:cubicBezTo>
                <a:cubicBezTo>
                  <a:pt x="88" y="119"/>
                  <a:pt x="85" y="119"/>
                  <a:pt x="81" y="119"/>
                </a:cubicBezTo>
                <a:cubicBezTo>
                  <a:pt x="77" y="119"/>
                  <a:pt x="73" y="119"/>
                  <a:pt x="70" y="119"/>
                </a:cubicBezTo>
                <a:cubicBezTo>
                  <a:pt x="66" y="119"/>
                  <a:pt x="62" y="119"/>
                  <a:pt x="59" y="119"/>
                </a:cubicBezTo>
                <a:cubicBezTo>
                  <a:pt x="55" y="119"/>
                  <a:pt x="51" y="119"/>
                  <a:pt x="48" y="119"/>
                </a:cubicBezTo>
                <a:close/>
                <a:moveTo>
                  <a:pt x="53" y="98"/>
                </a:moveTo>
                <a:cubicBezTo>
                  <a:pt x="52" y="98"/>
                  <a:pt x="51" y="99"/>
                  <a:pt x="51" y="100"/>
                </a:cubicBezTo>
                <a:cubicBezTo>
                  <a:pt x="51" y="101"/>
                  <a:pt x="51" y="101"/>
                  <a:pt x="51" y="102"/>
                </a:cubicBezTo>
                <a:cubicBezTo>
                  <a:pt x="51" y="102"/>
                  <a:pt x="51" y="103"/>
                  <a:pt x="51" y="104"/>
                </a:cubicBezTo>
                <a:cubicBezTo>
                  <a:pt x="51" y="105"/>
                  <a:pt x="51" y="105"/>
                  <a:pt x="52" y="105"/>
                </a:cubicBezTo>
                <a:cubicBezTo>
                  <a:pt x="53" y="105"/>
                  <a:pt x="53" y="105"/>
                  <a:pt x="54" y="105"/>
                </a:cubicBezTo>
                <a:cubicBezTo>
                  <a:pt x="55" y="105"/>
                  <a:pt x="55" y="105"/>
                  <a:pt x="56" y="105"/>
                </a:cubicBezTo>
                <a:cubicBezTo>
                  <a:pt x="57" y="105"/>
                  <a:pt x="57" y="105"/>
                  <a:pt x="57" y="104"/>
                </a:cubicBezTo>
                <a:cubicBezTo>
                  <a:pt x="57" y="103"/>
                  <a:pt x="57" y="102"/>
                  <a:pt x="57" y="102"/>
                </a:cubicBezTo>
                <a:cubicBezTo>
                  <a:pt x="57" y="101"/>
                  <a:pt x="57" y="101"/>
                  <a:pt x="57" y="100"/>
                </a:cubicBezTo>
                <a:cubicBezTo>
                  <a:pt x="58" y="99"/>
                  <a:pt x="57" y="98"/>
                  <a:pt x="56" y="98"/>
                </a:cubicBezTo>
                <a:cubicBezTo>
                  <a:pt x="56" y="98"/>
                  <a:pt x="55" y="98"/>
                  <a:pt x="55" y="98"/>
                </a:cubicBezTo>
                <a:cubicBezTo>
                  <a:pt x="54" y="98"/>
                  <a:pt x="53" y="98"/>
                  <a:pt x="53" y="98"/>
                </a:cubicBezTo>
                <a:close/>
                <a:moveTo>
                  <a:pt x="55" y="109"/>
                </a:moveTo>
                <a:cubicBezTo>
                  <a:pt x="54" y="109"/>
                  <a:pt x="54" y="109"/>
                  <a:pt x="54" y="111"/>
                </a:cubicBezTo>
                <a:cubicBezTo>
                  <a:pt x="54" y="111"/>
                  <a:pt x="53" y="112"/>
                  <a:pt x="53" y="112"/>
                </a:cubicBezTo>
                <a:cubicBezTo>
                  <a:pt x="53" y="113"/>
                  <a:pt x="53" y="113"/>
                  <a:pt x="53" y="114"/>
                </a:cubicBezTo>
                <a:cubicBezTo>
                  <a:pt x="53" y="115"/>
                  <a:pt x="54" y="116"/>
                  <a:pt x="55" y="116"/>
                </a:cubicBezTo>
                <a:cubicBezTo>
                  <a:pt x="55" y="116"/>
                  <a:pt x="56" y="116"/>
                  <a:pt x="57" y="116"/>
                </a:cubicBezTo>
                <a:cubicBezTo>
                  <a:pt x="57" y="116"/>
                  <a:pt x="58" y="116"/>
                  <a:pt x="58" y="116"/>
                </a:cubicBezTo>
                <a:cubicBezTo>
                  <a:pt x="59" y="116"/>
                  <a:pt x="60" y="115"/>
                  <a:pt x="60" y="114"/>
                </a:cubicBezTo>
                <a:cubicBezTo>
                  <a:pt x="60" y="113"/>
                  <a:pt x="60" y="112"/>
                  <a:pt x="60" y="111"/>
                </a:cubicBezTo>
                <a:cubicBezTo>
                  <a:pt x="60" y="109"/>
                  <a:pt x="60" y="109"/>
                  <a:pt x="59" y="109"/>
                </a:cubicBezTo>
                <a:cubicBezTo>
                  <a:pt x="58" y="109"/>
                  <a:pt x="57" y="109"/>
                  <a:pt x="57" y="109"/>
                </a:cubicBezTo>
                <a:cubicBezTo>
                  <a:pt x="56" y="109"/>
                  <a:pt x="56" y="109"/>
                  <a:pt x="55" y="109"/>
                </a:cubicBezTo>
                <a:close/>
                <a:moveTo>
                  <a:pt x="62" y="98"/>
                </a:moveTo>
                <a:cubicBezTo>
                  <a:pt x="61" y="98"/>
                  <a:pt x="61" y="99"/>
                  <a:pt x="61" y="100"/>
                </a:cubicBezTo>
                <a:cubicBezTo>
                  <a:pt x="61" y="101"/>
                  <a:pt x="61" y="102"/>
                  <a:pt x="60" y="104"/>
                </a:cubicBezTo>
                <a:cubicBezTo>
                  <a:pt x="60" y="105"/>
                  <a:pt x="61" y="105"/>
                  <a:pt x="62" y="105"/>
                </a:cubicBezTo>
                <a:cubicBezTo>
                  <a:pt x="62" y="105"/>
                  <a:pt x="63" y="105"/>
                  <a:pt x="63" y="105"/>
                </a:cubicBezTo>
                <a:cubicBezTo>
                  <a:pt x="64" y="105"/>
                  <a:pt x="65" y="105"/>
                  <a:pt x="65" y="105"/>
                </a:cubicBezTo>
                <a:cubicBezTo>
                  <a:pt x="66" y="105"/>
                  <a:pt x="67" y="105"/>
                  <a:pt x="67" y="104"/>
                </a:cubicBezTo>
                <a:cubicBezTo>
                  <a:pt x="67" y="102"/>
                  <a:pt x="67" y="101"/>
                  <a:pt x="67" y="100"/>
                </a:cubicBezTo>
                <a:cubicBezTo>
                  <a:pt x="67" y="99"/>
                  <a:pt x="66" y="98"/>
                  <a:pt x="65" y="98"/>
                </a:cubicBezTo>
                <a:cubicBezTo>
                  <a:pt x="65" y="98"/>
                  <a:pt x="64" y="98"/>
                  <a:pt x="64" y="98"/>
                </a:cubicBezTo>
                <a:cubicBezTo>
                  <a:pt x="63" y="98"/>
                  <a:pt x="63" y="98"/>
                  <a:pt x="62" y="98"/>
                </a:cubicBezTo>
                <a:close/>
                <a:moveTo>
                  <a:pt x="65" y="109"/>
                </a:moveTo>
                <a:cubicBezTo>
                  <a:pt x="64" y="109"/>
                  <a:pt x="63" y="109"/>
                  <a:pt x="63" y="111"/>
                </a:cubicBezTo>
                <a:cubicBezTo>
                  <a:pt x="63" y="111"/>
                  <a:pt x="63" y="112"/>
                  <a:pt x="63" y="112"/>
                </a:cubicBezTo>
                <a:cubicBezTo>
                  <a:pt x="63" y="113"/>
                  <a:pt x="63" y="113"/>
                  <a:pt x="63" y="114"/>
                </a:cubicBezTo>
                <a:cubicBezTo>
                  <a:pt x="63" y="115"/>
                  <a:pt x="64" y="116"/>
                  <a:pt x="65" y="116"/>
                </a:cubicBezTo>
                <a:cubicBezTo>
                  <a:pt x="65" y="116"/>
                  <a:pt x="66" y="116"/>
                  <a:pt x="67" y="116"/>
                </a:cubicBezTo>
                <a:cubicBezTo>
                  <a:pt x="67" y="116"/>
                  <a:pt x="68" y="116"/>
                  <a:pt x="68" y="116"/>
                </a:cubicBezTo>
                <a:cubicBezTo>
                  <a:pt x="69" y="116"/>
                  <a:pt x="70" y="115"/>
                  <a:pt x="70" y="114"/>
                </a:cubicBezTo>
                <a:cubicBezTo>
                  <a:pt x="70" y="113"/>
                  <a:pt x="70" y="113"/>
                  <a:pt x="70" y="112"/>
                </a:cubicBezTo>
                <a:cubicBezTo>
                  <a:pt x="70" y="112"/>
                  <a:pt x="70" y="111"/>
                  <a:pt x="70" y="111"/>
                </a:cubicBezTo>
                <a:cubicBezTo>
                  <a:pt x="70" y="109"/>
                  <a:pt x="69" y="109"/>
                  <a:pt x="68" y="109"/>
                </a:cubicBezTo>
                <a:cubicBezTo>
                  <a:pt x="68" y="109"/>
                  <a:pt x="67" y="109"/>
                  <a:pt x="67" y="109"/>
                </a:cubicBezTo>
                <a:cubicBezTo>
                  <a:pt x="66" y="109"/>
                  <a:pt x="66" y="109"/>
                  <a:pt x="65" y="109"/>
                </a:cubicBezTo>
                <a:close/>
                <a:moveTo>
                  <a:pt x="71" y="98"/>
                </a:moveTo>
                <a:cubicBezTo>
                  <a:pt x="70" y="98"/>
                  <a:pt x="70" y="99"/>
                  <a:pt x="70" y="100"/>
                </a:cubicBezTo>
                <a:cubicBezTo>
                  <a:pt x="70" y="101"/>
                  <a:pt x="70" y="101"/>
                  <a:pt x="70" y="102"/>
                </a:cubicBezTo>
                <a:cubicBezTo>
                  <a:pt x="70" y="102"/>
                  <a:pt x="70" y="103"/>
                  <a:pt x="70" y="104"/>
                </a:cubicBezTo>
                <a:cubicBezTo>
                  <a:pt x="70" y="105"/>
                  <a:pt x="70" y="105"/>
                  <a:pt x="71" y="105"/>
                </a:cubicBezTo>
                <a:cubicBezTo>
                  <a:pt x="72" y="105"/>
                  <a:pt x="72" y="105"/>
                  <a:pt x="73" y="105"/>
                </a:cubicBezTo>
                <a:cubicBezTo>
                  <a:pt x="74" y="105"/>
                  <a:pt x="74" y="105"/>
                  <a:pt x="75" y="105"/>
                </a:cubicBezTo>
                <a:cubicBezTo>
                  <a:pt x="76" y="105"/>
                  <a:pt x="76" y="105"/>
                  <a:pt x="76" y="104"/>
                </a:cubicBezTo>
                <a:cubicBezTo>
                  <a:pt x="76" y="103"/>
                  <a:pt x="76" y="102"/>
                  <a:pt x="76" y="102"/>
                </a:cubicBezTo>
                <a:cubicBezTo>
                  <a:pt x="76" y="101"/>
                  <a:pt x="76" y="101"/>
                  <a:pt x="76" y="100"/>
                </a:cubicBezTo>
                <a:cubicBezTo>
                  <a:pt x="76" y="99"/>
                  <a:pt x="76" y="98"/>
                  <a:pt x="74" y="98"/>
                </a:cubicBezTo>
                <a:cubicBezTo>
                  <a:pt x="74" y="98"/>
                  <a:pt x="73" y="98"/>
                  <a:pt x="73" y="98"/>
                </a:cubicBezTo>
                <a:cubicBezTo>
                  <a:pt x="72" y="98"/>
                  <a:pt x="72" y="98"/>
                  <a:pt x="71" y="98"/>
                </a:cubicBezTo>
                <a:close/>
                <a:moveTo>
                  <a:pt x="75" y="109"/>
                </a:moveTo>
                <a:cubicBezTo>
                  <a:pt x="74" y="109"/>
                  <a:pt x="73" y="109"/>
                  <a:pt x="73" y="111"/>
                </a:cubicBezTo>
                <a:cubicBezTo>
                  <a:pt x="73" y="112"/>
                  <a:pt x="73" y="113"/>
                  <a:pt x="73" y="114"/>
                </a:cubicBezTo>
                <a:cubicBezTo>
                  <a:pt x="73" y="115"/>
                  <a:pt x="74" y="116"/>
                  <a:pt x="75" y="116"/>
                </a:cubicBezTo>
                <a:cubicBezTo>
                  <a:pt x="75" y="116"/>
                  <a:pt x="76" y="116"/>
                  <a:pt x="76" y="116"/>
                </a:cubicBezTo>
                <a:cubicBezTo>
                  <a:pt x="77" y="116"/>
                  <a:pt x="78" y="116"/>
                  <a:pt x="78" y="116"/>
                </a:cubicBezTo>
                <a:cubicBezTo>
                  <a:pt x="79" y="116"/>
                  <a:pt x="80" y="115"/>
                  <a:pt x="80" y="114"/>
                </a:cubicBezTo>
                <a:cubicBezTo>
                  <a:pt x="80" y="112"/>
                  <a:pt x="80" y="111"/>
                  <a:pt x="80" y="111"/>
                </a:cubicBezTo>
                <a:cubicBezTo>
                  <a:pt x="80" y="109"/>
                  <a:pt x="79" y="109"/>
                  <a:pt x="78" y="109"/>
                </a:cubicBezTo>
                <a:cubicBezTo>
                  <a:pt x="77" y="109"/>
                  <a:pt x="77" y="109"/>
                  <a:pt x="76" y="109"/>
                </a:cubicBezTo>
                <a:cubicBezTo>
                  <a:pt x="76" y="109"/>
                  <a:pt x="75" y="109"/>
                  <a:pt x="75" y="109"/>
                </a:cubicBezTo>
                <a:close/>
                <a:moveTo>
                  <a:pt x="81" y="98"/>
                </a:moveTo>
                <a:cubicBezTo>
                  <a:pt x="80" y="98"/>
                  <a:pt x="79" y="99"/>
                  <a:pt x="79" y="100"/>
                </a:cubicBezTo>
                <a:cubicBezTo>
                  <a:pt x="79" y="101"/>
                  <a:pt x="79" y="101"/>
                  <a:pt x="79" y="102"/>
                </a:cubicBezTo>
                <a:cubicBezTo>
                  <a:pt x="79" y="102"/>
                  <a:pt x="79" y="103"/>
                  <a:pt x="79" y="104"/>
                </a:cubicBezTo>
                <a:cubicBezTo>
                  <a:pt x="79" y="105"/>
                  <a:pt x="80" y="105"/>
                  <a:pt x="81" y="105"/>
                </a:cubicBezTo>
                <a:cubicBezTo>
                  <a:pt x="81" y="105"/>
                  <a:pt x="82" y="105"/>
                  <a:pt x="83" y="105"/>
                </a:cubicBezTo>
                <a:cubicBezTo>
                  <a:pt x="83" y="105"/>
                  <a:pt x="84" y="105"/>
                  <a:pt x="84" y="105"/>
                </a:cubicBezTo>
                <a:cubicBezTo>
                  <a:pt x="85" y="105"/>
                  <a:pt x="86" y="105"/>
                  <a:pt x="86" y="104"/>
                </a:cubicBezTo>
                <a:cubicBezTo>
                  <a:pt x="86" y="103"/>
                  <a:pt x="85" y="102"/>
                  <a:pt x="85" y="100"/>
                </a:cubicBezTo>
                <a:cubicBezTo>
                  <a:pt x="85" y="99"/>
                  <a:pt x="85" y="98"/>
                  <a:pt x="84" y="98"/>
                </a:cubicBezTo>
                <a:cubicBezTo>
                  <a:pt x="83" y="98"/>
                  <a:pt x="83" y="98"/>
                  <a:pt x="82" y="98"/>
                </a:cubicBezTo>
                <a:cubicBezTo>
                  <a:pt x="82" y="98"/>
                  <a:pt x="81" y="98"/>
                  <a:pt x="81" y="98"/>
                </a:cubicBezTo>
                <a:close/>
                <a:moveTo>
                  <a:pt x="84" y="109"/>
                </a:moveTo>
                <a:cubicBezTo>
                  <a:pt x="83" y="109"/>
                  <a:pt x="83" y="109"/>
                  <a:pt x="83" y="111"/>
                </a:cubicBezTo>
                <a:cubicBezTo>
                  <a:pt x="83" y="111"/>
                  <a:pt x="83" y="112"/>
                  <a:pt x="83" y="112"/>
                </a:cubicBezTo>
                <a:cubicBezTo>
                  <a:pt x="83" y="113"/>
                  <a:pt x="83" y="113"/>
                  <a:pt x="83" y="114"/>
                </a:cubicBezTo>
                <a:cubicBezTo>
                  <a:pt x="83" y="115"/>
                  <a:pt x="84" y="116"/>
                  <a:pt x="85" y="116"/>
                </a:cubicBezTo>
                <a:cubicBezTo>
                  <a:pt x="85" y="116"/>
                  <a:pt x="86" y="116"/>
                  <a:pt x="87" y="116"/>
                </a:cubicBezTo>
                <a:cubicBezTo>
                  <a:pt x="87" y="116"/>
                  <a:pt x="88" y="116"/>
                  <a:pt x="88" y="116"/>
                </a:cubicBezTo>
                <a:cubicBezTo>
                  <a:pt x="89" y="116"/>
                  <a:pt x="90" y="115"/>
                  <a:pt x="90" y="114"/>
                </a:cubicBezTo>
                <a:cubicBezTo>
                  <a:pt x="90" y="113"/>
                  <a:pt x="90" y="113"/>
                  <a:pt x="90" y="112"/>
                </a:cubicBezTo>
                <a:cubicBezTo>
                  <a:pt x="89" y="112"/>
                  <a:pt x="89" y="111"/>
                  <a:pt x="89" y="111"/>
                </a:cubicBezTo>
                <a:cubicBezTo>
                  <a:pt x="89" y="109"/>
                  <a:pt x="89" y="109"/>
                  <a:pt x="88" y="109"/>
                </a:cubicBezTo>
                <a:cubicBezTo>
                  <a:pt x="87" y="109"/>
                  <a:pt x="86" y="109"/>
                  <a:pt x="86" y="109"/>
                </a:cubicBezTo>
                <a:cubicBezTo>
                  <a:pt x="85" y="109"/>
                  <a:pt x="85" y="109"/>
                  <a:pt x="84" y="109"/>
                </a:cubicBezTo>
                <a:close/>
                <a:moveTo>
                  <a:pt x="90" y="98"/>
                </a:moveTo>
                <a:cubicBezTo>
                  <a:pt x="89" y="98"/>
                  <a:pt x="88" y="99"/>
                  <a:pt x="88" y="100"/>
                </a:cubicBezTo>
                <a:cubicBezTo>
                  <a:pt x="88" y="101"/>
                  <a:pt x="88" y="101"/>
                  <a:pt x="89" y="102"/>
                </a:cubicBezTo>
                <a:cubicBezTo>
                  <a:pt x="89" y="102"/>
                  <a:pt x="89" y="103"/>
                  <a:pt x="89" y="104"/>
                </a:cubicBezTo>
                <a:cubicBezTo>
                  <a:pt x="89" y="105"/>
                  <a:pt x="89" y="105"/>
                  <a:pt x="90" y="105"/>
                </a:cubicBezTo>
                <a:cubicBezTo>
                  <a:pt x="91" y="105"/>
                  <a:pt x="92" y="105"/>
                  <a:pt x="92" y="105"/>
                </a:cubicBezTo>
                <a:cubicBezTo>
                  <a:pt x="93" y="105"/>
                  <a:pt x="93" y="105"/>
                  <a:pt x="94" y="105"/>
                </a:cubicBezTo>
                <a:cubicBezTo>
                  <a:pt x="95" y="105"/>
                  <a:pt x="95" y="105"/>
                  <a:pt x="95" y="104"/>
                </a:cubicBezTo>
                <a:cubicBezTo>
                  <a:pt x="95" y="102"/>
                  <a:pt x="95" y="101"/>
                  <a:pt x="95" y="100"/>
                </a:cubicBezTo>
                <a:cubicBezTo>
                  <a:pt x="94" y="99"/>
                  <a:pt x="94" y="98"/>
                  <a:pt x="93" y="98"/>
                </a:cubicBezTo>
                <a:cubicBezTo>
                  <a:pt x="92" y="98"/>
                  <a:pt x="92" y="98"/>
                  <a:pt x="91" y="98"/>
                </a:cubicBezTo>
                <a:cubicBezTo>
                  <a:pt x="91" y="98"/>
                  <a:pt x="90" y="98"/>
                  <a:pt x="90" y="98"/>
                </a:cubicBezTo>
                <a:close/>
                <a:moveTo>
                  <a:pt x="94" y="109"/>
                </a:moveTo>
                <a:cubicBezTo>
                  <a:pt x="93" y="109"/>
                  <a:pt x="92" y="109"/>
                  <a:pt x="93" y="111"/>
                </a:cubicBezTo>
                <a:cubicBezTo>
                  <a:pt x="93" y="111"/>
                  <a:pt x="93" y="112"/>
                  <a:pt x="93" y="112"/>
                </a:cubicBezTo>
                <a:cubicBezTo>
                  <a:pt x="93" y="113"/>
                  <a:pt x="93" y="113"/>
                  <a:pt x="93" y="114"/>
                </a:cubicBezTo>
                <a:cubicBezTo>
                  <a:pt x="93" y="115"/>
                  <a:pt x="94" y="116"/>
                  <a:pt x="95" y="116"/>
                </a:cubicBezTo>
                <a:cubicBezTo>
                  <a:pt x="95" y="116"/>
                  <a:pt x="96" y="116"/>
                  <a:pt x="97" y="116"/>
                </a:cubicBezTo>
                <a:cubicBezTo>
                  <a:pt x="97" y="116"/>
                  <a:pt x="98" y="116"/>
                  <a:pt x="98" y="116"/>
                </a:cubicBezTo>
                <a:cubicBezTo>
                  <a:pt x="99" y="116"/>
                  <a:pt x="100" y="115"/>
                  <a:pt x="100" y="114"/>
                </a:cubicBezTo>
                <a:cubicBezTo>
                  <a:pt x="100" y="113"/>
                  <a:pt x="99" y="113"/>
                  <a:pt x="99" y="112"/>
                </a:cubicBezTo>
                <a:cubicBezTo>
                  <a:pt x="99" y="112"/>
                  <a:pt x="99" y="111"/>
                  <a:pt x="99" y="111"/>
                </a:cubicBezTo>
                <a:cubicBezTo>
                  <a:pt x="99" y="109"/>
                  <a:pt x="98" y="109"/>
                  <a:pt x="97" y="109"/>
                </a:cubicBezTo>
                <a:cubicBezTo>
                  <a:pt x="97" y="109"/>
                  <a:pt x="96" y="109"/>
                  <a:pt x="96" y="109"/>
                </a:cubicBezTo>
                <a:cubicBezTo>
                  <a:pt x="95" y="109"/>
                  <a:pt x="95" y="109"/>
                  <a:pt x="94" y="109"/>
                </a:cubicBezTo>
                <a:close/>
                <a:moveTo>
                  <a:pt x="99" y="119"/>
                </a:moveTo>
                <a:cubicBezTo>
                  <a:pt x="98" y="119"/>
                  <a:pt x="97" y="120"/>
                  <a:pt x="97" y="121"/>
                </a:cubicBezTo>
                <a:cubicBezTo>
                  <a:pt x="97" y="122"/>
                  <a:pt x="97" y="122"/>
                  <a:pt x="97" y="123"/>
                </a:cubicBezTo>
                <a:cubicBezTo>
                  <a:pt x="97" y="123"/>
                  <a:pt x="98" y="124"/>
                  <a:pt x="98" y="125"/>
                </a:cubicBezTo>
                <a:cubicBezTo>
                  <a:pt x="98" y="126"/>
                  <a:pt x="98" y="126"/>
                  <a:pt x="100" y="126"/>
                </a:cubicBezTo>
                <a:cubicBezTo>
                  <a:pt x="100" y="126"/>
                  <a:pt x="101" y="126"/>
                  <a:pt x="101" y="126"/>
                </a:cubicBezTo>
                <a:cubicBezTo>
                  <a:pt x="102" y="126"/>
                  <a:pt x="103" y="126"/>
                  <a:pt x="103" y="126"/>
                </a:cubicBezTo>
                <a:cubicBezTo>
                  <a:pt x="104" y="126"/>
                  <a:pt x="105" y="126"/>
                  <a:pt x="105" y="125"/>
                </a:cubicBezTo>
                <a:cubicBezTo>
                  <a:pt x="104" y="124"/>
                  <a:pt x="104" y="123"/>
                  <a:pt x="104" y="123"/>
                </a:cubicBezTo>
                <a:cubicBezTo>
                  <a:pt x="104" y="122"/>
                  <a:pt x="104" y="122"/>
                  <a:pt x="104" y="121"/>
                </a:cubicBezTo>
                <a:cubicBezTo>
                  <a:pt x="104" y="120"/>
                  <a:pt x="103" y="119"/>
                  <a:pt x="102" y="119"/>
                </a:cubicBezTo>
                <a:cubicBezTo>
                  <a:pt x="101" y="119"/>
                  <a:pt x="101" y="119"/>
                  <a:pt x="100" y="119"/>
                </a:cubicBezTo>
                <a:cubicBezTo>
                  <a:pt x="100" y="119"/>
                  <a:pt x="99" y="119"/>
                  <a:pt x="99" y="119"/>
                </a:cubicBezTo>
                <a:close/>
                <a:moveTo>
                  <a:pt x="99" y="98"/>
                </a:moveTo>
                <a:cubicBezTo>
                  <a:pt x="98" y="98"/>
                  <a:pt x="98" y="99"/>
                  <a:pt x="98" y="100"/>
                </a:cubicBezTo>
                <a:cubicBezTo>
                  <a:pt x="98" y="101"/>
                  <a:pt x="98" y="101"/>
                  <a:pt x="98" y="102"/>
                </a:cubicBezTo>
                <a:cubicBezTo>
                  <a:pt x="98" y="102"/>
                  <a:pt x="98" y="103"/>
                  <a:pt x="98" y="104"/>
                </a:cubicBezTo>
                <a:cubicBezTo>
                  <a:pt x="98" y="105"/>
                  <a:pt x="99" y="105"/>
                  <a:pt x="100" y="105"/>
                </a:cubicBezTo>
                <a:cubicBezTo>
                  <a:pt x="101" y="105"/>
                  <a:pt x="101" y="105"/>
                  <a:pt x="102" y="105"/>
                </a:cubicBezTo>
                <a:cubicBezTo>
                  <a:pt x="102" y="105"/>
                  <a:pt x="103" y="105"/>
                  <a:pt x="103" y="105"/>
                </a:cubicBezTo>
                <a:cubicBezTo>
                  <a:pt x="104" y="105"/>
                  <a:pt x="105" y="105"/>
                  <a:pt x="104" y="104"/>
                </a:cubicBezTo>
                <a:cubicBezTo>
                  <a:pt x="104" y="103"/>
                  <a:pt x="104" y="102"/>
                  <a:pt x="104" y="102"/>
                </a:cubicBezTo>
                <a:cubicBezTo>
                  <a:pt x="104" y="101"/>
                  <a:pt x="104" y="101"/>
                  <a:pt x="104" y="100"/>
                </a:cubicBezTo>
                <a:cubicBezTo>
                  <a:pt x="104" y="99"/>
                  <a:pt x="103" y="98"/>
                  <a:pt x="102" y="98"/>
                </a:cubicBezTo>
                <a:cubicBezTo>
                  <a:pt x="101" y="98"/>
                  <a:pt x="101" y="98"/>
                  <a:pt x="100" y="98"/>
                </a:cubicBezTo>
                <a:cubicBezTo>
                  <a:pt x="100" y="98"/>
                  <a:pt x="99" y="98"/>
                  <a:pt x="99" y="98"/>
                </a:cubicBezTo>
                <a:close/>
                <a:moveTo>
                  <a:pt x="104" y="109"/>
                </a:moveTo>
                <a:cubicBezTo>
                  <a:pt x="103" y="109"/>
                  <a:pt x="102" y="109"/>
                  <a:pt x="102" y="111"/>
                </a:cubicBezTo>
                <a:cubicBezTo>
                  <a:pt x="103" y="112"/>
                  <a:pt x="103" y="113"/>
                  <a:pt x="103" y="114"/>
                </a:cubicBezTo>
                <a:cubicBezTo>
                  <a:pt x="103" y="115"/>
                  <a:pt x="104" y="116"/>
                  <a:pt x="105" y="116"/>
                </a:cubicBezTo>
                <a:cubicBezTo>
                  <a:pt x="105" y="116"/>
                  <a:pt x="106" y="116"/>
                  <a:pt x="107" y="116"/>
                </a:cubicBezTo>
                <a:cubicBezTo>
                  <a:pt x="107" y="116"/>
                  <a:pt x="108" y="116"/>
                  <a:pt x="108" y="116"/>
                </a:cubicBezTo>
                <a:cubicBezTo>
                  <a:pt x="109" y="116"/>
                  <a:pt x="110" y="115"/>
                  <a:pt x="110" y="114"/>
                </a:cubicBezTo>
                <a:cubicBezTo>
                  <a:pt x="109" y="113"/>
                  <a:pt x="109" y="113"/>
                  <a:pt x="109" y="112"/>
                </a:cubicBezTo>
                <a:cubicBezTo>
                  <a:pt x="109" y="112"/>
                  <a:pt x="109" y="111"/>
                  <a:pt x="109" y="111"/>
                </a:cubicBezTo>
                <a:cubicBezTo>
                  <a:pt x="109" y="109"/>
                  <a:pt x="108" y="109"/>
                  <a:pt x="107" y="109"/>
                </a:cubicBezTo>
                <a:cubicBezTo>
                  <a:pt x="106" y="109"/>
                  <a:pt x="106" y="109"/>
                  <a:pt x="105" y="109"/>
                </a:cubicBezTo>
                <a:cubicBezTo>
                  <a:pt x="105" y="109"/>
                  <a:pt x="104" y="109"/>
                  <a:pt x="104" y="109"/>
                </a:cubicBezTo>
                <a:close/>
                <a:moveTo>
                  <a:pt x="108" y="98"/>
                </a:moveTo>
                <a:cubicBezTo>
                  <a:pt x="107" y="98"/>
                  <a:pt x="107" y="99"/>
                  <a:pt x="107" y="100"/>
                </a:cubicBezTo>
                <a:cubicBezTo>
                  <a:pt x="107" y="101"/>
                  <a:pt x="107" y="101"/>
                  <a:pt x="107" y="102"/>
                </a:cubicBezTo>
                <a:cubicBezTo>
                  <a:pt x="107" y="102"/>
                  <a:pt x="107" y="103"/>
                  <a:pt x="108" y="104"/>
                </a:cubicBezTo>
                <a:cubicBezTo>
                  <a:pt x="108" y="105"/>
                  <a:pt x="108" y="105"/>
                  <a:pt x="110" y="105"/>
                </a:cubicBezTo>
                <a:cubicBezTo>
                  <a:pt x="111" y="105"/>
                  <a:pt x="113" y="105"/>
                  <a:pt x="114" y="105"/>
                </a:cubicBezTo>
                <a:cubicBezTo>
                  <a:pt x="116" y="105"/>
                  <a:pt x="117" y="105"/>
                  <a:pt x="119" y="105"/>
                </a:cubicBezTo>
                <a:cubicBezTo>
                  <a:pt x="120" y="105"/>
                  <a:pt x="120" y="105"/>
                  <a:pt x="120" y="104"/>
                </a:cubicBezTo>
                <a:cubicBezTo>
                  <a:pt x="120" y="103"/>
                  <a:pt x="120" y="102"/>
                  <a:pt x="120" y="102"/>
                </a:cubicBezTo>
                <a:cubicBezTo>
                  <a:pt x="120" y="101"/>
                  <a:pt x="119" y="101"/>
                  <a:pt x="119" y="100"/>
                </a:cubicBezTo>
                <a:cubicBezTo>
                  <a:pt x="119" y="99"/>
                  <a:pt x="118" y="98"/>
                  <a:pt x="117" y="98"/>
                </a:cubicBezTo>
                <a:cubicBezTo>
                  <a:pt x="116" y="98"/>
                  <a:pt x="114" y="98"/>
                  <a:pt x="113" y="98"/>
                </a:cubicBezTo>
                <a:cubicBezTo>
                  <a:pt x="111" y="98"/>
                  <a:pt x="110" y="98"/>
                  <a:pt x="108" y="98"/>
                </a:cubicBezTo>
                <a:close/>
                <a:moveTo>
                  <a:pt x="109" y="119"/>
                </a:moveTo>
                <a:cubicBezTo>
                  <a:pt x="108" y="119"/>
                  <a:pt x="107" y="120"/>
                  <a:pt x="107" y="121"/>
                </a:cubicBezTo>
                <a:cubicBezTo>
                  <a:pt x="108" y="122"/>
                  <a:pt x="108" y="123"/>
                  <a:pt x="108" y="125"/>
                </a:cubicBezTo>
                <a:cubicBezTo>
                  <a:pt x="108" y="126"/>
                  <a:pt x="109" y="126"/>
                  <a:pt x="110" y="126"/>
                </a:cubicBezTo>
                <a:cubicBezTo>
                  <a:pt x="111" y="126"/>
                  <a:pt x="111" y="126"/>
                  <a:pt x="112" y="126"/>
                </a:cubicBezTo>
                <a:cubicBezTo>
                  <a:pt x="112" y="126"/>
                  <a:pt x="113" y="126"/>
                  <a:pt x="114" y="126"/>
                </a:cubicBezTo>
                <a:cubicBezTo>
                  <a:pt x="115" y="126"/>
                  <a:pt x="115" y="126"/>
                  <a:pt x="115" y="125"/>
                </a:cubicBezTo>
                <a:cubicBezTo>
                  <a:pt x="115" y="124"/>
                  <a:pt x="115" y="123"/>
                  <a:pt x="115" y="123"/>
                </a:cubicBezTo>
                <a:cubicBezTo>
                  <a:pt x="115" y="122"/>
                  <a:pt x="114" y="122"/>
                  <a:pt x="114" y="121"/>
                </a:cubicBezTo>
                <a:cubicBezTo>
                  <a:pt x="114" y="120"/>
                  <a:pt x="113" y="119"/>
                  <a:pt x="112" y="119"/>
                </a:cubicBezTo>
                <a:cubicBezTo>
                  <a:pt x="112" y="119"/>
                  <a:pt x="111" y="119"/>
                  <a:pt x="110" y="119"/>
                </a:cubicBezTo>
                <a:cubicBezTo>
                  <a:pt x="110" y="119"/>
                  <a:pt x="109" y="119"/>
                  <a:pt x="109" y="119"/>
                </a:cubicBezTo>
                <a:close/>
                <a:moveTo>
                  <a:pt x="113" y="109"/>
                </a:moveTo>
                <a:cubicBezTo>
                  <a:pt x="112" y="109"/>
                  <a:pt x="112" y="109"/>
                  <a:pt x="112" y="111"/>
                </a:cubicBezTo>
                <a:cubicBezTo>
                  <a:pt x="112" y="111"/>
                  <a:pt x="112" y="112"/>
                  <a:pt x="112" y="112"/>
                </a:cubicBezTo>
                <a:cubicBezTo>
                  <a:pt x="113" y="113"/>
                  <a:pt x="113" y="113"/>
                  <a:pt x="113" y="114"/>
                </a:cubicBezTo>
                <a:cubicBezTo>
                  <a:pt x="113" y="115"/>
                  <a:pt x="114" y="116"/>
                  <a:pt x="115" y="116"/>
                </a:cubicBezTo>
                <a:cubicBezTo>
                  <a:pt x="116" y="116"/>
                  <a:pt x="117" y="116"/>
                  <a:pt x="118" y="116"/>
                </a:cubicBezTo>
                <a:cubicBezTo>
                  <a:pt x="119" y="116"/>
                  <a:pt x="120" y="116"/>
                  <a:pt x="122" y="116"/>
                </a:cubicBezTo>
                <a:cubicBezTo>
                  <a:pt x="123" y="116"/>
                  <a:pt x="123" y="115"/>
                  <a:pt x="123" y="114"/>
                </a:cubicBezTo>
                <a:cubicBezTo>
                  <a:pt x="123" y="113"/>
                  <a:pt x="123" y="113"/>
                  <a:pt x="122" y="112"/>
                </a:cubicBezTo>
                <a:cubicBezTo>
                  <a:pt x="122" y="112"/>
                  <a:pt x="122" y="111"/>
                  <a:pt x="122" y="111"/>
                </a:cubicBezTo>
                <a:cubicBezTo>
                  <a:pt x="122" y="109"/>
                  <a:pt x="121" y="109"/>
                  <a:pt x="120" y="109"/>
                </a:cubicBezTo>
                <a:cubicBezTo>
                  <a:pt x="119" y="109"/>
                  <a:pt x="118" y="109"/>
                  <a:pt x="117" y="109"/>
                </a:cubicBezTo>
                <a:cubicBezTo>
                  <a:pt x="116" y="109"/>
                  <a:pt x="114" y="109"/>
                  <a:pt x="113" y="109"/>
                </a:cubicBezTo>
                <a:close/>
                <a:moveTo>
                  <a:pt x="119" y="119"/>
                </a:moveTo>
                <a:cubicBezTo>
                  <a:pt x="118" y="119"/>
                  <a:pt x="117" y="120"/>
                  <a:pt x="118" y="121"/>
                </a:cubicBezTo>
                <a:cubicBezTo>
                  <a:pt x="118" y="122"/>
                  <a:pt x="118" y="122"/>
                  <a:pt x="118" y="123"/>
                </a:cubicBezTo>
                <a:cubicBezTo>
                  <a:pt x="118" y="123"/>
                  <a:pt x="118" y="124"/>
                  <a:pt x="118" y="125"/>
                </a:cubicBezTo>
                <a:cubicBezTo>
                  <a:pt x="119" y="126"/>
                  <a:pt x="119" y="126"/>
                  <a:pt x="121" y="126"/>
                </a:cubicBezTo>
                <a:cubicBezTo>
                  <a:pt x="121" y="126"/>
                  <a:pt x="122" y="126"/>
                  <a:pt x="122" y="126"/>
                </a:cubicBezTo>
                <a:cubicBezTo>
                  <a:pt x="123" y="126"/>
                  <a:pt x="124" y="126"/>
                  <a:pt x="124" y="126"/>
                </a:cubicBezTo>
                <a:cubicBezTo>
                  <a:pt x="125" y="126"/>
                  <a:pt x="126" y="126"/>
                  <a:pt x="125" y="125"/>
                </a:cubicBezTo>
                <a:cubicBezTo>
                  <a:pt x="125" y="124"/>
                  <a:pt x="125" y="123"/>
                  <a:pt x="125" y="123"/>
                </a:cubicBezTo>
                <a:cubicBezTo>
                  <a:pt x="125" y="122"/>
                  <a:pt x="125" y="122"/>
                  <a:pt x="125" y="121"/>
                </a:cubicBezTo>
                <a:cubicBezTo>
                  <a:pt x="124" y="120"/>
                  <a:pt x="124" y="119"/>
                  <a:pt x="122" y="119"/>
                </a:cubicBezTo>
                <a:cubicBezTo>
                  <a:pt x="122" y="119"/>
                  <a:pt x="121" y="119"/>
                  <a:pt x="121" y="119"/>
                </a:cubicBezTo>
                <a:cubicBezTo>
                  <a:pt x="120" y="119"/>
                  <a:pt x="120" y="119"/>
                  <a:pt x="119"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椭圆 4"/>
          <p:cNvSpPr/>
          <p:nvPr>
            <p:custDataLst>
              <p:tags r:id="rId6"/>
            </p:custDataLst>
          </p:nvPr>
        </p:nvSpPr>
        <p:spPr>
          <a:xfrm>
            <a:off x="6184900" y="2699385"/>
            <a:ext cx="1007745" cy="1007745"/>
          </a:xfrm>
          <a:prstGeom prst="ellipse">
            <a:avLst/>
          </a:prstGeom>
          <a:solidFill>
            <a:srgbClr val="00A09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6" name="KSO_Shape"/>
          <p:cNvSpPr/>
          <p:nvPr>
            <p:custDataLst>
              <p:tags r:id="rId7"/>
            </p:custDataLst>
          </p:nvPr>
        </p:nvSpPr>
        <p:spPr bwMode="auto">
          <a:xfrm>
            <a:off x="6477635" y="2990850"/>
            <a:ext cx="422275" cy="435610"/>
          </a:xfrm>
          <a:custGeom>
            <a:avLst/>
            <a:gdLst>
              <a:gd name="T0" fmla="*/ 705908 w 4388"/>
              <a:gd name="T1" fmla="*/ 0 h 4523"/>
              <a:gd name="T2" fmla="*/ 293567 w 4388"/>
              <a:gd name="T3" fmla="*/ 424129 h 4523"/>
              <a:gd name="T4" fmla="*/ 924083 w 4388"/>
              <a:gd name="T5" fmla="*/ 624611 h 4523"/>
              <a:gd name="T6" fmla="*/ 705908 w 4388"/>
              <a:gd name="T7" fmla="*/ 0 h 4523"/>
              <a:gd name="T8" fmla="*/ 0 w 4388"/>
              <a:gd name="T9" fmla="*/ 629244 h 4523"/>
              <a:gd name="T10" fmla="*/ 0 w 4388"/>
              <a:gd name="T11" fmla="*/ 987247 h 4523"/>
              <a:gd name="T12" fmla="*/ 165526 w 4388"/>
              <a:gd name="T13" fmla="*/ 987247 h 4523"/>
              <a:gd name="T14" fmla="*/ 165526 w 4388"/>
              <a:gd name="T15" fmla="*/ 1905000 h 4523"/>
              <a:gd name="T16" fmla="*/ 1682639 w 4388"/>
              <a:gd name="T17" fmla="*/ 1905000 h 4523"/>
              <a:gd name="T18" fmla="*/ 1682639 w 4388"/>
              <a:gd name="T19" fmla="*/ 987247 h 4523"/>
              <a:gd name="T20" fmla="*/ 1848165 w 4388"/>
              <a:gd name="T21" fmla="*/ 987247 h 4523"/>
              <a:gd name="T22" fmla="*/ 1848165 w 4388"/>
              <a:gd name="T23" fmla="*/ 629244 h 4523"/>
              <a:gd name="T24" fmla="*/ 0 w 4388"/>
              <a:gd name="T25" fmla="*/ 629244 h 4523"/>
              <a:gd name="T26" fmla="*/ 1142257 w 4388"/>
              <a:gd name="T27" fmla="*/ 0 h 4523"/>
              <a:gd name="T28" fmla="*/ 924083 w 4388"/>
              <a:gd name="T29" fmla="*/ 624611 h 4523"/>
              <a:gd name="T30" fmla="*/ 1554177 w 4388"/>
              <a:gd name="T31" fmla="*/ 424129 h 4523"/>
              <a:gd name="T32" fmla="*/ 1142257 w 4388"/>
              <a:gd name="T33" fmla="*/ 0 h 4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8" h="4523">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ysClr val="window" lastClr="FFFFFF"/>
          </a:solidFill>
          <a:ln>
            <a:noFill/>
          </a:ln>
        </p:spPr>
        <p:txBody>
          <a:bodyPr tIns="684000" anchor="ctr">
            <a:normAutofit fontScale="25000" lnSpcReduction="20000"/>
            <a:scene3d>
              <a:camera prst="orthographicFront"/>
              <a:lightRig rig="threePt" dir="t"/>
            </a:scene3d>
            <a:sp3d>
              <a:contourClr>
                <a:srgbClr val="FFFFFF"/>
              </a:contourClr>
            </a:sp3d>
          </a:bodyPr>
          <a:lstStyle/>
          <a:p>
            <a:pPr algn="ctr">
              <a:defRPr/>
            </a:pPr>
            <a:endParaRPr lang="zh-CN" altLang="en-US" dirty="0">
              <a:solidFill>
                <a:srgbClr val="FFFFFF"/>
              </a:solidFill>
              <a:sym typeface="Arial" panose="020B0604020202020204" pitchFamily="34" charset="0"/>
            </a:endParaRPr>
          </a:p>
        </p:txBody>
      </p:sp>
      <p:sp>
        <p:nvSpPr>
          <p:cNvPr id="62" name="椭圆 61"/>
          <p:cNvSpPr/>
          <p:nvPr>
            <p:custDataLst>
              <p:tags r:id="rId8"/>
            </p:custDataLst>
          </p:nvPr>
        </p:nvSpPr>
        <p:spPr>
          <a:xfrm>
            <a:off x="6209665" y="4356735"/>
            <a:ext cx="1007745" cy="1007745"/>
          </a:xfrm>
          <a:prstGeom prst="ellipse">
            <a:avLst/>
          </a:prstGeom>
          <a:solidFill>
            <a:srgbClr val="1891A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grpSp>
        <p:nvGrpSpPr>
          <p:cNvPr id="10" name="组合 9"/>
          <p:cNvGrpSpPr/>
          <p:nvPr/>
        </p:nvGrpSpPr>
        <p:grpSpPr>
          <a:xfrm>
            <a:off x="6452393" y="4720232"/>
            <a:ext cx="522976" cy="306786"/>
            <a:chOff x="1274763" y="323851"/>
            <a:chExt cx="403226" cy="236538"/>
          </a:xfrm>
          <a:solidFill>
            <a:schemeClr val="bg1"/>
          </a:solidFill>
        </p:grpSpPr>
        <p:sp>
          <p:nvSpPr>
            <p:cNvPr id="20" name="Freeform 34"/>
            <p:cNvSpPr/>
            <p:nvPr/>
          </p:nvSpPr>
          <p:spPr bwMode="auto">
            <a:xfrm>
              <a:off x="1274763" y="323851"/>
              <a:ext cx="317500" cy="236538"/>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35"/>
            <p:cNvSpPr/>
            <p:nvPr/>
          </p:nvSpPr>
          <p:spPr bwMode="auto">
            <a:xfrm>
              <a:off x="1536701" y="344489"/>
              <a:ext cx="141288" cy="174625"/>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00" name="文本框 99"/>
          <p:cNvSpPr txBox="1"/>
          <p:nvPr/>
        </p:nvSpPr>
        <p:spPr>
          <a:xfrm>
            <a:off x="1532255" y="956945"/>
            <a:ext cx="4630420" cy="1271270"/>
          </a:xfrm>
          <a:prstGeom prst="rect">
            <a:avLst/>
          </a:prstGeom>
          <a:noFill/>
          <a:ln w="9525">
            <a:noFill/>
          </a:ln>
        </p:spPr>
        <p:txBody>
          <a:bodyPr wrap="square">
            <a:spAutoFit/>
          </a:bodyPr>
          <a:lstStyle/>
          <a:p>
            <a:pPr indent="0">
              <a:lnSpc>
                <a:spcPct val="120000"/>
              </a:lnSpc>
              <a:spcBef>
                <a:spcPts val="0"/>
              </a:spcBef>
              <a:spcAft>
                <a:spcPts val="0"/>
              </a:spcAft>
            </a:pPr>
            <a:r>
              <a:rPr lang="zh-CN" sz="1600"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主题域</a:t>
            </a:r>
            <a:r>
              <a:rPr lang="en-US" sz="1600"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sz="1600" b="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20000"/>
              </a:lnSpc>
              <a:spcBef>
                <a:spcPts val="0"/>
              </a:spcBef>
              <a:spcAft>
                <a:spcPts val="0"/>
              </a:spcAft>
            </a:pPr>
            <a:r>
              <a:rPr lang="zh-CN" sz="1600" b="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主题域是对概念主题的归类、分组，工具提供对主题域的维护及其下概念主题的访问功能。包含对主题域的增、删、改、查、浏览等操作。</a:t>
            </a:r>
            <a:endParaRPr lang="zh-CN" altLang="en-US" sz="1600" b="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584325" y="2582545"/>
            <a:ext cx="4577080" cy="1565910"/>
          </a:xfrm>
          <a:prstGeom prst="rect">
            <a:avLst/>
          </a:prstGeom>
          <a:noFill/>
          <a:ln w="9525">
            <a:noFill/>
          </a:ln>
        </p:spPr>
        <p:txBody>
          <a:bodyPr wrap="square">
            <a:spAutoFit/>
          </a:bodyPr>
          <a:lstStyle/>
          <a:p>
            <a:pPr indent="0">
              <a:lnSpc>
                <a:spcPct val="120000"/>
              </a:lnSpc>
              <a:spcBef>
                <a:spcPts val="0"/>
              </a:spcBef>
              <a:spcAft>
                <a:spcPts val="0"/>
              </a:spcAft>
            </a:pPr>
            <a:r>
              <a:rPr lang="zh-CN" sz="1600" b="1">
                <a:solidFill>
                  <a:schemeClr val="tx2"/>
                </a:solidFill>
                <a:latin typeface="微软雅黑" panose="020B0503020204020204" pitchFamily="34" charset="-122"/>
                <a:ea typeface="微软雅黑" panose="020B0503020204020204" pitchFamily="34" charset="-122"/>
              </a:rPr>
              <a:t>概念主题</a:t>
            </a:r>
            <a:endParaRPr lang="zh-CN" sz="1600" b="0">
              <a:solidFill>
                <a:schemeClr val="tx2"/>
              </a:solidFill>
              <a:latin typeface="微软雅黑" panose="020B0503020204020204" pitchFamily="34" charset="-122"/>
              <a:ea typeface="微软雅黑" panose="020B0503020204020204" pitchFamily="34" charset="-122"/>
            </a:endParaRPr>
          </a:p>
          <a:p>
            <a:pPr indent="0">
              <a:lnSpc>
                <a:spcPct val="120000"/>
              </a:lnSpc>
              <a:spcBef>
                <a:spcPts val="0"/>
              </a:spcBef>
              <a:spcAft>
                <a:spcPts val="0"/>
              </a:spcAft>
            </a:pPr>
            <a:r>
              <a:rPr lang="zh-CN" sz="1600" b="0">
                <a:solidFill>
                  <a:schemeClr val="tx2"/>
                </a:solidFill>
                <a:latin typeface="微软雅黑" panose="020B0503020204020204" pitchFamily="34" charset="-122"/>
                <a:ea typeface="微软雅黑" panose="020B0503020204020204" pitchFamily="34" charset="-122"/>
              </a:rPr>
              <a:t>概念主题是企业数据划分的顶层构思模型，提供维护功能，包括增、删、改、查、浏览等操作。可以查看对象关联的逻辑实体以及与该对象存在操作关系的信息系统。</a:t>
            </a:r>
            <a:endParaRPr lang="zh-CN" altLang="en-US" sz="1600" b="0">
              <a:solidFill>
                <a:schemeClr val="tx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603375" y="4279900"/>
            <a:ext cx="4386580" cy="1565910"/>
          </a:xfrm>
          <a:prstGeom prst="rect">
            <a:avLst/>
          </a:prstGeom>
          <a:noFill/>
          <a:ln w="9525">
            <a:noFill/>
          </a:ln>
        </p:spPr>
        <p:txBody>
          <a:bodyPr wrap="square">
            <a:spAutoFit/>
          </a:bodyPr>
          <a:lstStyle/>
          <a:p>
            <a:pPr indent="0">
              <a:lnSpc>
                <a:spcPct val="120000"/>
              </a:lnSpc>
              <a:spcBef>
                <a:spcPts val="0"/>
              </a:spcBef>
              <a:spcAft>
                <a:spcPts val="0"/>
              </a:spcAft>
            </a:pPr>
            <a:r>
              <a:rPr lang="zh-CN" sz="1600" b="1">
                <a:solidFill>
                  <a:schemeClr val="tx2"/>
                </a:solidFill>
                <a:latin typeface="微软雅黑" panose="020B0503020204020204" pitchFamily="34" charset="-122"/>
                <a:ea typeface="微软雅黑" panose="020B0503020204020204" pitchFamily="34" charset="-122"/>
              </a:rPr>
              <a:t>逻辑实体</a:t>
            </a:r>
            <a:endParaRPr lang="zh-CN" sz="1600" b="0">
              <a:solidFill>
                <a:schemeClr val="tx2"/>
              </a:solidFill>
              <a:latin typeface="微软雅黑" panose="020B0503020204020204" pitchFamily="34" charset="-122"/>
              <a:ea typeface="微软雅黑" panose="020B0503020204020204" pitchFamily="34" charset="-122"/>
            </a:endParaRPr>
          </a:p>
          <a:p>
            <a:pPr indent="0">
              <a:lnSpc>
                <a:spcPct val="120000"/>
              </a:lnSpc>
              <a:spcBef>
                <a:spcPts val="0"/>
              </a:spcBef>
              <a:spcAft>
                <a:spcPts val="0"/>
              </a:spcAft>
            </a:pPr>
            <a:r>
              <a:rPr lang="zh-CN" sz="1600" b="0">
                <a:solidFill>
                  <a:schemeClr val="tx2"/>
                </a:solidFill>
                <a:latin typeface="微软雅黑" panose="020B0503020204020204" pitchFamily="34" charset="-122"/>
                <a:ea typeface="微软雅黑" panose="020B0503020204020204" pitchFamily="34" charset="-122"/>
              </a:rPr>
              <a:t>逻辑实体是对概念主题进一步分解，经过全局协调，分析实体的属性并规范化数据结构产生的数据实体。可进行增、删、改、查、浏览等操作。</a:t>
            </a:r>
            <a:endParaRPr lang="zh-CN" altLang="en-US" sz="1600" b="0">
              <a:solidFill>
                <a:schemeClr val="tx2"/>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360285" y="953135"/>
            <a:ext cx="4630420" cy="1271270"/>
          </a:xfrm>
          <a:prstGeom prst="rect">
            <a:avLst/>
          </a:prstGeom>
          <a:noFill/>
          <a:ln w="9525">
            <a:noFill/>
          </a:ln>
        </p:spPr>
        <p:txBody>
          <a:bodyPr wrap="square">
            <a:spAutoFit/>
          </a:bodyPr>
          <a:lstStyle/>
          <a:p>
            <a:pPr indent="0">
              <a:lnSpc>
                <a:spcPct val="120000"/>
              </a:lnSpc>
              <a:spcBef>
                <a:spcPts val="0"/>
              </a:spcBef>
              <a:spcAft>
                <a:spcPts val="0"/>
              </a:spcAft>
            </a:pPr>
            <a:r>
              <a:rPr sz="1600"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信息系统</a:t>
            </a:r>
            <a:endParaRPr sz="160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20000"/>
              </a:lnSpc>
              <a:spcBef>
                <a:spcPts val="0"/>
              </a:spcBef>
              <a:spcAft>
                <a:spcPts val="0"/>
              </a:spcAft>
            </a:pPr>
            <a:r>
              <a:rPr sz="160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数据库通常与信息系统联系在一起，工具提供对信息系统的管理功能包括对信息系统功能模块的维护功能。</a:t>
            </a:r>
          </a:p>
        </p:txBody>
      </p:sp>
      <p:sp>
        <p:nvSpPr>
          <p:cNvPr id="7" name="文本框 6"/>
          <p:cNvSpPr txBox="1"/>
          <p:nvPr/>
        </p:nvSpPr>
        <p:spPr>
          <a:xfrm>
            <a:off x="7360285" y="2542540"/>
            <a:ext cx="4429760" cy="1565910"/>
          </a:xfrm>
          <a:prstGeom prst="rect">
            <a:avLst/>
          </a:prstGeom>
          <a:noFill/>
          <a:ln w="9525">
            <a:noFill/>
          </a:ln>
        </p:spPr>
        <p:txBody>
          <a:bodyPr wrap="square">
            <a:spAutoFit/>
          </a:bodyPr>
          <a:lstStyle/>
          <a:p>
            <a:pPr indent="0">
              <a:lnSpc>
                <a:spcPct val="120000"/>
              </a:lnSpc>
              <a:spcBef>
                <a:spcPts val="0"/>
              </a:spcBef>
              <a:spcAft>
                <a:spcPts val="0"/>
              </a:spcAft>
            </a:pPr>
            <a:r>
              <a:rPr sz="1600"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物理数据库</a:t>
            </a:r>
          </a:p>
          <a:p>
            <a:pPr indent="0">
              <a:lnSpc>
                <a:spcPct val="120000"/>
              </a:lnSpc>
              <a:spcBef>
                <a:spcPts val="0"/>
              </a:spcBef>
              <a:spcAft>
                <a:spcPts val="0"/>
              </a:spcAft>
            </a:pPr>
            <a:r>
              <a:rPr sz="160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可对接多种物理数据库，支持多种数据源：普通数据库（MySQL、Oracle、</a:t>
            </a:r>
            <a:r>
              <a:rPr lang="en-US" sz="160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S</a:t>
            </a:r>
            <a:r>
              <a:rPr sz="160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QL Server、DB2、PostgreSQL等）</a:t>
            </a:r>
            <a:r>
              <a:rPr lang="zh-CN" sz="160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sz="160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文件式（Excel、CSV、Txt）</a:t>
            </a:r>
            <a:r>
              <a:rPr lang="zh-CN" sz="160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sz="160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大型数据集群类型（HIVE、Spark）</a:t>
            </a:r>
          </a:p>
        </p:txBody>
      </p:sp>
      <p:sp>
        <p:nvSpPr>
          <p:cNvPr id="9" name="文本框 8"/>
          <p:cNvSpPr txBox="1"/>
          <p:nvPr/>
        </p:nvSpPr>
        <p:spPr>
          <a:xfrm>
            <a:off x="7449185" y="4369435"/>
            <a:ext cx="4229735" cy="1271270"/>
          </a:xfrm>
          <a:prstGeom prst="rect">
            <a:avLst/>
          </a:prstGeom>
          <a:noFill/>
          <a:ln w="9525">
            <a:noFill/>
          </a:ln>
        </p:spPr>
        <p:txBody>
          <a:bodyPr wrap="square">
            <a:spAutoFit/>
          </a:bodyPr>
          <a:lstStyle/>
          <a:p>
            <a:pPr indent="0">
              <a:lnSpc>
                <a:spcPct val="120000"/>
              </a:lnSpc>
              <a:spcBef>
                <a:spcPts val="0"/>
              </a:spcBef>
              <a:spcAft>
                <a:spcPts val="0"/>
              </a:spcAft>
            </a:pPr>
            <a:r>
              <a:rPr sz="1600"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物理表</a:t>
            </a:r>
          </a:p>
          <a:p>
            <a:pPr indent="0">
              <a:lnSpc>
                <a:spcPct val="120000"/>
              </a:lnSpc>
              <a:spcBef>
                <a:spcPts val="0"/>
              </a:spcBef>
              <a:spcAft>
                <a:spcPts val="0"/>
              </a:spcAft>
            </a:pPr>
            <a:r>
              <a:rPr sz="160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工具提供设计人员专用模式，设计人员可以类似于一般数据库软件客户端的形式设计数据表。</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593"/>
          <p:cNvPicPr>
            <a:picLocks noChangeAspect="1"/>
          </p:cNvPicPr>
          <p:nvPr/>
        </p:nvPicPr>
        <p:blipFill>
          <a:blip r:embed="rId2"/>
          <a:srcRect l="4210" t="15008" r="10809" b="9998"/>
          <a:stretch>
            <a:fillRect/>
          </a:stretch>
        </p:blipFill>
        <p:spPr>
          <a:xfrm>
            <a:off x="1992630" y="1767205"/>
            <a:ext cx="8422005" cy="4172585"/>
          </a:xfrm>
          <a:prstGeom prst="rect">
            <a:avLst/>
          </a:prstGeom>
          <a:noFill/>
          <a:ln w="9525">
            <a:noFill/>
          </a:ln>
        </p:spPr>
      </p:pic>
      <p:grpSp>
        <p:nvGrpSpPr>
          <p:cNvPr id="13" name="组合 12"/>
          <p:cNvGrpSpPr/>
          <p:nvPr/>
        </p:nvGrpSpPr>
        <p:grpSpPr>
          <a:xfrm flipV="1">
            <a:off x="5477876" y="942197"/>
            <a:ext cx="1236248" cy="75524"/>
            <a:chOff x="4023692" y="4894277"/>
            <a:chExt cx="1964495" cy="120014"/>
          </a:xfrm>
        </p:grpSpPr>
        <p:sp>
          <p:nvSpPr>
            <p:cNvPr id="3" name="矩形 2"/>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2684780" y="297180"/>
            <a:ext cx="6854825"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工具的技术框架</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43546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0800000">
            <a:off x="3760529" y="1521435"/>
            <a:ext cx="4694093" cy="4046632"/>
          </a:xfrm>
          <a:prstGeom prst="triangle">
            <a:avLst/>
          </a:prstGeom>
          <a:noFill/>
          <a:ln w="50800">
            <a:solidFill>
              <a:srgbClr val="6DF9D3">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760529" y="2024410"/>
            <a:ext cx="4629874" cy="2123658"/>
          </a:xfrm>
          <a:prstGeom prst="rect">
            <a:avLst/>
          </a:prstGeom>
          <a:noFill/>
        </p:spPr>
        <p:txBody>
          <a:bodyPr wrap="square" rtlCol="0">
            <a:spAutoFit/>
          </a:bodyPr>
          <a:lstStyle/>
          <a:p>
            <a:pPr algn="ctr"/>
            <a:r>
              <a:rPr lang="en-US" altLang="zh-CN" sz="6600" dirty="0" smtClean="0">
                <a:solidFill>
                  <a:schemeClr val="bg1"/>
                </a:solidFill>
              </a:rPr>
              <a:t>THANK</a:t>
            </a:r>
          </a:p>
          <a:p>
            <a:pPr algn="ctr"/>
            <a:r>
              <a:rPr lang="en-US" altLang="zh-CN" sz="6600" dirty="0" smtClean="0">
                <a:solidFill>
                  <a:schemeClr val="bg1"/>
                </a:solidFill>
              </a:rPr>
              <a:t>YOU</a:t>
            </a:r>
            <a:endParaRPr lang="zh-CN" altLang="en-US" sz="6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custDataLst>
              <p:tags r:id="rId1"/>
            </p:custDataLst>
          </p:nvPr>
        </p:nvGrpSpPr>
        <p:grpSpPr>
          <a:xfrm>
            <a:off x="635" y="-8890"/>
            <a:ext cx="4987290" cy="6045200"/>
            <a:chOff x="-11" y="1265"/>
            <a:chExt cx="7107" cy="8431"/>
          </a:xfrm>
        </p:grpSpPr>
        <p:sp>
          <p:nvSpPr>
            <p:cNvPr id="54" name="PA-任意多边形 29"/>
            <p:cNvSpPr/>
            <p:nvPr>
              <p:custDataLst>
                <p:tags r:id="rId2"/>
              </p:custDataLst>
            </p:nvPr>
          </p:nvSpPr>
          <p:spPr>
            <a:xfrm>
              <a:off x="431" y="1265"/>
              <a:ext cx="1988" cy="574"/>
            </a:xfrm>
            <a:custGeom>
              <a:avLst/>
              <a:gdLst/>
              <a:ahLst/>
              <a:cxnLst/>
              <a:rect l="0" t="0" r="0" b="0"/>
              <a:pathLst>
                <a:path w="882905" h="254890">
                  <a:moveTo>
                    <a:pt x="0" y="0"/>
                  </a:moveTo>
                  <a:lnTo>
                    <a:pt x="441452" y="254889"/>
                  </a:lnTo>
                  <a:lnTo>
                    <a:pt x="882904" y="0"/>
                  </a:lnTo>
                  <a:close/>
                </a:path>
              </a:pathLst>
            </a:custGeom>
            <a:solidFill>
              <a:srgbClr val="BAD4DC"/>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PA-任意多边形 28"/>
            <p:cNvSpPr/>
            <p:nvPr>
              <p:custDataLst>
                <p:tags r:id="rId3"/>
              </p:custDataLst>
            </p:nvPr>
          </p:nvSpPr>
          <p:spPr>
            <a:xfrm>
              <a:off x="944" y="1265"/>
              <a:ext cx="3256" cy="1951"/>
            </a:xfrm>
            <a:custGeom>
              <a:avLst/>
              <a:gdLst/>
              <a:ahLst/>
              <a:cxnLst/>
              <a:rect l="0" t="0" r="0" b="0"/>
              <a:pathLst>
                <a:path w="1446277" h="866522">
                  <a:moveTo>
                    <a:pt x="0" y="0"/>
                  </a:moveTo>
                  <a:lnTo>
                    <a:pt x="0" y="449072"/>
                  </a:lnTo>
                  <a:lnTo>
                    <a:pt x="723011" y="866521"/>
                  </a:lnTo>
                  <a:lnTo>
                    <a:pt x="1446276" y="449072"/>
                  </a:lnTo>
                  <a:lnTo>
                    <a:pt x="1446276" y="0"/>
                  </a:lnTo>
                  <a:close/>
                </a:path>
              </a:pathLst>
            </a:custGeom>
            <a:solidFill>
              <a:srgbClr val="BAD4DC">
                <a:alpha val="32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PA-任意多边形 30"/>
            <p:cNvSpPr/>
            <p:nvPr>
              <p:custDataLst>
                <p:tags r:id="rId4"/>
              </p:custDataLst>
            </p:nvPr>
          </p:nvSpPr>
          <p:spPr>
            <a:xfrm>
              <a:off x="2138" y="1268"/>
              <a:ext cx="2340" cy="727"/>
            </a:xfrm>
            <a:custGeom>
              <a:avLst/>
              <a:gdLst/>
              <a:ahLst/>
              <a:cxnLst/>
              <a:rect l="0" t="0" r="0" b="0"/>
              <a:pathLst>
                <a:path w="1039242" h="323216">
                  <a:moveTo>
                    <a:pt x="1013079" y="0"/>
                  </a:moveTo>
                  <a:lnTo>
                    <a:pt x="1013079" y="8128"/>
                  </a:lnTo>
                  <a:lnTo>
                    <a:pt x="519684" y="292989"/>
                  </a:lnTo>
                  <a:lnTo>
                    <a:pt x="26289" y="8128"/>
                  </a:lnTo>
                  <a:lnTo>
                    <a:pt x="26289" y="0"/>
                  </a:lnTo>
                  <a:lnTo>
                    <a:pt x="0" y="0"/>
                  </a:lnTo>
                  <a:lnTo>
                    <a:pt x="0" y="23368"/>
                  </a:lnTo>
                  <a:lnTo>
                    <a:pt x="519684" y="323215"/>
                  </a:lnTo>
                  <a:lnTo>
                    <a:pt x="1039241" y="23368"/>
                  </a:lnTo>
                  <a:lnTo>
                    <a:pt x="1039241"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PA-任意多边形 9"/>
            <p:cNvSpPr/>
            <p:nvPr>
              <p:custDataLst>
                <p:tags r:id="rId5"/>
              </p:custDataLst>
            </p:nvPr>
          </p:nvSpPr>
          <p:spPr>
            <a:xfrm>
              <a:off x="3183" y="6290"/>
              <a:ext cx="2185" cy="2523"/>
            </a:xfrm>
            <a:custGeom>
              <a:avLst/>
              <a:gdLst/>
              <a:ahLst/>
              <a:cxnLst/>
              <a:rect l="0" t="0" r="0" b="0"/>
              <a:pathLst>
                <a:path w="970662" h="1120522">
                  <a:moveTo>
                    <a:pt x="970661" y="840359"/>
                  </a:moveTo>
                  <a:lnTo>
                    <a:pt x="485394" y="1120521"/>
                  </a:lnTo>
                  <a:lnTo>
                    <a:pt x="0" y="840359"/>
                  </a:lnTo>
                  <a:lnTo>
                    <a:pt x="0" y="280035"/>
                  </a:lnTo>
                  <a:lnTo>
                    <a:pt x="485394" y="0"/>
                  </a:lnTo>
                  <a:lnTo>
                    <a:pt x="970661" y="280035"/>
                  </a:lnTo>
                  <a:close/>
                </a:path>
              </a:pathLst>
            </a:custGeom>
            <a:solidFill>
              <a:schemeClr val="accent1">
                <a:alpha val="3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PA_ImportSvg_636777031883892508"/>
            <p:cNvSpPr/>
            <p:nvPr>
              <p:custDataLst>
                <p:tags r:id="rId6"/>
              </p:custDataLst>
            </p:nvPr>
          </p:nvSpPr>
          <p:spPr>
            <a:xfrm>
              <a:off x="3148" y="7752"/>
              <a:ext cx="1683" cy="1944"/>
            </a:xfrm>
            <a:custGeom>
              <a:avLst/>
              <a:gdLst/>
              <a:ahLst/>
              <a:cxnLst/>
              <a:rect l="l" t="t" r="r" b="b"/>
              <a:pathLst>
                <a:path w="747395" h="863600">
                  <a:moveTo>
                    <a:pt x="373635" y="0"/>
                  </a:moveTo>
                  <a:lnTo>
                    <a:pt x="1" y="215900"/>
                  </a:lnTo>
                  <a:lnTo>
                    <a:pt x="1" y="647700"/>
                  </a:lnTo>
                  <a:lnTo>
                    <a:pt x="373635" y="863600"/>
                  </a:lnTo>
                  <a:lnTo>
                    <a:pt x="747396" y="647700"/>
                  </a:lnTo>
                  <a:lnTo>
                    <a:pt x="747396" y="215900"/>
                  </a:lnTo>
                  <a:moveTo>
                    <a:pt x="728600" y="636778"/>
                  </a:moveTo>
                  <a:lnTo>
                    <a:pt x="373635" y="841756"/>
                  </a:lnTo>
                  <a:lnTo>
                    <a:pt x="18797" y="636778"/>
                  </a:lnTo>
                  <a:lnTo>
                    <a:pt x="18797" y="226822"/>
                  </a:lnTo>
                  <a:lnTo>
                    <a:pt x="373635" y="21844"/>
                  </a:lnTo>
                  <a:lnTo>
                    <a:pt x="728600" y="226822"/>
                  </a:lnTo>
                </a:path>
              </a:pathLst>
            </a:custGeom>
            <a:solidFill>
              <a:srgbClr val="A8D335"/>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PA_ImportSvg_636777031884351288"/>
            <p:cNvSpPr/>
            <p:nvPr>
              <p:custDataLst>
                <p:tags r:id="rId7"/>
              </p:custDataLst>
            </p:nvPr>
          </p:nvSpPr>
          <p:spPr>
            <a:xfrm>
              <a:off x="2674" y="4493"/>
              <a:ext cx="2050" cy="2368"/>
            </a:xfrm>
            <a:custGeom>
              <a:avLst/>
              <a:gdLst/>
              <a:ahLst/>
              <a:cxnLst/>
              <a:rect l="l" t="t" r="r" b="b"/>
              <a:pathLst>
                <a:path w="910717" h="1051814">
                  <a:moveTo>
                    <a:pt x="455296" y="0"/>
                  </a:moveTo>
                  <a:lnTo>
                    <a:pt x="1" y="262636"/>
                  </a:lnTo>
                  <a:lnTo>
                    <a:pt x="1" y="789051"/>
                  </a:lnTo>
                  <a:lnTo>
                    <a:pt x="455296" y="1051814"/>
                  </a:lnTo>
                  <a:lnTo>
                    <a:pt x="910718" y="789051"/>
                  </a:lnTo>
                  <a:lnTo>
                    <a:pt x="910718" y="262636"/>
                  </a:lnTo>
                  <a:moveTo>
                    <a:pt x="887096" y="774700"/>
                  </a:moveTo>
                  <a:lnTo>
                    <a:pt x="455296" y="1024255"/>
                  </a:lnTo>
                  <a:lnTo>
                    <a:pt x="22734" y="775335"/>
                  </a:lnTo>
                  <a:lnTo>
                    <a:pt x="22734" y="275971"/>
                  </a:lnTo>
                  <a:lnTo>
                    <a:pt x="455296" y="26289"/>
                  </a:lnTo>
                  <a:lnTo>
                    <a:pt x="887096" y="275971"/>
                  </a:lnTo>
                </a:path>
              </a:pathLst>
            </a:custGeom>
            <a:solidFill>
              <a:srgbClr val="00ADEE"/>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0" name="PA-任意多边形 3"/>
            <p:cNvSpPr/>
            <p:nvPr>
              <p:custDataLst>
                <p:tags r:id="rId8"/>
              </p:custDataLst>
            </p:nvPr>
          </p:nvSpPr>
          <p:spPr>
            <a:xfrm>
              <a:off x="1379" y="4417"/>
              <a:ext cx="2388" cy="2757"/>
            </a:xfrm>
            <a:custGeom>
              <a:avLst/>
              <a:gdLst/>
              <a:ahLst/>
              <a:cxnLst/>
              <a:rect l="0" t="0" r="0" b="0"/>
              <a:pathLst>
                <a:path w="1060705" h="1224662">
                  <a:moveTo>
                    <a:pt x="1060704" y="918337"/>
                  </a:moveTo>
                  <a:lnTo>
                    <a:pt x="530098" y="1224661"/>
                  </a:lnTo>
                  <a:lnTo>
                    <a:pt x="0" y="918337"/>
                  </a:lnTo>
                  <a:lnTo>
                    <a:pt x="0" y="306197"/>
                  </a:lnTo>
                  <a:lnTo>
                    <a:pt x="530098" y="0"/>
                  </a:lnTo>
                  <a:lnTo>
                    <a:pt x="1060704" y="306197"/>
                  </a:lnTo>
                  <a:close/>
                </a:path>
              </a:pathLst>
            </a:custGeom>
            <a:blipFill dpi="0" rotWithShape="0">
              <a:blip r:embed="rId22" cstate="email"/>
              <a:srcRect/>
              <a:tile tx="0" ty="0" sx="100000" sy="100000"/>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PA-任意多边形 4"/>
            <p:cNvSpPr/>
            <p:nvPr>
              <p:custDataLst>
                <p:tags r:id="rId9"/>
              </p:custDataLst>
            </p:nvPr>
          </p:nvSpPr>
          <p:spPr>
            <a:xfrm>
              <a:off x="2572" y="1596"/>
              <a:ext cx="2948" cy="3403"/>
            </a:xfrm>
            <a:custGeom>
              <a:avLst/>
              <a:gdLst/>
              <a:ahLst/>
              <a:cxnLst/>
              <a:rect l="0" t="0" r="0" b="0"/>
              <a:pathLst>
                <a:path w="1309371" h="1511428">
                  <a:moveTo>
                    <a:pt x="1309370" y="1133475"/>
                  </a:moveTo>
                  <a:lnTo>
                    <a:pt x="654685" y="1511427"/>
                  </a:lnTo>
                  <a:lnTo>
                    <a:pt x="0" y="1133475"/>
                  </a:lnTo>
                  <a:lnTo>
                    <a:pt x="0" y="377698"/>
                  </a:lnTo>
                  <a:lnTo>
                    <a:pt x="654685" y="0"/>
                  </a:lnTo>
                  <a:lnTo>
                    <a:pt x="1309370" y="377698"/>
                  </a:lnTo>
                  <a:close/>
                </a:path>
              </a:pathLst>
            </a:custGeom>
            <a:blipFill dpi="0" rotWithShape="0">
              <a:blip r:embed="rId22" cstate="email"/>
              <a:srcRect/>
              <a:tile tx="0" ty="0" sx="100000" sy="100000"/>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PA-任意多边形 5"/>
            <p:cNvSpPr/>
            <p:nvPr>
              <p:custDataLst>
                <p:tags r:id="rId10"/>
              </p:custDataLst>
            </p:nvPr>
          </p:nvSpPr>
          <p:spPr>
            <a:xfrm>
              <a:off x="3934" y="5495"/>
              <a:ext cx="2097" cy="2421"/>
            </a:xfrm>
            <a:custGeom>
              <a:avLst/>
              <a:gdLst/>
              <a:ahLst/>
              <a:cxnLst/>
              <a:rect l="0" t="0" r="0" b="0"/>
              <a:pathLst>
                <a:path w="931292" h="1075564">
                  <a:moveTo>
                    <a:pt x="931291" y="806704"/>
                  </a:moveTo>
                  <a:lnTo>
                    <a:pt x="465709" y="1075563"/>
                  </a:lnTo>
                  <a:lnTo>
                    <a:pt x="0" y="806704"/>
                  </a:lnTo>
                  <a:lnTo>
                    <a:pt x="0" y="268859"/>
                  </a:lnTo>
                  <a:lnTo>
                    <a:pt x="465709" y="0"/>
                  </a:lnTo>
                  <a:lnTo>
                    <a:pt x="931291" y="268859"/>
                  </a:lnTo>
                  <a:close/>
                </a:path>
              </a:pathLst>
            </a:custGeom>
            <a:blipFill dpi="0" rotWithShape="0">
              <a:blip r:embed="rId22" cstate="email"/>
              <a:srcRect/>
              <a:tile tx="0" ty="0" sx="100000" sy="100000"/>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PA-任意多边形 6"/>
            <p:cNvSpPr/>
            <p:nvPr>
              <p:custDataLst>
                <p:tags r:id="rId11"/>
              </p:custDataLst>
            </p:nvPr>
          </p:nvSpPr>
          <p:spPr>
            <a:xfrm>
              <a:off x="306" y="2750"/>
              <a:ext cx="1748" cy="2020"/>
            </a:xfrm>
            <a:custGeom>
              <a:avLst/>
              <a:gdLst/>
              <a:ahLst/>
              <a:cxnLst/>
              <a:rect l="0" t="0" r="0" b="0"/>
              <a:pathLst>
                <a:path w="776733" h="897002">
                  <a:moveTo>
                    <a:pt x="776732" y="672719"/>
                  </a:moveTo>
                  <a:lnTo>
                    <a:pt x="388366" y="897001"/>
                  </a:lnTo>
                  <a:lnTo>
                    <a:pt x="0" y="672719"/>
                  </a:lnTo>
                  <a:lnTo>
                    <a:pt x="0" y="224282"/>
                  </a:lnTo>
                  <a:lnTo>
                    <a:pt x="388366" y="0"/>
                  </a:lnTo>
                  <a:lnTo>
                    <a:pt x="776732" y="224282"/>
                  </a:lnTo>
                  <a:close/>
                </a:path>
              </a:pathLst>
            </a:custGeom>
            <a:solidFill>
              <a:srgbClr val="BAD4DC">
                <a:alpha val="53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PA-任意多边形 7"/>
            <p:cNvSpPr/>
            <p:nvPr>
              <p:custDataLst>
                <p:tags r:id="rId12"/>
              </p:custDataLst>
            </p:nvPr>
          </p:nvSpPr>
          <p:spPr>
            <a:xfrm>
              <a:off x="5156" y="1400"/>
              <a:ext cx="1748" cy="2020"/>
            </a:xfrm>
            <a:custGeom>
              <a:avLst/>
              <a:gdLst/>
              <a:ahLst/>
              <a:cxnLst/>
              <a:rect l="0" t="0" r="0" b="0"/>
              <a:pathLst>
                <a:path w="776606" h="897002">
                  <a:moveTo>
                    <a:pt x="776605" y="672592"/>
                  </a:moveTo>
                  <a:lnTo>
                    <a:pt x="388239" y="897001"/>
                  </a:lnTo>
                  <a:lnTo>
                    <a:pt x="0" y="672592"/>
                  </a:lnTo>
                  <a:lnTo>
                    <a:pt x="0" y="224282"/>
                  </a:lnTo>
                  <a:lnTo>
                    <a:pt x="388239" y="0"/>
                  </a:lnTo>
                  <a:lnTo>
                    <a:pt x="776605" y="224282"/>
                  </a:lnTo>
                  <a:close/>
                </a:path>
              </a:pathLst>
            </a:custGeom>
            <a:solidFill>
              <a:srgbClr val="BAD4DC">
                <a:alpha val="32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PA-任意多边形 8"/>
            <p:cNvSpPr/>
            <p:nvPr>
              <p:custDataLst>
                <p:tags r:id="rId13"/>
              </p:custDataLst>
            </p:nvPr>
          </p:nvSpPr>
          <p:spPr>
            <a:xfrm>
              <a:off x="2074" y="7081"/>
              <a:ext cx="2124" cy="2453"/>
            </a:xfrm>
            <a:custGeom>
              <a:avLst/>
              <a:gdLst/>
              <a:ahLst/>
              <a:cxnLst/>
              <a:rect l="0" t="0" r="0" b="0"/>
              <a:pathLst>
                <a:path w="943611" h="1089407">
                  <a:moveTo>
                    <a:pt x="943610" y="816864"/>
                  </a:moveTo>
                  <a:lnTo>
                    <a:pt x="471678" y="1089406"/>
                  </a:lnTo>
                  <a:lnTo>
                    <a:pt x="0" y="816864"/>
                  </a:lnTo>
                  <a:lnTo>
                    <a:pt x="0" y="272288"/>
                  </a:lnTo>
                  <a:lnTo>
                    <a:pt x="471678" y="0"/>
                  </a:lnTo>
                  <a:lnTo>
                    <a:pt x="943610" y="272288"/>
                  </a:lnTo>
                  <a:close/>
                </a:path>
              </a:pathLst>
            </a:custGeom>
            <a:blipFill dpi="0" rotWithShape="0">
              <a:blip r:embed="rId22" cstate="email"/>
              <a:srcRect/>
              <a:tile tx="0" ty="0" sx="100000" sy="100000"/>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PA-任意多边形 26"/>
            <p:cNvSpPr/>
            <p:nvPr>
              <p:custDataLst>
                <p:tags r:id="rId14"/>
              </p:custDataLst>
            </p:nvPr>
          </p:nvSpPr>
          <p:spPr>
            <a:xfrm>
              <a:off x="4" y="3470"/>
              <a:ext cx="2648" cy="3057"/>
            </a:xfrm>
            <a:custGeom>
              <a:avLst/>
              <a:gdLst/>
              <a:ahLst/>
              <a:cxnLst/>
              <a:rect l="0" t="0" r="0" b="0"/>
              <a:pathLst>
                <a:path w="1176275" h="1357758">
                  <a:moveTo>
                    <a:pt x="1176274" y="1018413"/>
                  </a:moveTo>
                  <a:lnTo>
                    <a:pt x="588010" y="1357757"/>
                  </a:lnTo>
                  <a:lnTo>
                    <a:pt x="0" y="1018413"/>
                  </a:lnTo>
                  <a:lnTo>
                    <a:pt x="0" y="339344"/>
                  </a:lnTo>
                  <a:lnTo>
                    <a:pt x="588010" y="0"/>
                  </a:lnTo>
                  <a:lnTo>
                    <a:pt x="1176274" y="339344"/>
                  </a:lnTo>
                  <a:close/>
                </a:path>
              </a:pathLst>
            </a:custGeom>
            <a:blipFill dpi="0" rotWithShape="0">
              <a:blip r:embed="rId22" cstate="email"/>
              <a:srcRect/>
              <a:tile tx="0" ty="0" sx="100000" sy="100000"/>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PA-任意多边形 27"/>
            <p:cNvSpPr/>
            <p:nvPr>
              <p:custDataLst>
                <p:tags r:id="rId15"/>
              </p:custDataLst>
            </p:nvPr>
          </p:nvSpPr>
          <p:spPr>
            <a:xfrm>
              <a:off x="207" y="1265"/>
              <a:ext cx="3256" cy="2593"/>
            </a:xfrm>
            <a:custGeom>
              <a:avLst/>
              <a:gdLst/>
              <a:ahLst/>
              <a:cxnLst/>
              <a:rect l="0" t="0" r="0" b="0"/>
              <a:pathLst>
                <a:path w="1446150" h="1151764">
                  <a:moveTo>
                    <a:pt x="0" y="0"/>
                  </a:moveTo>
                  <a:lnTo>
                    <a:pt x="0" y="734187"/>
                  </a:lnTo>
                  <a:lnTo>
                    <a:pt x="723138" y="1151763"/>
                  </a:lnTo>
                  <a:lnTo>
                    <a:pt x="1446149" y="734187"/>
                  </a:lnTo>
                  <a:lnTo>
                    <a:pt x="1446149" y="0"/>
                  </a:lnTo>
                  <a:close/>
                </a:path>
              </a:pathLst>
            </a:custGeom>
            <a:blipFill dpi="0" rotWithShape="0">
              <a:blip r:embed="rId22" cstate="email"/>
              <a:srcRect/>
              <a:tile tx="0" ty="0" sx="100000" sy="100000"/>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PA-任意多边形 31"/>
            <p:cNvSpPr/>
            <p:nvPr>
              <p:custDataLst>
                <p:tags r:id="rId16"/>
              </p:custDataLst>
            </p:nvPr>
          </p:nvSpPr>
          <p:spPr>
            <a:xfrm>
              <a:off x="5922" y="1273"/>
              <a:ext cx="1174" cy="1318"/>
            </a:xfrm>
            <a:custGeom>
              <a:avLst/>
              <a:gdLst/>
              <a:ahLst/>
              <a:cxnLst/>
              <a:rect l="0" t="0" r="0" b="0"/>
              <a:pathLst>
                <a:path w="521463" h="585471">
                  <a:moveTo>
                    <a:pt x="521462" y="0"/>
                  </a:moveTo>
                  <a:lnTo>
                    <a:pt x="0" y="0"/>
                  </a:lnTo>
                  <a:lnTo>
                    <a:pt x="0" y="284226"/>
                  </a:lnTo>
                  <a:lnTo>
                    <a:pt x="521462" y="585470"/>
                  </a:lnTo>
                  <a:close/>
                </a:path>
              </a:pathLst>
            </a:custGeom>
            <a:solidFill>
              <a:schemeClr val="accent1">
                <a:alpha val="5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PA-任意多边形 32"/>
            <p:cNvSpPr/>
            <p:nvPr>
              <p:custDataLst>
                <p:tags r:id="rId17"/>
              </p:custDataLst>
            </p:nvPr>
          </p:nvSpPr>
          <p:spPr>
            <a:xfrm>
              <a:off x="4275" y="1270"/>
              <a:ext cx="2821" cy="1012"/>
            </a:xfrm>
            <a:custGeom>
              <a:avLst/>
              <a:gdLst/>
              <a:ahLst/>
              <a:cxnLst/>
              <a:rect l="0" t="0" r="0" b="0"/>
              <a:pathLst>
                <a:path w="1252983" h="449581">
                  <a:moveTo>
                    <a:pt x="1252982" y="0"/>
                  </a:moveTo>
                  <a:lnTo>
                    <a:pt x="0" y="0"/>
                  </a:lnTo>
                  <a:lnTo>
                    <a:pt x="0" y="32004"/>
                  </a:lnTo>
                  <a:lnTo>
                    <a:pt x="723138" y="449580"/>
                  </a:lnTo>
                  <a:lnTo>
                    <a:pt x="1252982" y="143510"/>
                  </a:lnTo>
                  <a:close/>
                </a:path>
              </a:pathLst>
            </a:custGeom>
            <a:blipFill dpi="0" rotWithShape="0">
              <a:blip r:embed="rId22" cstate="email"/>
              <a:srcRect/>
              <a:tile tx="0" ty="0" sx="100000" sy="100000"/>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PA_ImportSvg_636777031883288426"/>
            <p:cNvSpPr/>
            <p:nvPr>
              <p:custDataLst>
                <p:tags r:id="rId18"/>
              </p:custDataLst>
            </p:nvPr>
          </p:nvSpPr>
          <p:spPr>
            <a:xfrm>
              <a:off x="559" y="1318"/>
              <a:ext cx="2750" cy="3175"/>
            </a:xfrm>
            <a:custGeom>
              <a:avLst/>
              <a:gdLst/>
              <a:ahLst/>
              <a:cxnLst/>
              <a:rect l="l" t="t" r="r" b="b"/>
              <a:pathLst>
                <a:path w="1221360" h="1410336">
                  <a:moveTo>
                    <a:pt x="610362" y="0"/>
                  </a:moveTo>
                  <a:lnTo>
                    <a:pt x="0" y="352552"/>
                  </a:lnTo>
                  <a:lnTo>
                    <a:pt x="0" y="1057656"/>
                  </a:lnTo>
                  <a:lnTo>
                    <a:pt x="610362" y="1410335"/>
                  </a:lnTo>
                  <a:lnTo>
                    <a:pt x="1221359" y="1057656"/>
                  </a:lnTo>
                  <a:lnTo>
                    <a:pt x="1221359" y="352552"/>
                  </a:lnTo>
                  <a:moveTo>
                    <a:pt x="1190244" y="1040003"/>
                  </a:moveTo>
                  <a:lnTo>
                    <a:pt x="610362" y="1374648"/>
                  </a:lnTo>
                  <a:lnTo>
                    <a:pt x="30861" y="1040003"/>
                  </a:lnTo>
                  <a:lnTo>
                    <a:pt x="30861" y="370586"/>
                  </a:lnTo>
                  <a:lnTo>
                    <a:pt x="610362" y="35560"/>
                  </a:lnTo>
                  <a:lnTo>
                    <a:pt x="1190625" y="370586"/>
                  </a:lnTo>
                </a:path>
              </a:pathLst>
            </a:custGeom>
            <a:solidFill>
              <a:srgbClr val="FF800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1" name="PA_ImportSvg_636777031885069364"/>
            <p:cNvSpPr/>
            <p:nvPr>
              <p:custDataLst>
                <p:tags r:id="rId19"/>
              </p:custDataLst>
            </p:nvPr>
          </p:nvSpPr>
          <p:spPr>
            <a:xfrm>
              <a:off x="4406" y="2131"/>
              <a:ext cx="2340" cy="2701"/>
            </a:xfrm>
            <a:custGeom>
              <a:avLst/>
              <a:gdLst/>
              <a:ahLst/>
              <a:cxnLst/>
              <a:rect l="l" t="t" r="r" b="b"/>
              <a:pathLst>
                <a:path w="1039114" h="1199897">
                  <a:moveTo>
                    <a:pt x="519557" y="1"/>
                  </a:moveTo>
                  <a:lnTo>
                    <a:pt x="0" y="300102"/>
                  </a:lnTo>
                  <a:lnTo>
                    <a:pt x="0" y="900050"/>
                  </a:lnTo>
                  <a:lnTo>
                    <a:pt x="519557" y="1199897"/>
                  </a:lnTo>
                  <a:lnTo>
                    <a:pt x="1039114" y="900050"/>
                  </a:lnTo>
                  <a:lnTo>
                    <a:pt x="1039114" y="300102"/>
                  </a:lnTo>
                  <a:moveTo>
                    <a:pt x="1012825" y="884810"/>
                  </a:moveTo>
                  <a:lnTo>
                    <a:pt x="519557" y="1169671"/>
                  </a:lnTo>
                  <a:lnTo>
                    <a:pt x="26162" y="884810"/>
                  </a:lnTo>
                  <a:lnTo>
                    <a:pt x="26162" y="315088"/>
                  </a:lnTo>
                  <a:lnTo>
                    <a:pt x="519557" y="30227"/>
                  </a:lnTo>
                  <a:lnTo>
                    <a:pt x="1012825" y="315088"/>
                  </a:lnTo>
                </a:path>
              </a:pathLst>
            </a:custGeom>
            <a:solidFill>
              <a:srgbClr val="0072BD"/>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2" name="PA-任意多边形 33"/>
            <p:cNvSpPr/>
            <p:nvPr>
              <p:custDataLst>
                <p:tags r:id="rId20"/>
              </p:custDataLst>
            </p:nvPr>
          </p:nvSpPr>
          <p:spPr>
            <a:xfrm>
              <a:off x="-11" y="1265"/>
              <a:ext cx="1417" cy="891"/>
            </a:xfrm>
            <a:custGeom>
              <a:avLst/>
              <a:gdLst/>
              <a:ahLst/>
              <a:cxnLst/>
              <a:rect l="0" t="0" r="0" b="0"/>
              <a:pathLst>
                <a:path w="629413" h="395987">
                  <a:moveTo>
                    <a:pt x="0" y="0"/>
                  </a:moveTo>
                  <a:lnTo>
                    <a:pt x="0" y="371983"/>
                  </a:lnTo>
                  <a:lnTo>
                    <a:pt x="41529" y="395986"/>
                  </a:lnTo>
                  <a:lnTo>
                    <a:pt x="629412" y="56515"/>
                  </a:lnTo>
                  <a:lnTo>
                    <a:pt x="629412" y="0"/>
                  </a:lnTo>
                  <a:close/>
                </a:path>
              </a:pathLst>
            </a:custGeom>
            <a:solidFill>
              <a:schemeClr val="accent1">
                <a:alpha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4266399" y="735744"/>
            <a:ext cx="854765" cy="8547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227977" y="1560743"/>
            <a:ext cx="5913787" cy="1198880"/>
          </a:xfrm>
          <a:prstGeom prst="rect">
            <a:avLst/>
          </a:prstGeom>
          <a:noFill/>
        </p:spPr>
        <p:txBody>
          <a:bodyPr wrap="square" rtlCol="0">
            <a:spAutoFit/>
          </a:bodyPr>
          <a:lstStyle/>
          <a:p>
            <a:pPr>
              <a:lnSpc>
                <a:spcPct val="150000"/>
              </a:lnSpc>
            </a:pPr>
            <a:r>
              <a:rPr sz="1600" dirty="0">
                <a:solidFill>
                  <a:schemeClr val="tx2"/>
                </a:solidFill>
                <a:latin typeface="微软雅黑" panose="020B0503020204020204" pitchFamily="34" charset="-122"/>
                <a:ea typeface="微软雅黑" panose="020B0503020204020204" pitchFamily="34" charset="-122"/>
              </a:rPr>
              <a:t>需支持从概念到物理的模型管理，包括但不限于。实际上工具模型管理涵盖了主题域、概念主题、逻辑实体、信息系统、物理数据库、物理表等。</a:t>
            </a:r>
          </a:p>
        </p:txBody>
      </p:sp>
      <p:sp>
        <p:nvSpPr>
          <p:cNvPr id="10" name="文本框 9"/>
          <p:cNvSpPr txBox="1"/>
          <p:nvPr/>
        </p:nvSpPr>
        <p:spPr>
          <a:xfrm>
            <a:off x="5203825" y="963930"/>
            <a:ext cx="5914390" cy="398780"/>
          </a:xfrm>
          <a:prstGeom prst="rect">
            <a:avLst/>
          </a:prstGeom>
          <a:noFill/>
        </p:spPr>
        <p:txBody>
          <a:bodyPr wrap="square" rtlCol="0">
            <a:spAutoFit/>
          </a:bodyPr>
          <a:lstStyle/>
          <a:p>
            <a:r>
              <a:rPr lang="zh-CN" altLang="en-US" sz="2000" b="1" dirty="0" smtClean="0">
                <a:solidFill>
                  <a:schemeClr val="tx2"/>
                </a:solidFill>
                <a:latin typeface="微软雅黑" panose="020B0503020204020204" pitchFamily="34" charset="-122"/>
                <a:ea typeface="微软雅黑" panose="020B0503020204020204" pitchFamily="34" charset="-122"/>
              </a:rPr>
              <a:t>管理数据架构的概念模型、逻辑模型、物理模型</a:t>
            </a:r>
          </a:p>
        </p:txBody>
      </p:sp>
      <p:grpSp>
        <p:nvGrpSpPr>
          <p:cNvPr id="44" name="组合 43"/>
          <p:cNvGrpSpPr/>
          <p:nvPr/>
        </p:nvGrpSpPr>
        <p:grpSpPr>
          <a:xfrm>
            <a:off x="4487943" y="879094"/>
            <a:ext cx="371920" cy="508431"/>
            <a:chOff x="9471056" y="533934"/>
            <a:chExt cx="444000" cy="606967"/>
          </a:xfrm>
          <a:solidFill>
            <a:schemeClr val="bg1"/>
          </a:solidFill>
        </p:grpSpPr>
        <p:sp>
          <p:nvSpPr>
            <p:cNvPr id="45" name="Freeform 324"/>
            <p:cNvSpPr>
              <a:spLocks noEditPoints="1"/>
            </p:cNvSpPr>
            <p:nvPr/>
          </p:nvSpPr>
          <p:spPr bwMode="auto">
            <a:xfrm>
              <a:off x="9725483" y="871507"/>
              <a:ext cx="91461" cy="93124"/>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3 w 44"/>
                <a:gd name="T13" fmla="*/ 22 h 44"/>
                <a:gd name="T14" fmla="*/ 22 w 44"/>
                <a:gd name="T15" fmla="*/ 31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5" y="0"/>
                    <a:pt x="44" y="10"/>
                    <a:pt x="44" y="22"/>
                  </a:cubicBezTo>
                  <a:cubicBezTo>
                    <a:pt x="44" y="34"/>
                    <a:pt x="35" y="44"/>
                    <a:pt x="22" y="44"/>
                  </a:cubicBezTo>
                  <a:close/>
                  <a:moveTo>
                    <a:pt x="22" y="12"/>
                  </a:moveTo>
                  <a:cubicBezTo>
                    <a:pt x="17" y="12"/>
                    <a:pt x="13" y="17"/>
                    <a:pt x="13" y="22"/>
                  </a:cubicBezTo>
                  <a:cubicBezTo>
                    <a:pt x="13" y="27"/>
                    <a:pt x="17" y="31"/>
                    <a:pt x="22" y="31"/>
                  </a:cubicBezTo>
                  <a:cubicBezTo>
                    <a:pt x="27" y="31"/>
                    <a:pt x="32" y="27"/>
                    <a:pt x="32" y="22"/>
                  </a:cubicBezTo>
                  <a:cubicBezTo>
                    <a:pt x="32" y="17"/>
                    <a:pt x="27" y="12"/>
                    <a:pt x="22" y="12"/>
                  </a:cubicBezTo>
                  <a:close/>
                </a:path>
              </a:pathLst>
            </a:custGeom>
            <a:grpFill/>
            <a:ln>
              <a:noFill/>
            </a:ln>
          </p:spPr>
          <p:txBody>
            <a:bodyPr vert="horz" wrap="square" lIns="91440" tIns="45720" rIns="91440" bIns="45720" numCol="1" anchor="t" anchorCtr="0" compatLnSpc="1"/>
            <a:lstStyle/>
            <a:p>
              <a:endParaRPr lang="en-US"/>
            </a:p>
          </p:txBody>
        </p:sp>
        <p:sp>
          <p:nvSpPr>
            <p:cNvPr id="46" name="Freeform 325"/>
            <p:cNvSpPr>
              <a:spLocks noEditPoints="1"/>
            </p:cNvSpPr>
            <p:nvPr/>
          </p:nvSpPr>
          <p:spPr bwMode="auto">
            <a:xfrm>
              <a:off x="9471056" y="701889"/>
              <a:ext cx="434024" cy="439012"/>
            </a:xfrm>
            <a:custGeom>
              <a:avLst/>
              <a:gdLst>
                <a:gd name="T0" fmla="*/ 145 w 208"/>
                <a:gd name="T1" fmla="*/ 24 h 211"/>
                <a:gd name="T2" fmla="*/ 174 w 208"/>
                <a:gd name="T3" fmla="*/ 48 h 211"/>
                <a:gd name="T4" fmla="*/ 132 w 208"/>
                <a:gd name="T5" fmla="*/ 22 h 211"/>
                <a:gd name="T6" fmla="*/ 104 w 208"/>
                <a:gd name="T7" fmla="*/ 0 h 211"/>
                <a:gd name="T8" fmla="*/ 104 w 208"/>
                <a:gd name="T9" fmla="*/ 211 h 211"/>
                <a:gd name="T10" fmla="*/ 163 w 208"/>
                <a:gd name="T11" fmla="*/ 19 h 211"/>
                <a:gd name="T12" fmla="*/ 131 w 208"/>
                <a:gd name="T13" fmla="*/ 55 h 211"/>
                <a:gd name="T14" fmla="*/ 104 w 208"/>
                <a:gd name="T15" fmla="*/ 17 h 211"/>
                <a:gd name="T16" fmla="*/ 63 w 208"/>
                <a:gd name="T17" fmla="*/ 53 h 211"/>
                <a:gd name="T18" fmla="*/ 78 w 208"/>
                <a:gd name="T19" fmla="*/ 18 h 211"/>
                <a:gd name="T20" fmla="*/ 60 w 208"/>
                <a:gd name="T21" fmla="*/ 67 h 211"/>
                <a:gd name="T22" fmla="*/ 14 w 208"/>
                <a:gd name="T23" fmla="*/ 99 h 211"/>
                <a:gd name="T24" fmla="*/ 26 w 208"/>
                <a:gd name="T25" fmla="*/ 151 h 211"/>
                <a:gd name="T26" fmla="*/ 56 w 208"/>
                <a:gd name="T27" fmla="*/ 113 h 211"/>
                <a:gd name="T28" fmla="*/ 26 w 208"/>
                <a:gd name="T29" fmla="*/ 151 h 211"/>
                <a:gd name="T30" fmla="*/ 63 w 208"/>
                <a:gd name="T31" fmla="*/ 158 h 211"/>
                <a:gd name="T32" fmla="*/ 34 w 208"/>
                <a:gd name="T33" fmla="*/ 163 h 211"/>
                <a:gd name="T34" fmla="*/ 77 w 208"/>
                <a:gd name="T35" fmla="*/ 157 h 211"/>
                <a:gd name="T36" fmla="*/ 104 w 208"/>
                <a:gd name="T37" fmla="*/ 194 h 211"/>
                <a:gd name="T38" fmla="*/ 145 w 208"/>
                <a:gd name="T39" fmla="*/ 158 h 211"/>
                <a:gd name="T40" fmla="*/ 129 w 208"/>
                <a:gd name="T41" fmla="*/ 193 h 211"/>
                <a:gd name="T42" fmla="*/ 148 w 208"/>
                <a:gd name="T43" fmla="*/ 144 h 211"/>
                <a:gd name="T44" fmla="*/ 144 w 208"/>
                <a:gd name="T45" fmla="*/ 120 h 211"/>
                <a:gd name="T46" fmla="*/ 134 w 208"/>
                <a:gd name="T47" fmla="*/ 143 h 211"/>
                <a:gd name="T48" fmla="*/ 71 w 208"/>
                <a:gd name="T49" fmla="*/ 113 h 211"/>
                <a:gd name="T50" fmla="*/ 128 w 208"/>
                <a:gd name="T51" fmla="*/ 104 h 211"/>
                <a:gd name="T52" fmla="*/ 71 w 208"/>
                <a:gd name="T53" fmla="*/ 99 h 211"/>
                <a:gd name="T54" fmla="*/ 104 w 208"/>
                <a:gd name="T55" fmla="*/ 70 h 211"/>
                <a:gd name="T56" fmla="*/ 137 w 208"/>
                <a:gd name="T57" fmla="*/ 90 h 211"/>
                <a:gd name="T58" fmla="*/ 151 w 208"/>
                <a:gd name="T59" fmla="*/ 89 h 211"/>
                <a:gd name="T60" fmla="*/ 182 w 208"/>
                <a:gd name="T61" fmla="*/ 60 h 211"/>
                <a:gd name="T62" fmla="*/ 159 w 208"/>
                <a:gd name="T63" fmla="*/ 99 h 211"/>
                <a:gd name="T64" fmla="*/ 157 w 208"/>
                <a:gd name="T65" fmla="*/ 113 h 211"/>
                <a:gd name="T66" fmla="*/ 182 w 208"/>
                <a:gd name="T67" fmla="*/ 15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11">
                  <a:moveTo>
                    <a:pt x="163" y="19"/>
                  </a:moveTo>
                  <a:cubicBezTo>
                    <a:pt x="158" y="22"/>
                    <a:pt x="151" y="24"/>
                    <a:pt x="145" y="24"/>
                  </a:cubicBezTo>
                  <a:cubicBezTo>
                    <a:pt x="145" y="24"/>
                    <a:pt x="144" y="24"/>
                    <a:pt x="144" y="24"/>
                  </a:cubicBezTo>
                  <a:cubicBezTo>
                    <a:pt x="156" y="30"/>
                    <a:pt x="166" y="38"/>
                    <a:pt x="174" y="48"/>
                  </a:cubicBezTo>
                  <a:cubicBezTo>
                    <a:pt x="164" y="50"/>
                    <a:pt x="155" y="52"/>
                    <a:pt x="145" y="53"/>
                  </a:cubicBezTo>
                  <a:cubicBezTo>
                    <a:pt x="142" y="40"/>
                    <a:pt x="137" y="30"/>
                    <a:pt x="132" y="22"/>
                  </a:cubicBezTo>
                  <a:cubicBezTo>
                    <a:pt x="122" y="18"/>
                    <a:pt x="115" y="10"/>
                    <a:pt x="111" y="0"/>
                  </a:cubicBezTo>
                  <a:cubicBezTo>
                    <a:pt x="109" y="0"/>
                    <a:pt x="106" y="0"/>
                    <a:pt x="104" y="0"/>
                  </a:cubicBezTo>
                  <a:cubicBezTo>
                    <a:pt x="46" y="0"/>
                    <a:pt x="0" y="47"/>
                    <a:pt x="0" y="106"/>
                  </a:cubicBezTo>
                  <a:cubicBezTo>
                    <a:pt x="0" y="164"/>
                    <a:pt x="46" y="211"/>
                    <a:pt x="104" y="211"/>
                  </a:cubicBezTo>
                  <a:cubicBezTo>
                    <a:pt x="161" y="211"/>
                    <a:pt x="208" y="164"/>
                    <a:pt x="208" y="106"/>
                  </a:cubicBezTo>
                  <a:cubicBezTo>
                    <a:pt x="208" y="70"/>
                    <a:pt x="190" y="38"/>
                    <a:pt x="163" y="19"/>
                  </a:cubicBezTo>
                  <a:close/>
                  <a:moveTo>
                    <a:pt x="104" y="17"/>
                  </a:moveTo>
                  <a:cubicBezTo>
                    <a:pt x="114" y="17"/>
                    <a:pt x="124" y="31"/>
                    <a:pt x="131" y="55"/>
                  </a:cubicBezTo>
                  <a:cubicBezTo>
                    <a:pt x="113" y="56"/>
                    <a:pt x="95" y="56"/>
                    <a:pt x="77" y="55"/>
                  </a:cubicBezTo>
                  <a:cubicBezTo>
                    <a:pt x="83" y="31"/>
                    <a:pt x="94" y="17"/>
                    <a:pt x="104" y="17"/>
                  </a:cubicBezTo>
                  <a:close/>
                  <a:moveTo>
                    <a:pt x="78" y="18"/>
                  </a:moveTo>
                  <a:cubicBezTo>
                    <a:pt x="72" y="27"/>
                    <a:pt x="66" y="39"/>
                    <a:pt x="63" y="53"/>
                  </a:cubicBezTo>
                  <a:cubicBezTo>
                    <a:pt x="53" y="52"/>
                    <a:pt x="44" y="50"/>
                    <a:pt x="34" y="48"/>
                  </a:cubicBezTo>
                  <a:cubicBezTo>
                    <a:pt x="45" y="34"/>
                    <a:pt x="61" y="23"/>
                    <a:pt x="78" y="18"/>
                  </a:cubicBezTo>
                  <a:close/>
                  <a:moveTo>
                    <a:pt x="26" y="60"/>
                  </a:moveTo>
                  <a:cubicBezTo>
                    <a:pt x="37" y="63"/>
                    <a:pt x="48" y="65"/>
                    <a:pt x="60" y="67"/>
                  </a:cubicBezTo>
                  <a:cubicBezTo>
                    <a:pt x="58" y="77"/>
                    <a:pt x="57" y="87"/>
                    <a:pt x="56" y="99"/>
                  </a:cubicBezTo>
                  <a:cubicBezTo>
                    <a:pt x="14" y="99"/>
                    <a:pt x="14" y="99"/>
                    <a:pt x="14" y="99"/>
                  </a:cubicBezTo>
                  <a:cubicBezTo>
                    <a:pt x="15" y="85"/>
                    <a:pt x="19" y="72"/>
                    <a:pt x="26" y="60"/>
                  </a:cubicBezTo>
                  <a:close/>
                  <a:moveTo>
                    <a:pt x="26" y="151"/>
                  </a:moveTo>
                  <a:cubicBezTo>
                    <a:pt x="19" y="140"/>
                    <a:pt x="15" y="127"/>
                    <a:pt x="14" y="113"/>
                  </a:cubicBezTo>
                  <a:cubicBezTo>
                    <a:pt x="56" y="113"/>
                    <a:pt x="56" y="113"/>
                    <a:pt x="56" y="113"/>
                  </a:cubicBezTo>
                  <a:cubicBezTo>
                    <a:pt x="57" y="124"/>
                    <a:pt x="58" y="135"/>
                    <a:pt x="60" y="144"/>
                  </a:cubicBezTo>
                  <a:cubicBezTo>
                    <a:pt x="48" y="146"/>
                    <a:pt x="37" y="148"/>
                    <a:pt x="26" y="151"/>
                  </a:cubicBezTo>
                  <a:close/>
                  <a:moveTo>
                    <a:pt x="34" y="163"/>
                  </a:moveTo>
                  <a:cubicBezTo>
                    <a:pt x="44" y="161"/>
                    <a:pt x="53" y="159"/>
                    <a:pt x="63" y="158"/>
                  </a:cubicBezTo>
                  <a:cubicBezTo>
                    <a:pt x="66" y="173"/>
                    <a:pt x="72" y="185"/>
                    <a:pt x="78" y="193"/>
                  </a:cubicBezTo>
                  <a:cubicBezTo>
                    <a:pt x="61" y="188"/>
                    <a:pt x="45" y="177"/>
                    <a:pt x="34" y="163"/>
                  </a:cubicBezTo>
                  <a:close/>
                  <a:moveTo>
                    <a:pt x="104" y="194"/>
                  </a:moveTo>
                  <a:cubicBezTo>
                    <a:pt x="94" y="194"/>
                    <a:pt x="83" y="180"/>
                    <a:pt x="77" y="157"/>
                  </a:cubicBezTo>
                  <a:cubicBezTo>
                    <a:pt x="95" y="155"/>
                    <a:pt x="113" y="155"/>
                    <a:pt x="131" y="157"/>
                  </a:cubicBezTo>
                  <a:cubicBezTo>
                    <a:pt x="124" y="180"/>
                    <a:pt x="114" y="194"/>
                    <a:pt x="104" y="194"/>
                  </a:cubicBezTo>
                  <a:close/>
                  <a:moveTo>
                    <a:pt x="129" y="193"/>
                  </a:moveTo>
                  <a:cubicBezTo>
                    <a:pt x="136" y="185"/>
                    <a:pt x="141" y="173"/>
                    <a:pt x="145" y="158"/>
                  </a:cubicBezTo>
                  <a:cubicBezTo>
                    <a:pt x="155" y="159"/>
                    <a:pt x="164" y="161"/>
                    <a:pt x="174" y="163"/>
                  </a:cubicBezTo>
                  <a:cubicBezTo>
                    <a:pt x="162" y="177"/>
                    <a:pt x="147" y="188"/>
                    <a:pt x="129" y="193"/>
                  </a:cubicBezTo>
                  <a:close/>
                  <a:moveTo>
                    <a:pt x="182" y="151"/>
                  </a:moveTo>
                  <a:cubicBezTo>
                    <a:pt x="171" y="148"/>
                    <a:pt x="159" y="146"/>
                    <a:pt x="148" y="144"/>
                  </a:cubicBezTo>
                  <a:cubicBezTo>
                    <a:pt x="150" y="136"/>
                    <a:pt x="151" y="127"/>
                    <a:pt x="151" y="118"/>
                  </a:cubicBezTo>
                  <a:cubicBezTo>
                    <a:pt x="149" y="119"/>
                    <a:pt x="147" y="120"/>
                    <a:pt x="144" y="120"/>
                  </a:cubicBezTo>
                  <a:cubicBezTo>
                    <a:pt x="142" y="120"/>
                    <a:pt x="139" y="119"/>
                    <a:pt x="137" y="118"/>
                  </a:cubicBezTo>
                  <a:cubicBezTo>
                    <a:pt x="136" y="127"/>
                    <a:pt x="135" y="135"/>
                    <a:pt x="134" y="143"/>
                  </a:cubicBezTo>
                  <a:cubicBezTo>
                    <a:pt x="114" y="141"/>
                    <a:pt x="94" y="141"/>
                    <a:pt x="74" y="143"/>
                  </a:cubicBezTo>
                  <a:cubicBezTo>
                    <a:pt x="72" y="134"/>
                    <a:pt x="71" y="123"/>
                    <a:pt x="71" y="113"/>
                  </a:cubicBezTo>
                  <a:cubicBezTo>
                    <a:pt x="131" y="113"/>
                    <a:pt x="131" y="113"/>
                    <a:pt x="131" y="113"/>
                  </a:cubicBezTo>
                  <a:cubicBezTo>
                    <a:pt x="129" y="110"/>
                    <a:pt x="128" y="107"/>
                    <a:pt x="128" y="104"/>
                  </a:cubicBezTo>
                  <a:cubicBezTo>
                    <a:pt x="128" y="102"/>
                    <a:pt x="129" y="100"/>
                    <a:pt x="129" y="99"/>
                  </a:cubicBezTo>
                  <a:cubicBezTo>
                    <a:pt x="71" y="99"/>
                    <a:pt x="71" y="99"/>
                    <a:pt x="71" y="99"/>
                  </a:cubicBezTo>
                  <a:cubicBezTo>
                    <a:pt x="71" y="88"/>
                    <a:pt x="72" y="78"/>
                    <a:pt x="74" y="68"/>
                  </a:cubicBezTo>
                  <a:cubicBezTo>
                    <a:pt x="84" y="69"/>
                    <a:pt x="94" y="70"/>
                    <a:pt x="104" y="70"/>
                  </a:cubicBezTo>
                  <a:cubicBezTo>
                    <a:pt x="114" y="70"/>
                    <a:pt x="124" y="69"/>
                    <a:pt x="134" y="68"/>
                  </a:cubicBezTo>
                  <a:cubicBezTo>
                    <a:pt x="135" y="75"/>
                    <a:pt x="136" y="82"/>
                    <a:pt x="137" y="90"/>
                  </a:cubicBezTo>
                  <a:cubicBezTo>
                    <a:pt x="139" y="89"/>
                    <a:pt x="142" y="88"/>
                    <a:pt x="144" y="88"/>
                  </a:cubicBezTo>
                  <a:cubicBezTo>
                    <a:pt x="147" y="88"/>
                    <a:pt x="149" y="88"/>
                    <a:pt x="151" y="89"/>
                  </a:cubicBezTo>
                  <a:cubicBezTo>
                    <a:pt x="150" y="81"/>
                    <a:pt x="149" y="74"/>
                    <a:pt x="148" y="67"/>
                  </a:cubicBezTo>
                  <a:cubicBezTo>
                    <a:pt x="159" y="65"/>
                    <a:pt x="171" y="63"/>
                    <a:pt x="182" y="60"/>
                  </a:cubicBezTo>
                  <a:cubicBezTo>
                    <a:pt x="188" y="72"/>
                    <a:pt x="193" y="85"/>
                    <a:pt x="194" y="99"/>
                  </a:cubicBezTo>
                  <a:cubicBezTo>
                    <a:pt x="159" y="99"/>
                    <a:pt x="159" y="99"/>
                    <a:pt x="159" y="99"/>
                  </a:cubicBezTo>
                  <a:cubicBezTo>
                    <a:pt x="160" y="100"/>
                    <a:pt x="160" y="102"/>
                    <a:pt x="160" y="104"/>
                  </a:cubicBezTo>
                  <a:cubicBezTo>
                    <a:pt x="160" y="107"/>
                    <a:pt x="159" y="110"/>
                    <a:pt x="157" y="113"/>
                  </a:cubicBezTo>
                  <a:cubicBezTo>
                    <a:pt x="194" y="113"/>
                    <a:pt x="194" y="113"/>
                    <a:pt x="194" y="113"/>
                  </a:cubicBezTo>
                  <a:cubicBezTo>
                    <a:pt x="193" y="127"/>
                    <a:pt x="188" y="140"/>
                    <a:pt x="182" y="151"/>
                  </a:cubicBezTo>
                  <a:close/>
                </a:path>
              </a:pathLst>
            </a:custGeom>
            <a:grpFill/>
            <a:ln>
              <a:noFill/>
            </a:ln>
          </p:spPr>
          <p:txBody>
            <a:bodyPr vert="horz" wrap="square" lIns="91440" tIns="45720" rIns="91440" bIns="45720" numCol="1" anchor="t" anchorCtr="0" compatLnSpc="1"/>
            <a:lstStyle/>
            <a:p>
              <a:endParaRPr lang="en-US"/>
            </a:p>
          </p:txBody>
        </p:sp>
        <p:sp>
          <p:nvSpPr>
            <p:cNvPr id="47" name="Freeform 326"/>
            <p:cNvSpPr>
              <a:spLocks noEditPoints="1"/>
            </p:cNvSpPr>
            <p:nvPr/>
          </p:nvSpPr>
          <p:spPr bwMode="auto">
            <a:xfrm>
              <a:off x="9632359" y="533934"/>
              <a:ext cx="282697" cy="359192"/>
            </a:xfrm>
            <a:custGeom>
              <a:avLst/>
              <a:gdLst>
                <a:gd name="T0" fmla="*/ 68 w 136"/>
                <a:gd name="T1" fmla="*/ 0 h 172"/>
                <a:gd name="T2" fmla="*/ 0 w 136"/>
                <a:gd name="T3" fmla="*/ 68 h 172"/>
                <a:gd name="T4" fmla="*/ 68 w 136"/>
                <a:gd name="T5" fmla="*/ 172 h 172"/>
                <a:gd name="T6" fmla="*/ 136 w 136"/>
                <a:gd name="T7" fmla="*/ 68 h 172"/>
                <a:gd name="T8" fmla="*/ 68 w 136"/>
                <a:gd name="T9" fmla="*/ 0 h 172"/>
                <a:gd name="T10" fmla="*/ 68 w 136"/>
                <a:gd name="T11" fmla="*/ 104 h 172"/>
                <a:gd name="T12" fmla="*/ 32 w 136"/>
                <a:gd name="T13" fmla="*/ 68 h 172"/>
                <a:gd name="T14" fmla="*/ 68 w 136"/>
                <a:gd name="T15" fmla="*/ 32 h 172"/>
                <a:gd name="T16" fmla="*/ 104 w 136"/>
                <a:gd name="T17" fmla="*/ 68 h 172"/>
                <a:gd name="T18" fmla="*/ 68 w 136"/>
                <a:gd name="T19"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72">
                  <a:moveTo>
                    <a:pt x="68" y="0"/>
                  </a:moveTo>
                  <a:cubicBezTo>
                    <a:pt x="30" y="0"/>
                    <a:pt x="0" y="31"/>
                    <a:pt x="0" y="68"/>
                  </a:cubicBezTo>
                  <a:cubicBezTo>
                    <a:pt x="0" y="106"/>
                    <a:pt x="68" y="172"/>
                    <a:pt x="68" y="172"/>
                  </a:cubicBezTo>
                  <a:cubicBezTo>
                    <a:pt x="68" y="172"/>
                    <a:pt x="136" y="106"/>
                    <a:pt x="136" y="68"/>
                  </a:cubicBezTo>
                  <a:cubicBezTo>
                    <a:pt x="136" y="31"/>
                    <a:pt x="105" y="0"/>
                    <a:pt x="68" y="0"/>
                  </a:cubicBezTo>
                  <a:close/>
                  <a:moveTo>
                    <a:pt x="68" y="104"/>
                  </a:moveTo>
                  <a:cubicBezTo>
                    <a:pt x="48" y="104"/>
                    <a:pt x="32" y="88"/>
                    <a:pt x="32" y="68"/>
                  </a:cubicBezTo>
                  <a:cubicBezTo>
                    <a:pt x="32" y="48"/>
                    <a:pt x="48" y="32"/>
                    <a:pt x="68" y="32"/>
                  </a:cubicBezTo>
                  <a:cubicBezTo>
                    <a:pt x="88" y="32"/>
                    <a:pt x="104" y="48"/>
                    <a:pt x="104" y="68"/>
                  </a:cubicBezTo>
                  <a:cubicBezTo>
                    <a:pt x="104" y="88"/>
                    <a:pt x="88" y="104"/>
                    <a:pt x="68" y="104"/>
                  </a:cubicBezTo>
                  <a:close/>
                </a:path>
              </a:pathLst>
            </a:custGeom>
            <a:grpFill/>
            <a:ln>
              <a:noFill/>
            </a:ln>
          </p:spPr>
          <p:txBody>
            <a:bodyPr vert="horz" wrap="square" lIns="91440" tIns="45720" rIns="91440" bIns="45720" numCol="1" anchor="t" anchorCtr="0" compatLnSpc="1"/>
            <a:lstStyle/>
            <a:p>
              <a:endParaRPr lang="en-US"/>
            </a:p>
          </p:txBody>
        </p:sp>
      </p:grpSp>
      <p:sp>
        <p:nvSpPr>
          <p:cNvPr id="11" name="椭圆 10"/>
          <p:cNvSpPr/>
          <p:nvPr/>
        </p:nvSpPr>
        <p:spPr>
          <a:xfrm>
            <a:off x="4314024" y="3590262"/>
            <a:ext cx="854765" cy="854765"/>
          </a:xfrm>
          <a:prstGeom prst="ellipse">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3"/>
          <p:cNvSpPr>
            <a:spLocks noEditPoints="1"/>
          </p:cNvSpPr>
          <p:nvPr/>
        </p:nvSpPr>
        <p:spPr bwMode="auto">
          <a:xfrm>
            <a:off x="4509562" y="3786840"/>
            <a:ext cx="463688" cy="461608"/>
          </a:xfrm>
          <a:custGeom>
            <a:avLst/>
            <a:gdLst>
              <a:gd name="T0" fmla="*/ 269 w 596"/>
              <a:gd name="T1" fmla="*/ 88 h 593"/>
              <a:gd name="T2" fmla="*/ 280 w 596"/>
              <a:gd name="T3" fmla="*/ 507 h 593"/>
              <a:gd name="T4" fmla="*/ 201 w 596"/>
              <a:gd name="T5" fmla="*/ 517 h 593"/>
              <a:gd name="T6" fmla="*/ 190 w 596"/>
              <a:gd name="T7" fmla="*/ 97 h 593"/>
              <a:gd name="T8" fmla="*/ 429 w 596"/>
              <a:gd name="T9" fmla="*/ 367 h 593"/>
              <a:gd name="T10" fmla="*/ 487 w 596"/>
              <a:gd name="T11" fmla="*/ 367 h 593"/>
              <a:gd name="T12" fmla="*/ 504 w 596"/>
              <a:gd name="T13" fmla="*/ 506 h 593"/>
              <a:gd name="T14" fmla="*/ 425 w 596"/>
              <a:gd name="T15" fmla="*/ 518 h 593"/>
              <a:gd name="T16" fmla="*/ 414 w 596"/>
              <a:gd name="T17" fmla="*/ 382 h 593"/>
              <a:gd name="T18" fmla="*/ 23 w 596"/>
              <a:gd name="T19" fmla="*/ 0 h 593"/>
              <a:gd name="T20" fmla="*/ 22 w 596"/>
              <a:gd name="T21" fmla="*/ 0 h 593"/>
              <a:gd name="T22" fmla="*/ 2 w 596"/>
              <a:gd name="T23" fmla="*/ 38 h 593"/>
              <a:gd name="T24" fmla="*/ 12 w 596"/>
              <a:gd name="T25" fmla="*/ 43 h 593"/>
              <a:gd name="T26" fmla="*/ 14 w 596"/>
              <a:gd name="T27" fmla="*/ 569 h 593"/>
              <a:gd name="T28" fmla="*/ 548 w 596"/>
              <a:gd name="T29" fmla="*/ 578 h 593"/>
              <a:gd name="T30" fmla="*/ 551 w 596"/>
              <a:gd name="T31" fmla="*/ 587 h 593"/>
              <a:gd name="T32" fmla="*/ 591 w 596"/>
              <a:gd name="T33" fmla="*/ 574 h 593"/>
              <a:gd name="T34" fmla="*/ 557 w 596"/>
              <a:gd name="T35" fmla="*/ 550 h 593"/>
              <a:gd name="T36" fmla="*/ 551 w 596"/>
              <a:gd name="T37" fmla="*/ 558 h 593"/>
              <a:gd name="T38" fmla="*/ 42 w 596"/>
              <a:gd name="T39" fmla="*/ 561 h 593"/>
              <a:gd name="T40" fmla="*/ 31 w 596"/>
              <a:gd name="T41" fmla="*/ 46 h 593"/>
              <a:gd name="T42" fmla="*/ 39 w 596"/>
              <a:gd name="T43" fmla="*/ 43 h 593"/>
              <a:gd name="T44" fmla="*/ 25 w 596"/>
              <a:gd name="T45" fmla="*/ 4 h 593"/>
              <a:gd name="T46" fmla="*/ 309 w 596"/>
              <a:gd name="T47" fmla="*/ 194 h 593"/>
              <a:gd name="T48" fmla="*/ 380 w 596"/>
              <a:gd name="T49" fmla="*/ 194 h 593"/>
              <a:gd name="T50" fmla="*/ 390 w 596"/>
              <a:gd name="T51" fmla="*/ 509 h 593"/>
              <a:gd name="T52" fmla="*/ 310 w 596"/>
              <a:gd name="T53" fmla="*/ 517 h 593"/>
              <a:gd name="T54" fmla="*/ 300 w 596"/>
              <a:gd name="T55" fmla="*/ 202 h 593"/>
              <a:gd name="T56" fmla="*/ 89 w 596"/>
              <a:gd name="T57" fmla="*/ 302 h 593"/>
              <a:gd name="T58" fmla="*/ 159 w 596"/>
              <a:gd name="T59" fmla="*/ 302 h 593"/>
              <a:gd name="T60" fmla="*/ 169 w 596"/>
              <a:gd name="T61" fmla="*/ 507 h 593"/>
              <a:gd name="T62" fmla="*/ 90 w 596"/>
              <a:gd name="T63" fmla="*/ 517 h 593"/>
              <a:gd name="T64" fmla="*/ 79 w 596"/>
              <a:gd name="T65" fmla="*/ 31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593">
                <a:moveTo>
                  <a:pt x="199" y="88"/>
                </a:moveTo>
                <a:cubicBezTo>
                  <a:pt x="223" y="88"/>
                  <a:pt x="246" y="88"/>
                  <a:pt x="269" y="88"/>
                </a:cubicBezTo>
                <a:cubicBezTo>
                  <a:pt x="279" y="88"/>
                  <a:pt x="280" y="89"/>
                  <a:pt x="280" y="97"/>
                </a:cubicBezTo>
                <a:cubicBezTo>
                  <a:pt x="280" y="234"/>
                  <a:pt x="280" y="370"/>
                  <a:pt x="280" y="507"/>
                </a:cubicBezTo>
                <a:cubicBezTo>
                  <a:pt x="280" y="516"/>
                  <a:pt x="279" y="517"/>
                  <a:pt x="270" y="517"/>
                </a:cubicBezTo>
                <a:cubicBezTo>
                  <a:pt x="247" y="517"/>
                  <a:pt x="224" y="517"/>
                  <a:pt x="201" y="517"/>
                </a:cubicBezTo>
                <a:cubicBezTo>
                  <a:pt x="192" y="517"/>
                  <a:pt x="190" y="516"/>
                  <a:pt x="190" y="507"/>
                </a:cubicBezTo>
                <a:cubicBezTo>
                  <a:pt x="190" y="371"/>
                  <a:pt x="190" y="234"/>
                  <a:pt x="190" y="97"/>
                </a:cubicBezTo>
                <a:cubicBezTo>
                  <a:pt x="190" y="89"/>
                  <a:pt x="191" y="88"/>
                  <a:pt x="199" y="88"/>
                </a:cubicBezTo>
                <a:close/>
                <a:moveTo>
                  <a:pt x="429" y="367"/>
                </a:moveTo>
                <a:cubicBezTo>
                  <a:pt x="429" y="367"/>
                  <a:pt x="429" y="367"/>
                  <a:pt x="429" y="367"/>
                </a:cubicBezTo>
                <a:cubicBezTo>
                  <a:pt x="448" y="367"/>
                  <a:pt x="468" y="367"/>
                  <a:pt x="487" y="367"/>
                </a:cubicBezTo>
                <a:cubicBezTo>
                  <a:pt x="502" y="367"/>
                  <a:pt x="504" y="368"/>
                  <a:pt x="504" y="382"/>
                </a:cubicBezTo>
                <a:cubicBezTo>
                  <a:pt x="504" y="423"/>
                  <a:pt x="504" y="465"/>
                  <a:pt x="504" y="506"/>
                </a:cubicBezTo>
                <a:cubicBezTo>
                  <a:pt x="504" y="516"/>
                  <a:pt x="503" y="518"/>
                  <a:pt x="494" y="518"/>
                </a:cubicBezTo>
                <a:cubicBezTo>
                  <a:pt x="471" y="518"/>
                  <a:pt x="448" y="518"/>
                  <a:pt x="425" y="518"/>
                </a:cubicBezTo>
                <a:cubicBezTo>
                  <a:pt x="415" y="518"/>
                  <a:pt x="414" y="517"/>
                  <a:pt x="414" y="506"/>
                </a:cubicBezTo>
                <a:cubicBezTo>
                  <a:pt x="414" y="464"/>
                  <a:pt x="414" y="423"/>
                  <a:pt x="414" y="382"/>
                </a:cubicBezTo>
                <a:cubicBezTo>
                  <a:pt x="414" y="368"/>
                  <a:pt x="416" y="367"/>
                  <a:pt x="429" y="367"/>
                </a:cubicBezTo>
                <a:close/>
                <a:moveTo>
                  <a:pt x="23" y="0"/>
                </a:moveTo>
                <a:cubicBezTo>
                  <a:pt x="23" y="0"/>
                  <a:pt x="23" y="0"/>
                  <a:pt x="23" y="0"/>
                </a:cubicBezTo>
                <a:cubicBezTo>
                  <a:pt x="22" y="0"/>
                  <a:pt x="22" y="0"/>
                  <a:pt x="22" y="0"/>
                </a:cubicBezTo>
                <a:cubicBezTo>
                  <a:pt x="21" y="1"/>
                  <a:pt x="21" y="2"/>
                  <a:pt x="20" y="4"/>
                </a:cubicBezTo>
                <a:cubicBezTo>
                  <a:pt x="14" y="15"/>
                  <a:pt x="8" y="27"/>
                  <a:pt x="2" y="38"/>
                </a:cubicBezTo>
                <a:cubicBezTo>
                  <a:pt x="0" y="42"/>
                  <a:pt x="1" y="43"/>
                  <a:pt x="6" y="43"/>
                </a:cubicBezTo>
                <a:cubicBezTo>
                  <a:pt x="8" y="43"/>
                  <a:pt x="10" y="43"/>
                  <a:pt x="12" y="43"/>
                </a:cubicBezTo>
                <a:cubicBezTo>
                  <a:pt x="14" y="43"/>
                  <a:pt x="14" y="44"/>
                  <a:pt x="14" y="46"/>
                </a:cubicBezTo>
                <a:cubicBezTo>
                  <a:pt x="14" y="220"/>
                  <a:pt x="14" y="395"/>
                  <a:pt x="14" y="569"/>
                </a:cubicBezTo>
                <a:cubicBezTo>
                  <a:pt x="14" y="576"/>
                  <a:pt x="16" y="578"/>
                  <a:pt x="25" y="578"/>
                </a:cubicBezTo>
                <a:cubicBezTo>
                  <a:pt x="200" y="578"/>
                  <a:pt x="374" y="578"/>
                  <a:pt x="548" y="578"/>
                </a:cubicBezTo>
                <a:cubicBezTo>
                  <a:pt x="551" y="578"/>
                  <a:pt x="551" y="579"/>
                  <a:pt x="551" y="581"/>
                </a:cubicBezTo>
                <a:cubicBezTo>
                  <a:pt x="551" y="583"/>
                  <a:pt x="551" y="585"/>
                  <a:pt x="551" y="587"/>
                </a:cubicBezTo>
                <a:cubicBezTo>
                  <a:pt x="551" y="592"/>
                  <a:pt x="553" y="593"/>
                  <a:pt x="556" y="591"/>
                </a:cubicBezTo>
                <a:cubicBezTo>
                  <a:pt x="568" y="585"/>
                  <a:pt x="579" y="580"/>
                  <a:pt x="591" y="574"/>
                </a:cubicBezTo>
                <a:cubicBezTo>
                  <a:pt x="596" y="571"/>
                  <a:pt x="595" y="570"/>
                  <a:pt x="591" y="568"/>
                </a:cubicBezTo>
                <a:cubicBezTo>
                  <a:pt x="579" y="562"/>
                  <a:pt x="568" y="556"/>
                  <a:pt x="557" y="550"/>
                </a:cubicBezTo>
                <a:cubicBezTo>
                  <a:pt x="552" y="548"/>
                  <a:pt x="551" y="548"/>
                  <a:pt x="551" y="554"/>
                </a:cubicBezTo>
                <a:cubicBezTo>
                  <a:pt x="551" y="556"/>
                  <a:pt x="551" y="557"/>
                  <a:pt x="551" y="558"/>
                </a:cubicBezTo>
                <a:cubicBezTo>
                  <a:pt x="551" y="561"/>
                  <a:pt x="551" y="561"/>
                  <a:pt x="548" y="561"/>
                </a:cubicBezTo>
                <a:cubicBezTo>
                  <a:pt x="379" y="561"/>
                  <a:pt x="210" y="561"/>
                  <a:pt x="42" y="561"/>
                </a:cubicBezTo>
                <a:cubicBezTo>
                  <a:pt x="34" y="561"/>
                  <a:pt x="31" y="560"/>
                  <a:pt x="31" y="552"/>
                </a:cubicBezTo>
                <a:cubicBezTo>
                  <a:pt x="31" y="383"/>
                  <a:pt x="31" y="215"/>
                  <a:pt x="31" y="46"/>
                </a:cubicBezTo>
                <a:cubicBezTo>
                  <a:pt x="31" y="43"/>
                  <a:pt x="32" y="43"/>
                  <a:pt x="35" y="43"/>
                </a:cubicBezTo>
                <a:cubicBezTo>
                  <a:pt x="36" y="43"/>
                  <a:pt x="38" y="43"/>
                  <a:pt x="39" y="43"/>
                </a:cubicBezTo>
                <a:cubicBezTo>
                  <a:pt x="45" y="43"/>
                  <a:pt x="45" y="42"/>
                  <a:pt x="43" y="37"/>
                </a:cubicBezTo>
                <a:cubicBezTo>
                  <a:pt x="37" y="26"/>
                  <a:pt x="31" y="15"/>
                  <a:pt x="25" y="4"/>
                </a:cubicBezTo>
                <a:cubicBezTo>
                  <a:pt x="24" y="2"/>
                  <a:pt x="24" y="1"/>
                  <a:pt x="23" y="0"/>
                </a:cubicBezTo>
                <a:close/>
                <a:moveTo>
                  <a:pt x="309" y="194"/>
                </a:moveTo>
                <a:cubicBezTo>
                  <a:pt x="309" y="194"/>
                  <a:pt x="309" y="194"/>
                  <a:pt x="309" y="194"/>
                </a:cubicBezTo>
                <a:cubicBezTo>
                  <a:pt x="332" y="194"/>
                  <a:pt x="356" y="194"/>
                  <a:pt x="380" y="194"/>
                </a:cubicBezTo>
                <a:cubicBezTo>
                  <a:pt x="389" y="194"/>
                  <a:pt x="390" y="195"/>
                  <a:pt x="390" y="201"/>
                </a:cubicBezTo>
                <a:cubicBezTo>
                  <a:pt x="390" y="304"/>
                  <a:pt x="390" y="406"/>
                  <a:pt x="390" y="509"/>
                </a:cubicBezTo>
                <a:cubicBezTo>
                  <a:pt x="390" y="516"/>
                  <a:pt x="387" y="517"/>
                  <a:pt x="379" y="517"/>
                </a:cubicBezTo>
                <a:cubicBezTo>
                  <a:pt x="356" y="517"/>
                  <a:pt x="333" y="517"/>
                  <a:pt x="310" y="517"/>
                </a:cubicBezTo>
                <a:cubicBezTo>
                  <a:pt x="300" y="517"/>
                  <a:pt x="300" y="516"/>
                  <a:pt x="300" y="508"/>
                </a:cubicBezTo>
                <a:cubicBezTo>
                  <a:pt x="300" y="406"/>
                  <a:pt x="300" y="304"/>
                  <a:pt x="300" y="202"/>
                </a:cubicBezTo>
                <a:cubicBezTo>
                  <a:pt x="300" y="194"/>
                  <a:pt x="300" y="194"/>
                  <a:pt x="309" y="194"/>
                </a:cubicBezTo>
                <a:close/>
                <a:moveTo>
                  <a:pt x="89" y="302"/>
                </a:moveTo>
                <a:cubicBezTo>
                  <a:pt x="89" y="302"/>
                  <a:pt x="89" y="302"/>
                  <a:pt x="89" y="302"/>
                </a:cubicBezTo>
                <a:cubicBezTo>
                  <a:pt x="112" y="302"/>
                  <a:pt x="136" y="302"/>
                  <a:pt x="159" y="302"/>
                </a:cubicBezTo>
                <a:cubicBezTo>
                  <a:pt x="168" y="302"/>
                  <a:pt x="169" y="302"/>
                  <a:pt x="169" y="311"/>
                </a:cubicBezTo>
                <a:cubicBezTo>
                  <a:pt x="169" y="377"/>
                  <a:pt x="169" y="442"/>
                  <a:pt x="169" y="507"/>
                </a:cubicBezTo>
                <a:cubicBezTo>
                  <a:pt x="169" y="516"/>
                  <a:pt x="168" y="517"/>
                  <a:pt x="160" y="517"/>
                </a:cubicBezTo>
                <a:cubicBezTo>
                  <a:pt x="137" y="517"/>
                  <a:pt x="113" y="517"/>
                  <a:pt x="90" y="517"/>
                </a:cubicBezTo>
                <a:cubicBezTo>
                  <a:pt x="81" y="517"/>
                  <a:pt x="79" y="516"/>
                  <a:pt x="79" y="507"/>
                </a:cubicBezTo>
                <a:cubicBezTo>
                  <a:pt x="79" y="442"/>
                  <a:pt x="79" y="376"/>
                  <a:pt x="79" y="311"/>
                </a:cubicBezTo>
                <a:cubicBezTo>
                  <a:pt x="79" y="302"/>
                  <a:pt x="80" y="302"/>
                  <a:pt x="89" y="30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文本框 12"/>
          <p:cNvSpPr txBox="1"/>
          <p:nvPr/>
        </p:nvSpPr>
        <p:spPr>
          <a:xfrm>
            <a:off x="5227977" y="4701453"/>
            <a:ext cx="5913787" cy="1198880"/>
          </a:xfrm>
          <a:prstGeom prst="rect">
            <a:avLst/>
          </a:prstGeom>
          <a:noFill/>
        </p:spPr>
        <p:txBody>
          <a:bodyPr wrap="square" rtlCol="0">
            <a:spAutoFit/>
          </a:bodyPr>
          <a:lstStyle/>
          <a:p>
            <a:pPr>
              <a:lnSpc>
                <a:spcPct val="150000"/>
              </a:lnSpc>
            </a:pPr>
            <a:r>
              <a:rPr sz="1600" dirty="0">
                <a:solidFill>
                  <a:schemeClr val="tx2"/>
                </a:solidFill>
                <a:latin typeface="微软雅黑" panose="020B0503020204020204" pitchFamily="34" charset="-122"/>
                <a:ea typeface="微软雅黑" panose="020B0503020204020204" pitchFamily="34" charset="-122"/>
              </a:rPr>
              <a:t>工具能对接实际物理数据库，通过快捷的配置从物理库中抓取元数据以满足各种用户操作——主要是比对、双向同步、版本管理等。</a:t>
            </a:r>
          </a:p>
        </p:txBody>
      </p:sp>
      <p:sp>
        <p:nvSpPr>
          <p:cNvPr id="14" name="文本框 13"/>
          <p:cNvSpPr txBox="1"/>
          <p:nvPr/>
        </p:nvSpPr>
        <p:spPr>
          <a:xfrm>
            <a:off x="5203825" y="3489325"/>
            <a:ext cx="5914390" cy="1014730"/>
          </a:xfrm>
          <a:prstGeom prst="rect">
            <a:avLst/>
          </a:prstGeom>
          <a:noFill/>
        </p:spPr>
        <p:txBody>
          <a:bodyPr wrap="square" rtlCol="0">
            <a:spAutoFit/>
          </a:bodyPr>
          <a:lstStyle/>
          <a:p>
            <a:pPr>
              <a:lnSpc>
                <a:spcPct val="150000"/>
              </a:lnSpc>
            </a:pPr>
            <a:r>
              <a:rPr lang="zh-CN" altLang="en-US" sz="2000" b="1" dirty="0" smtClean="0">
                <a:solidFill>
                  <a:schemeClr val="tx2"/>
                </a:solidFill>
                <a:latin typeface="微软雅黑" panose="020B0503020204020204" pitchFamily="34" charset="-122"/>
                <a:ea typeface="微软雅黑" panose="020B0503020204020204" pitchFamily="34" charset="-122"/>
              </a:rPr>
              <a:t>可连接至实际环境（数据库）</a:t>
            </a:r>
          </a:p>
          <a:p>
            <a:pPr>
              <a:lnSpc>
                <a:spcPct val="150000"/>
              </a:lnSpc>
            </a:pPr>
            <a:r>
              <a:rPr lang="zh-CN" altLang="en-US" sz="2000" b="1" dirty="0" smtClean="0">
                <a:solidFill>
                  <a:schemeClr val="tx2"/>
                </a:solidFill>
                <a:latin typeface="微软雅黑" panose="020B0503020204020204" pitchFamily="34" charset="-122"/>
                <a:ea typeface="微软雅黑" panose="020B0503020204020204" pitchFamily="34" charset="-122"/>
              </a:rPr>
              <a:t>实时反应对比数据资产的变化</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custDataLst>
              <p:tags r:id="rId1"/>
            </p:custDataLst>
          </p:nvPr>
        </p:nvGrpSpPr>
        <p:grpSpPr>
          <a:xfrm>
            <a:off x="3810" y="-3175"/>
            <a:ext cx="4586605" cy="6898640"/>
            <a:chOff x="6" y="1931"/>
            <a:chExt cx="7093" cy="6939"/>
          </a:xfrm>
        </p:grpSpPr>
        <p:sp>
          <p:nvSpPr>
            <p:cNvPr id="42" name="PA-矩形 1"/>
            <p:cNvSpPr/>
            <p:nvPr>
              <p:custDataLst>
                <p:tags r:id="rId2"/>
              </p:custDataLst>
            </p:nvPr>
          </p:nvSpPr>
          <p:spPr>
            <a:xfrm>
              <a:off x="546" y="1931"/>
              <a:ext cx="1330" cy="6939"/>
            </a:xfrm>
            <a:prstGeom prst="rect">
              <a:avLst/>
            </a:prstGeom>
            <a:blipFill dpi="0" rotWithShape="0">
              <a:blip r:embed="rId13" cstate="screen"/>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PA-矩形 2"/>
            <p:cNvSpPr/>
            <p:nvPr>
              <p:custDataLst>
                <p:tags r:id="rId3"/>
              </p:custDataLst>
            </p:nvPr>
          </p:nvSpPr>
          <p:spPr>
            <a:xfrm>
              <a:off x="1953" y="1931"/>
              <a:ext cx="752" cy="6939"/>
            </a:xfrm>
            <a:prstGeom prst="rect">
              <a:avLst/>
            </a:prstGeom>
            <a:blipFill dpi="0" rotWithShape="0">
              <a:blip r:embed="rId13" cstate="screen"/>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PA-矩形 3"/>
            <p:cNvSpPr/>
            <p:nvPr>
              <p:custDataLst>
                <p:tags r:id="rId4"/>
              </p:custDataLst>
            </p:nvPr>
          </p:nvSpPr>
          <p:spPr>
            <a:xfrm>
              <a:off x="199" y="1931"/>
              <a:ext cx="270" cy="6939"/>
            </a:xfrm>
            <a:prstGeom prst="rect">
              <a:avLst/>
            </a:prstGeom>
            <a:blipFill dpi="0" rotWithShape="0">
              <a:blip r:embed="rId13" cstate="screen"/>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PA-矩形 4"/>
            <p:cNvSpPr/>
            <p:nvPr>
              <p:custDataLst>
                <p:tags r:id="rId5"/>
              </p:custDataLst>
            </p:nvPr>
          </p:nvSpPr>
          <p:spPr>
            <a:xfrm>
              <a:off x="6" y="1931"/>
              <a:ext cx="135" cy="6939"/>
            </a:xfrm>
            <a:prstGeom prst="rect">
              <a:avLst/>
            </a:prstGeom>
            <a:blipFill dpi="0" rotWithShape="0">
              <a:blip r:embed="rId13" cstate="screen"/>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PA-矩形 5"/>
            <p:cNvSpPr/>
            <p:nvPr>
              <p:custDataLst>
                <p:tags r:id="rId6"/>
              </p:custDataLst>
            </p:nvPr>
          </p:nvSpPr>
          <p:spPr>
            <a:xfrm>
              <a:off x="2782" y="1931"/>
              <a:ext cx="501" cy="6939"/>
            </a:xfrm>
            <a:prstGeom prst="rect">
              <a:avLst/>
            </a:prstGeom>
            <a:blipFill dpi="0" rotWithShape="0">
              <a:blip r:embed="rId13" cstate="screen"/>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PA-矩形 6"/>
            <p:cNvSpPr/>
            <p:nvPr>
              <p:custDataLst>
                <p:tags r:id="rId7"/>
              </p:custDataLst>
            </p:nvPr>
          </p:nvSpPr>
          <p:spPr>
            <a:xfrm>
              <a:off x="3360" y="1931"/>
              <a:ext cx="1947" cy="6939"/>
            </a:xfrm>
            <a:prstGeom prst="rect">
              <a:avLst/>
            </a:prstGeom>
            <a:blipFill dpi="0" rotWithShape="0">
              <a:blip r:embed="rId13" cstate="screen"/>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PA-矩形 7"/>
            <p:cNvSpPr/>
            <p:nvPr>
              <p:custDataLst>
                <p:tags r:id="rId8"/>
              </p:custDataLst>
            </p:nvPr>
          </p:nvSpPr>
          <p:spPr>
            <a:xfrm>
              <a:off x="5384" y="1931"/>
              <a:ext cx="810" cy="6939"/>
            </a:xfrm>
            <a:prstGeom prst="rect">
              <a:avLst/>
            </a:prstGeom>
            <a:blipFill dpi="0" rotWithShape="0">
              <a:blip r:embed="rId13" cstate="screen"/>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PA-矩形 8"/>
            <p:cNvSpPr/>
            <p:nvPr>
              <p:custDataLst>
                <p:tags r:id="rId9"/>
              </p:custDataLst>
            </p:nvPr>
          </p:nvSpPr>
          <p:spPr>
            <a:xfrm>
              <a:off x="6270" y="1931"/>
              <a:ext cx="366" cy="6939"/>
            </a:xfrm>
            <a:prstGeom prst="rect">
              <a:avLst/>
            </a:prstGeom>
            <a:blipFill dpi="0" rotWithShape="0">
              <a:blip r:embed="rId13" cstate="screen"/>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PA-矩形 9"/>
            <p:cNvSpPr/>
            <p:nvPr>
              <p:custDataLst>
                <p:tags r:id="rId10"/>
              </p:custDataLst>
            </p:nvPr>
          </p:nvSpPr>
          <p:spPr>
            <a:xfrm>
              <a:off x="6714" y="1931"/>
              <a:ext cx="193" cy="6939"/>
            </a:xfrm>
            <a:prstGeom prst="rect">
              <a:avLst/>
            </a:prstGeom>
            <a:blipFill dpi="0" rotWithShape="0">
              <a:blip r:embed="rId13" cstate="screen"/>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PA-矩形 10"/>
            <p:cNvSpPr/>
            <p:nvPr>
              <p:custDataLst>
                <p:tags r:id="rId11"/>
              </p:custDataLst>
            </p:nvPr>
          </p:nvSpPr>
          <p:spPr>
            <a:xfrm>
              <a:off x="6983" y="1931"/>
              <a:ext cx="116" cy="6939"/>
            </a:xfrm>
            <a:prstGeom prst="rect">
              <a:avLst/>
            </a:prstGeom>
            <a:blipFill dpi="0" rotWithShape="0">
              <a:blip r:embed="rId13" cstate="screen"/>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5227977" y="1838238"/>
            <a:ext cx="5913787" cy="1198880"/>
          </a:xfrm>
          <a:prstGeom prst="rect">
            <a:avLst/>
          </a:prstGeom>
          <a:noFill/>
        </p:spPr>
        <p:txBody>
          <a:bodyPr wrap="square" rtlCol="0">
            <a:spAutoFit/>
          </a:bodyPr>
          <a:lstStyle/>
          <a:p>
            <a:pPr>
              <a:lnSpc>
                <a:spcPct val="150000"/>
              </a:lnSpc>
            </a:pPr>
            <a:r>
              <a:rPr sz="1600" dirty="0">
                <a:solidFill>
                  <a:schemeClr val="tx2"/>
                </a:solidFill>
                <a:latin typeface="微软雅黑" panose="020B0503020204020204" pitchFamily="34" charset="-122"/>
                <a:ea typeface="微软雅黑" panose="020B0503020204020204" pitchFamily="34" charset="-122"/>
              </a:rPr>
              <a:t>同时工具的重要用途之一是为了规范数据库设计工作，工具提供了初步数据库设计功能，可通过设计者模式快速进行数据库及数据表等的设计工作并生成DDL甚至可直接创建表至开发库。</a:t>
            </a:r>
          </a:p>
        </p:txBody>
      </p:sp>
      <p:sp>
        <p:nvSpPr>
          <p:cNvPr id="10" name="文本框 9"/>
          <p:cNvSpPr txBox="1"/>
          <p:nvPr/>
        </p:nvSpPr>
        <p:spPr>
          <a:xfrm>
            <a:off x="5203825" y="770890"/>
            <a:ext cx="5914390" cy="1014730"/>
          </a:xfrm>
          <a:prstGeom prst="rect">
            <a:avLst/>
          </a:prstGeom>
          <a:noFill/>
        </p:spPr>
        <p:txBody>
          <a:bodyPr wrap="square" rtlCol="0">
            <a:spAutoFit/>
          </a:bodyPr>
          <a:lstStyle/>
          <a:p>
            <a:pPr>
              <a:lnSpc>
                <a:spcPct val="150000"/>
              </a:lnSpc>
            </a:pPr>
            <a:r>
              <a:rPr lang="zh-CN" altLang="en-US" sz="2000" b="1" dirty="0" smtClean="0">
                <a:solidFill>
                  <a:schemeClr val="tx2"/>
                </a:solidFill>
                <a:latin typeface="微软雅黑" panose="020B0503020204020204" pitchFamily="34" charset="-122"/>
                <a:ea typeface="微软雅黑" panose="020B0503020204020204" pitchFamily="34" charset="-122"/>
              </a:rPr>
              <a:t>辅助系统的数据库设计</a:t>
            </a:r>
          </a:p>
          <a:p>
            <a:pPr>
              <a:lnSpc>
                <a:spcPct val="150000"/>
              </a:lnSpc>
            </a:pPr>
            <a:r>
              <a:rPr lang="zh-CN" altLang="en-US" sz="2000" b="1" dirty="0" smtClean="0">
                <a:solidFill>
                  <a:schemeClr val="tx2"/>
                </a:solidFill>
                <a:latin typeface="微软雅黑" panose="020B0503020204020204" pitchFamily="34" charset="-122"/>
                <a:ea typeface="微软雅黑" panose="020B0503020204020204" pitchFamily="34" charset="-122"/>
              </a:rPr>
              <a:t>并能对数据库设计进行规范化管理</a:t>
            </a:r>
          </a:p>
        </p:txBody>
      </p:sp>
      <p:sp>
        <p:nvSpPr>
          <p:cNvPr id="13" name="文本框 12"/>
          <p:cNvSpPr txBox="1"/>
          <p:nvPr/>
        </p:nvSpPr>
        <p:spPr>
          <a:xfrm>
            <a:off x="5227977" y="4448088"/>
            <a:ext cx="5913787" cy="1568450"/>
          </a:xfrm>
          <a:prstGeom prst="rect">
            <a:avLst/>
          </a:prstGeom>
          <a:noFill/>
        </p:spPr>
        <p:txBody>
          <a:bodyPr wrap="square" rtlCol="0">
            <a:spAutoFit/>
          </a:bodyPr>
          <a:lstStyle/>
          <a:p>
            <a:pPr>
              <a:lnSpc>
                <a:spcPct val="150000"/>
              </a:lnSpc>
            </a:pPr>
            <a:r>
              <a:rPr sz="1600" dirty="0">
                <a:solidFill>
                  <a:schemeClr val="tx2"/>
                </a:solidFill>
                <a:latin typeface="微软雅黑" panose="020B0503020204020204" pitchFamily="34" charset="-122"/>
                <a:ea typeface="微软雅黑" panose="020B0503020204020204" pitchFamily="34" charset="-122"/>
              </a:rPr>
              <a:t>尽可能提高数据模型设计的规范性。现行版本主要包括设计时重复提醒、数据元集引用、孤立元素检查（为归集元素）、合规性检查等手段，提高设计规范性。工具还提供了设计与物理实例的比对，可以及时发现异常操作。</a:t>
            </a:r>
          </a:p>
        </p:txBody>
      </p:sp>
      <p:sp>
        <p:nvSpPr>
          <p:cNvPr id="14" name="文本框 13"/>
          <p:cNvSpPr txBox="1"/>
          <p:nvPr/>
        </p:nvSpPr>
        <p:spPr>
          <a:xfrm>
            <a:off x="5203825" y="3754755"/>
            <a:ext cx="5914390" cy="553085"/>
          </a:xfrm>
          <a:prstGeom prst="rect">
            <a:avLst/>
          </a:prstGeom>
          <a:noFill/>
        </p:spPr>
        <p:txBody>
          <a:bodyPr wrap="square" rtlCol="0">
            <a:spAutoFit/>
          </a:bodyPr>
          <a:lstStyle/>
          <a:p>
            <a:pPr>
              <a:lnSpc>
                <a:spcPct val="150000"/>
              </a:lnSpc>
            </a:pPr>
            <a:r>
              <a:rPr lang="zh-CN" altLang="en-US" sz="2000" b="1" dirty="0" smtClean="0">
                <a:solidFill>
                  <a:schemeClr val="tx2"/>
                </a:solidFill>
                <a:latin typeface="微软雅黑" panose="020B0503020204020204" pitchFamily="34" charset="-122"/>
                <a:ea typeface="微软雅黑" panose="020B0503020204020204" pitchFamily="34" charset="-122"/>
              </a:rPr>
              <a:t>提高数据库设计标准化，以保证数据质量</a:t>
            </a:r>
          </a:p>
        </p:txBody>
      </p:sp>
      <p:sp>
        <p:nvSpPr>
          <p:cNvPr id="7" name="椭圆 6"/>
          <p:cNvSpPr/>
          <p:nvPr/>
        </p:nvSpPr>
        <p:spPr>
          <a:xfrm>
            <a:off x="4101934" y="963460"/>
            <a:ext cx="854765" cy="85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126064" y="3767178"/>
            <a:ext cx="854765" cy="85476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40"/>
          <p:cNvSpPr/>
          <p:nvPr/>
        </p:nvSpPr>
        <p:spPr bwMode="auto">
          <a:xfrm>
            <a:off x="4299019" y="3965077"/>
            <a:ext cx="508855" cy="458967"/>
          </a:xfrm>
          <a:custGeom>
            <a:avLst/>
            <a:gdLst>
              <a:gd name="T0" fmla="*/ 209 w 244"/>
              <a:gd name="T1" fmla="*/ 75 h 220"/>
              <a:gd name="T2" fmla="*/ 191 w 244"/>
              <a:gd name="T3" fmla="*/ 66 h 220"/>
              <a:gd name="T4" fmla="*/ 183 w 244"/>
              <a:gd name="T5" fmla="*/ 71 h 220"/>
              <a:gd name="T6" fmla="*/ 194 w 244"/>
              <a:gd name="T7" fmla="*/ 110 h 220"/>
              <a:gd name="T8" fmla="*/ 110 w 244"/>
              <a:gd name="T9" fmla="*/ 194 h 220"/>
              <a:gd name="T10" fmla="*/ 27 w 244"/>
              <a:gd name="T11" fmla="*/ 110 h 220"/>
              <a:gd name="T12" fmla="*/ 110 w 244"/>
              <a:gd name="T13" fmla="*/ 27 h 220"/>
              <a:gd name="T14" fmla="*/ 175 w 244"/>
              <a:gd name="T15" fmla="*/ 58 h 220"/>
              <a:gd name="T16" fmla="*/ 162 w 244"/>
              <a:gd name="T17" fmla="*/ 67 h 220"/>
              <a:gd name="T18" fmla="*/ 110 w 244"/>
              <a:gd name="T19" fmla="*/ 42 h 220"/>
              <a:gd name="T20" fmla="*/ 43 w 244"/>
              <a:gd name="T21" fmla="*/ 110 h 220"/>
              <a:gd name="T22" fmla="*/ 110 w 244"/>
              <a:gd name="T23" fmla="*/ 178 h 220"/>
              <a:gd name="T24" fmla="*/ 178 w 244"/>
              <a:gd name="T25" fmla="*/ 110 h 220"/>
              <a:gd name="T26" fmla="*/ 171 w 244"/>
              <a:gd name="T27" fmla="*/ 79 h 220"/>
              <a:gd name="T28" fmla="*/ 149 w 244"/>
              <a:gd name="T29" fmla="*/ 93 h 220"/>
              <a:gd name="T30" fmla="*/ 153 w 244"/>
              <a:gd name="T31" fmla="*/ 110 h 220"/>
              <a:gd name="T32" fmla="*/ 110 w 244"/>
              <a:gd name="T33" fmla="*/ 153 h 220"/>
              <a:gd name="T34" fmla="*/ 68 w 244"/>
              <a:gd name="T35" fmla="*/ 110 h 220"/>
              <a:gd name="T36" fmla="*/ 110 w 244"/>
              <a:gd name="T37" fmla="*/ 68 h 220"/>
              <a:gd name="T38" fmla="*/ 141 w 244"/>
              <a:gd name="T39" fmla="*/ 81 h 220"/>
              <a:gd name="T40" fmla="*/ 126 w 244"/>
              <a:gd name="T41" fmla="*/ 90 h 220"/>
              <a:gd name="T42" fmla="*/ 110 w 244"/>
              <a:gd name="T43" fmla="*/ 85 h 220"/>
              <a:gd name="T44" fmla="*/ 85 w 244"/>
              <a:gd name="T45" fmla="*/ 110 h 220"/>
              <a:gd name="T46" fmla="*/ 110 w 244"/>
              <a:gd name="T47" fmla="*/ 136 h 220"/>
              <a:gd name="T48" fmla="*/ 136 w 244"/>
              <a:gd name="T49" fmla="*/ 110 h 220"/>
              <a:gd name="T50" fmla="*/ 135 w 244"/>
              <a:gd name="T51" fmla="*/ 103 h 220"/>
              <a:gd name="T52" fmla="*/ 114 w 244"/>
              <a:gd name="T53" fmla="*/ 116 h 220"/>
              <a:gd name="T54" fmla="*/ 111 w 244"/>
              <a:gd name="T55" fmla="*/ 112 h 220"/>
              <a:gd name="T56" fmla="*/ 192 w 244"/>
              <a:gd name="T57" fmla="*/ 58 h 220"/>
              <a:gd name="T58" fmla="*/ 212 w 244"/>
              <a:gd name="T59" fmla="*/ 67 h 220"/>
              <a:gd name="T60" fmla="*/ 244 w 244"/>
              <a:gd name="T61" fmla="*/ 46 h 220"/>
              <a:gd name="T62" fmla="*/ 224 w 244"/>
              <a:gd name="T63" fmla="*/ 37 h 220"/>
              <a:gd name="T64" fmla="*/ 230 w 244"/>
              <a:gd name="T65" fmla="*/ 34 h 220"/>
              <a:gd name="T66" fmla="*/ 225 w 244"/>
              <a:gd name="T67" fmla="*/ 26 h 220"/>
              <a:gd name="T68" fmla="*/ 219 w 244"/>
              <a:gd name="T69" fmla="*/ 29 h 220"/>
              <a:gd name="T70" fmla="*/ 219 w 244"/>
              <a:gd name="T71" fmla="*/ 8 h 220"/>
              <a:gd name="T72" fmla="*/ 187 w 244"/>
              <a:gd name="T73" fmla="*/ 29 h 220"/>
              <a:gd name="T74" fmla="*/ 187 w 244"/>
              <a:gd name="T75" fmla="*/ 50 h 220"/>
              <a:gd name="T76" fmla="*/ 180 w 244"/>
              <a:gd name="T77" fmla="*/ 55 h 220"/>
              <a:gd name="T78" fmla="*/ 180 w 244"/>
              <a:gd name="T79" fmla="*/ 31 h 220"/>
              <a:gd name="T80" fmla="*/ 183 w 244"/>
              <a:gd name="T81" fmla="*/ 28 h 220"/>
              <a:gd name="T82" fmla="*/ 110 w 244"/>
              <a:gd name="T83" fmla="*/ 0 h 220"/>
              <a:gd name="T84" fmla="*/ 0 w 244"/>
              <a:gd name="T85" fmla="*/ 110 h 220"/>
              <a:gd name="T86" fmla="*/ 110 w 244"/>
              <a:gd name="T87" fmla="*/ 220 h 220"/>
              <a:gd name="T88" fmla="*/ 220 w 244"/>
              <a:gd name="T89" fmla="*/ 110 h 220"/>
              <a:gd name="T90" fmla="*/ 213 w 244"/>
              <a:gd name="T91" fmla="*/ 72 h 220"/>
              <a:gd name="T92" fmla="*/ 209 w 244"/>
              <a:gd name="T93" fmla="*/ 7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4" h="220">
                <a:moveTo>
                  <a:pt x="209" y="75"/>
                </a:moveTo>
                <a:cubicBezTo>
                  <a:pt x="191" y="66"/>
                  <a:pt x="191" y="66"/>
                  <a:pt x="191" y="66"/>
                </a:cubicBezTo>
                <a:cubicBezTo>
                  <a:pt x="183" y="71"/>
                  <a:pt x="183" y="71"/>
                  <a:pt x="183" y="71"/>
                </a:cubicBezTo>
                <a:cubicBezTo>
                  <a:pt x="190" y="82"/>
                  <a:pt x="194" y="96"/>
                  <a:pt x="194" y="110"/>
                </a:cubicBezTo>
                <a:cubicBezTo>
                  <a:pt x="194" y="156"/>
                  <a:pt x="156" y="194"/>
                  <a:pt x="110" y="194"/>
                </a:cubicBezTo>
                <a:cubicBezTo>
                  <a:pt x="65" y="194"/>
                  <a:pt x="27" y="156"/>
                  <a:pt x="27" y="110"/>
                </a:cubicBezTo>
                <a:cubicBezTo>
                  <a:pt x="27" y="64"/>
                  <a:pt x="65" y="27"/>
                  <a:pt x="110" y="27"/>
                </a:cubicBezTo>
                <a:cubicBezTo>
                  <a:pt x="137" y="27"/>
                  <a:pt x="160" y="39"/>
                  <a:pt x="175" y="58"/>
                </a:cubicBezTo>
                <a:cubicBezTo>
                  <a:pt x="162" y="67"/>
                  <a:pt x="162" y="67"/>
                  <a:pt x="162" y="67"/>
                </a:cubicBezTo>
                <a:cubicBezTo>
                  <a:pt x="150" y="52"/>
                  <a:pt x="131" y="42"/>
                  <a:pt x="110" y="42"/>
                </a:cubicBezTo>
                <a:cubicBezTo>
                  <a:pt x="73" y="42"/>
                  <a:pt x="43" y="73"/>
                  <a:pt x="43" y="110"/>
                </a:cubicBezTo>
                <a:cubicBezTo>
                  <a:pt x="43" y="148"/>
                  <a:pt x="73" y="178"/>
                  <a:pt x="110" y="178"/>
                </a:cubicBezTo>
                <a:cubicBezTo>
                  <a:pt x="148" y="178"/>
                  <a:pt x="178" y="148"/>
                  <a:pt x="178" y="110"/>
                </a:cubicBezTo>
                <a:cubicBezTo>
                  <a:pt x="178" y="99"/>
                  <a:pt x="176" y="88"/>
                  <a:pt x="171" y="79"/>
                </a:cubicBezTo>
                <a:cubicBezTo>
                  <a:pt x="149" y="93"/>
                  <a:pt x="149" y="93"/>
                  <a:pt x="149" y="93"/>
                </a:cubicBezTo>
                <a:cubicBezTo>
                  <a:pt x="151" y="98"/>
                  <a:pt x="153" y="104"/>
                  <a:pt x="153" y="110"/>
                </a:cubicBezTo>
                <a:cubicBezTo>
                  <a:pt x="153" y="134"/>
                  <a:pt x="134" y="153"/>
                  <a:pt x="110" y="153"/>
                </a:cubicBezTo>
                <a:cubicBezTo>
                  <a:pt x="87" y="153"/>
                  <a:pt x="68" y="134"/>
                  <a:pt x="68" y="110"/>
                </a:cubicBezTo>
                <a:cubicBezTo>
                  <a:pt x="68" y="87"/>
                  <a:pt x="87" y="68"/>
                  <a:pt x="110" y="68"/>
                </a:cubicBezTo>
                <a:cubicBezTo>
                  <a:pt x="122" y="68"/>
                  <a:pt x="133" y="73"/>
                  <a:pt x="141" y="81"/>
                </a:cubicBezTo>
                <a:cubicBezTo>
                  <a:pt x="126" y="90"/>
                  <a:pt x="126" y="90"/>
                  <a:pt x="126" y="90"/>
                </a:cubicBezTo>
                <a:cubicBezTo>
                  <a:pt x="122" y="87"/>
                  <a:pt x="116" y="85"/>
                  <a:pt x="110" y="85"/>
                </a:cubicBezTo>
                <a:cubicBezTo>
                  <a:pt x="96" y="85"/>
                  <a:pt x="85" y="96"/>
                  <a:pt x="85" y="110"/>
                </a:cubicBezTo>
                <a:cubicBezTo>
                  <a:pt x="85" y="124"/>
                  <a:pt x="96" y="136"/>
                  <a:pt x="110" y="136"/>
                </a:cubicBezTo>
                <a:cubicBezTo>
                  <a:pt x="125" y="136"/>
                  <a:pt x="136" y="124"/>
                  <a:pt x="136" y="110"/>
                </a:cubicBezTo>
                <a:cubicBezTo>
                  <a:pt x="136" y="108"/>
                  <a:pt x="135" y="105"/>
                  <a:pt x="135" y="103"/>
                </a:cubicBezTo>
                <a:cubicBezTo>
                  <a:pt x="114" y="116"/>
                  <a:pt x="114" y="116"/>
                  <a:pt x="114" y="116"/>
                </a:cubicBezTo>
                <a:cubicBezTo>
                  <a:pt x="111" y="112"/>
                  <a:pt x="111" y="112"/>
                  <a:pt x="111" y="112"/>
                </a:cubicBezTo>
                <a:cubicBezTo>
                  <a:pt x="192" y="58"/>
                  <a:pt x="192" y="58"/>
                  <a:pt x="192" y="58"/>
                </a:cubicBezTo>
                <a:cubicBezTo>
                  <a:pt x="212" y="67"/>
                  <a:pt x="212" y="67"/>
                  <a:pt x="212" y="67"/>
                </a:cubicBezTo>
                <a:cubicBezTo>
                  <a:pt x="244" y="46"/>
                  <a:pt x="244" y="46"/>
                  <a:pt x="244" y="46"/>
                </a:cubicBezTo>
                <a:cubicBezTo>
                  <a:pt x="224" y="37"/>
                  <a:pt x="224" y="37"/>
                  <a:pt x="224" y="37"/>
                </a:cubicBezTo>
                <a:cubicBezTo>
                  <a:pt x="230" y="34"/>
                  <a:pt x="230" y="34"/>
                  <a:pt x="230" y="34"/>
                </a:cubicBezTo>
                <a:cubicBezTo>
                  <a:pt x="225" y="26"/>
                  <a:pt x="225" y="26"/>
                  <a:pt x="225" y="26"/>
                </a:cubicBezTo>
                <a:cubicBezTo>
                  <a:pt x="219" y="29"/>
                  <a:pt x="219" y="29"/>
                  <a:pt x="219" y="29"/>
                </a:cubicBezTo>
                <a:cubicBezTo>
                  <a:pt x="219" y="8"/>
                  <a:pt x="219" y="8"/>
                  <a:pt x="219" y="8"/>
                </a:cubicBezTo>
                <a:cubicBezTo>
                  <a:pt x="187" y="29"/>
                  <a:pt x="187" y="29"/>
                  <a:pt x="187" y="29"/>
                </a:cubicBezTo>
                <a:cubicBezTo>
                  <a:pt x="187" y="50"/>
                  <a:pt x="187" y="50"/>
                  <a:pt x="187" y="50"/>
                </a:cubicBezTo>
                <a:cubicBezTo>
                  <a:pt x="180" y="55"/>
                  <a:pt x="180" y="55"/>
                  <a:pt x="180" y="55"/>
                </a:cubicBezTo>
                <a:cubicBezTo>
                  <a:pt x="180" y="31"/>
                  <a:pt x="180" y="31"/>
                  <a:pt x="180" y="31"/>
                </a:cubicBezTo>
                <a:cubicBezTo>
                  <a:pt x="183" y="28"/>
                  <a:pt x="183" y="28"/>
                  <a:pt x="183" y="28"/>
                </a:cubicBezTo>
                <a:cubicBezTo>
                  <a:pt x="164" y="11"/>
                  <a:pt x="138" y="0"/>
                  <a:pt x="110" y="0"/>
                </a:cubicBezTo>
                <a:cubicBezTo>
                  <a:pt x="50" y="0"/>
                  <a:pt x="0" y="50"/>
                  <a:pt x="0" y="110"/>
                </a:cubicBezTo>
                <a:cubicBezTo>
                  <a:pt x="0" y="171"/>
                  <a:pt x="50" y="220"/>
                  <a:pt x="110" y="220"/>
                </a:cubicBezTo>
                <a:cubicBezTo>
                  <a:pt x="171" y="220"/>
                  <a:pt x="220" y="171"/>
                  <a:pt x="220" y="110"/>
                </a:cubicBezTo>
                <a:cubicBezTo>
                  <a:pt x="220" y="97"/>
                  <a:pt x="218" y="84"/>
                  <a:pt x="213" y="72"/>
                </a:cubicBezTo>
                <a:lnTo>
                  <a:pt x="209" y="75"/>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26" name="组合 25"/>
          <p:cNvGrpSpPr/>
          <p:nvPr/>
        </p:nvGrpSpPr>
        <p:grpSpPr>
          <a:xfrm>
            <a:off x="4338727" y="1132892"/>
            <a:ext cx="449759" cy="515901"/>
            <a:chOff x="3747270" y="4406884"/>
            <a:chExt cx="508855" cy="583688"/>
          </a:xfrm>
          <a:solidFill>
            <a:schemeClr val="bg1"/>
          </a:solidFill>
        </p:grpSpPr>
        <p:sp>
          <p:nvSpPr>
            <p:cNvPr id="27" name="Oval 302"/>
            <p:cNvSpPr>
              <a:spLocks noChangeArrowheads="1"/>
            </p:cNvSpPr>
            <p:nvPr/>
          </p:nvSpPr>
          <p:spPr bwMode="auto">
            <a:xfrm>
              <a:off x="3868663" y="4406884"/>
              <a:ext cx="89798" cy="113079"/>
            </a:xfrm>
            <a:prstGeom prst="ellipse">
              <a:avLst/>
            </a:prstGeom>
            <a:grpFill/>
            <a:ln>
              <a:noFill/>
            </a:ln>
          </p:spPr>
          <p:txBody>
            <a:bodyPr vert="horz" wrap="square" lIns="91440" tIns="45720" rIns="91440" bIns="45720" numCol="1" anchor="t" anchorCtr="0" compatLnSpc="1"/>
            <a:lstStyle/>
            <a:p>
              <a:endParaRPr lang="en-US"/>
            </a:p>
          </p:txBody>
        </p:sp>
        <p:sp>
          <p:nvSpPr>
            <p:cNvPr id="28" name="Freeform 303"/>
            <p:cNvSpPr>
              <a:spLocks noEditPoints="1"/>
            </p:cNvSpPr>
            <p:nvPr/>
          </p:nvSpPr>
          <p:spPr bwMode="auto">
            <a:xfrm>
              <a:off x="3747270" y="4529941"/>
              <a:ext cx="325933" cy="460631"/>
            </a:xfrm>
            <a:custGeom>
              <a:avLst/>
              <a:gdLst>
                <a:gd name="T0" fmla="*/ 156 w 156"/>
                <a:gd name="T1" fmla="*/ 34 h 221"/>
                <a:gd name="T2" fmla="*/ 155 w 156"/>
                <a:gd name="T3" fmla="*/ 33 h 221"/>
                <a:gd name="T4" fmla="*/ 148 w 156"/>
                <a:gd name="T5" fmla="*/ 27 h 221"/>
                <a:gd name="T6" fmla="*/ 116 w 156"/>
                <a:gd name="T7" fmla="*/ 4 h 221"/>
                <a:gd name="T8" fmla="*/ 109 w 156"/>
                <a:gd name="T9" fmla="*/ 1 h 221"/>
                <a:gd name="T10" fmla="*/ 98 w 156"/>
                <a:gd name="T11" fmla="*/ 1 h 221"/>
                <a:gd name="T12" fmla="*/ 96 w 156"/>
                <a:gd name="T13" fmla="*/ 14 h 221"/>
                <a:gd name="T14" fmla="*/ 87 w 156"/>
                <a:gd name="T15" fmla="*/ 55 h 221"/>
                <a:gd name="T16" fmla="*/ 87 w 156"/>
                <a:gd name="T17" fmla="*/ 9 h 221"/>
                <a:gd name="T18" fmla="*/ 75 w 156"/>
                <a:gd name="T19" fmla="*/ 0 h 221"/>
                <a:gd name="T20" fmla="*/ 74 w 156"/>
                <a:gd name="T21" fmla="*/ 11 h 221"/>
                <a:gd name="T22" fmla="*/ 58 w 156"/>
                <a:gd name="T23" fmla="*/ 23 h 221"/>
                <a:gd name="T24" fmla="*/ 52 w 156"/>
                <a:gd name="T25" fmla="*/ 9 h 221"/>
                <a:gd name="T26" fmla="*/ 61 w 156"/>
                <a:gd name="T27" fmla="*/ 0 h 221"/>
                <a:gd name="T28" fmla="*/ 49 w 156"/>
                <a:gd name="T29" fmla="*/ 2 h 221"/>
                <a:gd name="T30" fmla="*/ 3 w 156"/>
                <a:gd name="T31" fmla="*/ 46 h 221"/>
                <a:gd name="T32" fmla="*/ 3 w 156"/>
                <a:gd name="T33" fmla="*/ 46 h 221"/>
                <a:gd name="T34" fmla="*/ 1 w 156"/>
                <a:gd name="T35" fmla="*/ 62 h 221"/>
                <a:gd name="T36" fmla="*/ 2 w 156"/>
                <a:gd name="T37" fmla="*/ 62 h 221"/>
                <a:gd name="T38" fmla="*/ 3 w 156"/>
                <a:gd name="T39" fmla="*/ 64 h 221"/>
                <a:gd name="T40" fmla="*/ 7 w 156"/>
                <a:gd name="T41" fmla="*/ 73 h 221"/>
                <a:gd name="T42" fmla="*/ 26 w 156"/>
                <a:gd name="T43" fmla="*/ 109 h 221"/>
                <a:gd name="T44" fmla="*/ 42 w 156"/>
                <a:gd name="T45" fmla="*/ 116 h 221"/>
                <a:gd name="T46" fmla="*/ 45 w 156"/>
                <a:gd name="T47" fmla="*/ 117 h 221"/>
                <a:gd name="T48" fmla="*/ 78 w 156"/>
                <a:gd name="T49" fmla="*/ 221 h 221"/>
                <a:gd name="T50" fmla="*/ 72 w 156"/>
                <a:gd name="T51" fmla="*/ 142 h 221"/>
                <a:gd name="T52" fmla="*/ 115 w 156"/>
                <a:gd name="T53" fmla="*/ 43 h 221"/>
                <a:gd name="T54" fmla="*/ 121 w 156"/>
                <a:gd name="T55" fmla="*/ 40 h 221"/>
                <a:gd name="T56" fmla="*/ 97 w 156"/>
                <a:gd name="T57" fmla="*/ 58 h 221"/>
                <a:gd name="T58" fmla="*/ 115 w 156"/>
                <a:gd name="T59" fmla="*/ 43 h 221"/>
                <a:gd name="T60" fmla="*/ 39 w 156"/>
                <a:gd name="T61" fmla="*/ 72 h 221"/>
                <a:gd name="T62" fmla="*/ 30 w 156"/>
                <a:gd name="T63" fmla="*/ 56 h 221"/>
                <a:gd name="T64" fmla="*/ 43 w 156"/>
                <a:gd name="T65" fmla="*/ 7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221">
                  <a:moveTo>
                    <a:pt x="155" y="54"/>
                  </a:moveTo>
                  <a:cubicBezTo>
                    <a:pt x="155" y="45"/>
                    <a:pt x="156" y="31"/>
                    <a:pt x="156" y="34"/>
                  </a:cubicBezTo>
                  <a:cubicBezTo>
                    <a:pt x="156" y="34"/>
                    <a:pt x="156" y="34"/>
                    <a:pt x="156" y="34"/>
                  </a:cubicBezTo>
                  <a:cubicBezTo>
                    <a:pt x="155" y="33"/>
                    <a:pt x="155" y="33"/>
                    <a:pt x="155" y="33"/>
                  </a:cubicBezTo>
                  <a:cubicBezTo>
                    <a:pt x="153" y="31"/>
                    <a:pt x="153" y="31"/>
                    <a:pt x="153" y="31"/>
                  </a:cubicBezTo>
                  <a:cubicBezTo>
                    <a:pt x="148" y="27"/>
                    <a:pt x="148" y="27"/>
                    <a:pt x="148" y="27"/>
                  </a:cubicBezTo>
                  <a:cubicBezTo>
                    <a:pt x="137" y="20"/>
                    <a:pt x="137" y="20"/>
                    <a:pt x="137" y="20"/>
                  </a:cubicBezTo>
                  <a:cubicBezTo>
                    <a:pt x="116" y="4"/>
                    <a:pt x="116" y="4"/>
                    <a:pt x="116" y="4"/>
                  </a:cubicBezTo>
                  <a:cubicBezTo>
                    <a:pt x="114" y="2"/>
                    <a:pt x="111" y="2"/>
                    <a:pt x="109" y="1"/>
                  </a:cubicBezTo>
                  <a:cubicBezTo>
                    <a:pt x="109" y="1"/>
                    <a:pt x="109" y="1"/>
                    <a:pt x="109" y="1"/>
                  </a:cubicBezTo>
                  <a:cubicBezTo>
                    <a:pt x="105" y="1"/>
                    <a:pt x="101" y="1"/>
                    <a:pt x="98" y="0"/>
                  </a:cubicBezTo>
                  <a:cubicBezTo>
                    <a:pt x="98" y="1"/>
                    <a:pt x="98" y="1"/>
                    <a:pt x="98" y="1"/>
                  </a:cubicBezTo>
                  <a:cubicBezTo>
                    <a:pt x="107" y="9"/>
                    <a:pt x="107" y="9"/>
                    <a:pt x="107" y="9"/>
                  </a:cubicBezTo>
                  <a:cubicBezTo>
                    <a:pt x="96" y="14"/>
                    <a:pt x="96" y="14"/>
                    <a:pt x="96" y="14"/>
                  </a:cubicBezTo>
                  <a:cubicBezTo>
                    <a:pt x="101" y="23"/>
                    <a:pt x="101" y="23"/>
                    <a:pt x="101" y="23"/>
                  </a:cubicBezTo>
                  <a:cubicBezTo>
                    <a:pt x="87" y="55"/>
                    <a:pt x="87" y="55"/>
                    <a:pt x="87" y="55"/>
                  </a:cubicBezTo>
                  <a:cubicBezTo>
                    <a:pt x="85" y="11"/>
                    <a:pt x="85" y="11"/>
                    <a:pt x="85" y="11"/>
                  </a:cubicBezTo>
                  <a:cubicBezTo>
                    <a:pt x="87" y="9"/>
                    <a:pt x="87" y="9"/>
                    <a:pt x="87" y="9"/>
                  </a:cubicBezTo>
                  <a:cubicBezTo>
                    <a:pt x="84" y="0"/>
                    <a:pt x="84" y="0"/>
                    <a:pt x="84" y="0"/>
                  </a:cubicBezTo>
                  <a:cubicBezTo>
                    <a:pt x="75" y="0"/>
                    <a:pt x="75" y="0"/>
                    <a:pt x="75" y="0"/>
                  </a:cubicBezTo>
                  <a:cubicBezTo>
                    <a:pt x="72" y="9"/>
                    <a:pt x="72" y="9"/>
                    <a:pt x="72" y="9"/>
                  </a:cubicBezTo>
                  <a:cubicBezTo>
                    <a:pt x="74" y="11"/>
                    <a:pt x="74" y="11"/>
                    <a:pt x="74" y="11"/>
                  </a:cubicBezTo>
                  <a:cubicBezTo>
                    <a:pt x="72" y="55"/>
                    <a:pt x="72" y="55"/>
                    <a:pt x="72" y="55"/>
                  </a:cubicBezTo>
                  <a:cubicBezTo>
                    <a:pt x="58" y="23"/>
                    <a:pt x="58" y="23"/>
                    <a:pt x="58" y="23"/>
                  </a:cubicBezTo>
                  <a:cubicBezTo>
                    <a:pt x="63" y="14"/>
                    <a:pt x="63" y="14"/>
                    <a:pt x="63" y="14"/>
                  </a:cubicBezTo>
                  <a:cubicBezTo>
                    <a:pt x="52" y="9"/>
                    <a:pt x="52" y="9"/>
                    <a:pt x="52" y="9"/>
                  </a:cubicBezTo>
                  <a:cubicBezTo>
                    <a:pt x="61" y="1"/>
                    <a:pt x="61" y="1"/>
                    <a:pt x="61" y="1"/>
                  </a:cubicBezTo>
                  <a:cubicBezTo>
                    <a:pt x="61" y="0"/>
                    <a:pt x="61" y="0"/>
                    <a:pt x="61" y="0"/>
                  </a:cubicBezTo>
                  <a:cubicBezTo>
                    <a:pt x="58" y="1"/>
                    <a:pt x="54" y="1"/>
                    <a:pt x="50" y="1"/>
                  </a:cubicBezTo>
                  <a:cubicBezTo>
                    <a:pt x="50" y="1"/>
                    <a:pt x="50" y="1"/>
                    <a:pt x="49" y="2"/>
                  </a:cubicBezTo>
                  <a:cubicBezTo>
                    <a:pt x="46" y="2"/>
                    <a:pt x="43" y="3"/>
                    <a:pt x="40" y="6"/>
                  </a:cubicBezTo>
                  <a:cubicBezTo>
                    <a:pt x="3" y="46"/>
                    <a:pt x="3" y="46"/>
                    <a:pt x="3" y="46"/>
                  </a:cubicBezTo>
                  <a:cubicBezTo>
                    <a:pt x="3" y="46"/>
                    <a:pt x="3" y="46"/>
                    <a:pt x="3" y="46"/>
                  </a:cubicBezTo>
                  <a:cubicBezTo>
                    <a:pt x="3" y="46"/>
                    <a:pt x="3" y="46"/>
                    <a:pt x="3" y="46"/>
                  </a:cubicBezTo>
                  <a:cubicBezTo>
                    <a:pt x="0" y="77"/>
                    <a:pt x="2" y="55"/>
                    <a:pt x="1" y="62"/>
                  </a:cubicBezTo>
                  <a:cubicBezTo>
                    <a:pt x="1" y="62"/>
                    <a:pt x="1" y="62"/>
                    <a:pt x="1" y="62"/>
                  </a:cubicBezTo>
                  <a:cubicBezTo>
                    <a:pt x="1" y="62"/>
                    <a:pt x="1" y="62"/>
                    <a:pt x="1" y="62"/>
                  </a:cubicBezTo>
                  <a:cubicBezTo>
                    <a:pt x="2" y="62"/>
                    <a:pt x="2" y="62"/>
                    <a:pt x="2" y="62"/>
                  </a:cubicBezTo>
                  <a:cubicBezTo>
                    <a:pt x="2" y="63"/>
                    <a:pt x="2" y="63"/>
                    <a:pt x="2" y="63"/>
                  </a:cubicBezTo>
                  <a:cubicBezTo>
                    <a:pt x="3" y="64"/>
                    <a:pt x="3" y="64"/>
                    <a:pt x="3" y="64"/>
                  </a:cubicBezTo>
                  <a:cubicBezTo>
                    <a:pt x="4" y="67"/>
                    <a:pt x="4" y="67"/>
                    <a:pt x="4" y="67"/>
                  </a:cubicBezTo>
                  <a:cubicBezTo>
                    <a:pt x="7" y="73"/>
                    <a:pt x="7" y="73"/>
                    <a:pt x="7" y="73"/>
                  </a:cubicBezTo>
                  <a:cubicBezTo>
                    <a:pt x="13" y="85"/>
                    <a:pt x="13" y="85"/>
                    <a:pt x="13" y="85"/>
                  </a:cubicBezTo>
                  <a:cubicBezTo>
                    <a:pt x="26" y="109"/>
                    <a:pt x="26" y="109"/>
                    <a:pt x="26" y="109"/>
                  </a:cubicBezTo>
                  <a:cubicBezTo>
                    <a:pt x="31" y="107"/>
                    <a:pt x="37" y="104"/>
                    <a:pt x="42" y="101"/>
                  </a:cubicBezTo>
                  <a:cubicBezTo>
                    <a:pt x="42" y="106"/>
                    <a:pt x="42" y="111"/>
                    <a:pt x="42" y="116"/>
                  </a:cubicBezTo>
                  <a:cubicBezTo>
                    <a:pt x="42" y="116"/>
                    <a:pt x="42" y="117"/>
                    <a:pt x="42" y="117"/>
                  </a:cubicBezTo>
                  <a:cubicBezTo>
                    <a:pt x="43" y="117"/>
                    <a:pt x="44" y="117"/>
                    <a:pt x="45" y="117"/>
                  </a:cubicBezTo>
                  <a:cubicBezTo>
                    <a:pt x="48" y="221"/>
                    <a:pt x="48" y="221"/>
                    <a:pt x="48" y="221"/>
                  </a:cubicBezTo>
                  <a:cubicBezTo>
                    <a:pt x="78" y="221"/>
                    <a:pt x="78" y="221"/>
                    <a:pt x="78" y="221"/>
                  </a:cubicBezTo>
                  <a:cubicBezTo>
                    <a:pt x="78" y="208"/>
                    <a:pt x="78" y="191"/>
                    <a:pt x="78" y="174"/>
                  </a:cubicBezTo>
                  <a:cubicBezTo>
                    <a:pt x="74" y="164"/>
                    <a:pt x="72" y="153"/>
                    <a:pt x="72" y="142"/>
                  </a:cubicBezTo>
                  <a:cubicBezTo>
                    <a:pt x="72" y="95"/>
                    <a:pt x="109" y="57"/>
                    <a:pt x="155" y="54"/>
                  </a:cubicBezTo>
                  <a:close/>
                  <a:moveTo>
                    <a:pt x="115" y="43"/>
                  </a:moveTo>
                  <a:cubicBezTo>
                    <a:pt x="115" y="40"/>
                    <a:pt x="115" y="38"/>
                    <a:pt x="115" y="35"/>
                  </a:cubicBezTo>
                  <a:cubicBezTo>
                    <a:pt x="121" y="40"/>
                    <a:pt x="121" y="40"/>
                    <a:pt x="121" y="40"/>
                  </a:cubicBezTo>
                  <a:cubicBezTo>
                    <a:pt x="124" y="43"/>
                    <a:pt x="124" y="43"/>
                    <a:pt x="124" y="43"/>
                  </a:cubicBezTo>
                  <a:cubicBezTo>
                    <a:pt x="97" y="58"/>
                    <a:pt x="97" y="58"/>
                    <a:pt x="97" y="58"/>
                  </a:cubicBezTo>
                  <a:cubicBezTo>
                    <a:pt x="95" y="54"/>
                    <a:pt x="95" y="54"/>
                    <a:pt x="95" y="54"/>
                  </a:cubicBezTo>
                  <a:lnTo>
                    <a:pt x="115" y="43"/>
                  </a:lnTo>
                  <a:close/>
                  <a:moveTo>
                    <a:pt x="43" y="78"/>
                  </a:moveTo>
                  <a:cubicBezTo>
                    <a:pt x="39" y="72"/>
                    <a:pt x="39" y="72"/>
                    <a:pt x="39" y="72"/>
                  </a:cubicBezTo>
                  <a:cubicBezTo>
                    <a:pt x="32" y="60"/>
                    <a:pt x="32" y="60"/>
                    <a:pt x="32" y="60"/>
                  </a:cubicBezTo>
                  <a:cubicBezTo>
                    <a:pt x="30" y="56"/>
                    <a:pt x="30" y="56"/>
                    <a:pt x="30" y="56"/>
                  </a:cubicBezTo>
                  <a:cubicBezTo>
                    <a:pt x="44" y="40"/>
                    <a:pt x="44" y="40"/>
                    <a:pt x="44" y="40"/>
                  </a:cubicBezTo>
                  <a:cubicBezTo>
                    <a:pt x="43" y="53"/>
                    <a:pt x="43" y="65"/>
                    <a:pt x="43" y="78"/>
                  </a:cubicBezTo>
                  <a:close/>
                </a:path>
              </a:pathLst>
            </a:custGeom>
            <a:grpFill/>
            <a:ln>
              <a:noFill/>
            </a:ln>
          </p:spPr>
          <p:txBody>
            <a:bodyPr vert="horz" wrap="square" lIns="91440" tIns="45720" rIns="91440" bIns="45720" numCol="1" anchor="t" anchorCtr="0" compatLnSpc="1"/>
            <a:lstStyle/>
            <a:p>
              <a:endParaRPr lang="en-US"/>
            </a:p>
          </p:txBody>
        </p:sp>
        <p:sp>
          <p:nvSpPr>
            <p:cNvPr id="29" name="Freeform 304"/>
            <p:cNvSpPr/>
            <p:nvPr/>
          </p:nvSpPr>
          <p:spPr bwMode="auto">
            <a:xfrm>
              <a:off x="3920214" y="4912413"/>
              <a:ext cx="64855" cy="78158"/>
            </a:xfrm>
            <a:custGeom>
              <a:avLst/>
              <a:gdLst>
                <a:gd name="T0" fmla="*/ 0 w 31"/>
                <a:gd name="T1" fmla="*/ 0 h 37"/>
                <a:gd name="T2" fmla="*/ 1 w 31"/>
                <a:gd name="T3" fmla="*/ 37 h 37"/>
                <a:gd name="T4" fmla="*/ 31 w 31"/>
                <a:gd name="T5" fmla="*/ 37 h 37"/>
                <a:gd name="T6" fmla="*/ 31 w 31"/>
                <a:gd name="T7" fmla="*/ 33 h 37"/>
                <a:gd name="T8" fmla="*/ 0 w 31"/>
                <a:gd name="T9" fmla="*/ 0 h 37"/>
              </a:gdLst>
              <a:ahLst/>
              <a:cxnLst>
                <a:cxn ang="0">
                  <a:pos x="T0" y="T1"/>
                </a:cxn>
                <a:cxn ang="0">
                  <a:pos x="T2" y="T3"/>
                </a:cxn>
                <a:cxn ang="0">
                  <a:pos x="T4" y="T5"/>
                </a:cxn>
                <a:cxn ang="0">
                  <a:pos x="T6" y="T7"/>
                </a:cxn>
                <a:cxn ang="0">
                  <a:pos x="T8" y="T9"/>
                </a:cxn>
              </a:cxnLst>
              <a:rect l="0" t="0" r="r" b="b"/>
              <a:pathLst>
                <a:path w="31" h="37">
                  <a:moveTo>
                    <a:pt x="0" y="0"/>
                  </a:moveTo>
                  <a:cubicBezTo>
                    <a:pt x="1" y="37"/>
                    <a:pt x="1" y="37"/>
                    <a:pt x="1" y="37"/>
                  </a:cubicBezTo>
                  <a:cubicBezTo>
                    <a:pt x="31" y="37"/>
                    <a:pt x="31" y="37"/>
                    <a:pt x="31" y="37"/>
                  </a:cubicBezTo>
                  <a:cubicBezTo>
                    <a:pt x="31" y="36"/>
                    <a:pt x="31" y="35"/>
                    <a:pt x="31" y="33"/>
                  </a:cubicBezTo>
                  <a:cubicBezTo>
                    <a:pt x="18" y="25"/>
                    <a:pt x="7" y="14"/>
                    <a:pt x="0" y="0"/>
                  </a:cubicBezTo>
                  <a:close/>
                </a:path>
              </a:pathLst>
            </a:custGeom>
            <a:grpFill/>
            <a:ln>
              <a:noFill/>
            </a:ln>
          </p:spPr>
          <p:txBody>
            <a:bodyPr vert="horz" wrap="square" lIns="91440" tIns="45720" rIns="91440" bIns="45720" numCol="1" anchor="t" anchorCtr="0" compatLnSpc="1"/>
            <a:lstStyle/>
            <a:p>
              <a:endParaRPr lang="en-US"/>
            </a:p>
          </p:txBody>
        </p:sp>
        <p:sp>
          <p:nvSpPr>
            <p:cNvPr id="30" name="Freeform 305"/>
            <p:cNvSpPr/>
            <p:nvPr/>
          </p:nvSpPr>
          <p:spPr bwMode="auto">
            <a:xfrm>
              <a:off x="4066552" y="4652997"/>
              <a:ext cx="56539" cy="44899"/>
            </a:xfrm>
            <a:custGeom>
              <a:avLst/>
              <a:gdLst>
                <a:gd name="T0" fmla="*/ 29 w 34"/>
                <a:gd name="T1" fmla="*/ 0 h 27"/>
                <a:gd name="T2" fmla="*/ 24 w 34"/>
                <a:gd name="T3" fmla="*/ 0 h 27"/>
                <a:gd name="T4" fmla="*/ 10 w 34"/>
                <a:gd name="T5" fmla="*/ 0 h 27"/>
                <a:gd name="T6" fmla="*/ 4 w 34"/>
                <a:gd name="T7" fmla="*/ 0 h 27"/>
                <a:gd name="T8" fmla="*/ 0 w 34"/>
                <a:gd name="T9" fmla="*/ 27 h 27"/>
                <a:gd name="T10" fmla="*/ 10 w 34"/>
                <a:gd name="T11" fmla="*/ 27 h 27"/>
                <a:gd name="T12" fmla="*/ 24 w 34"/>
                <a:gd name="T13" fmla="*/ 27 h 27"/>
                <a:gd name="T14" fmla="*/ 34 w 34"/>
                <a:gd name="T15" fmla="*/ 27 h 27"/>
                <a:gd name="T16" fmla="*/ 29 w 3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29" y="0"/>
                  </a:moveTo>
                  <a:lnTo>
                    <a:pt x="24" y="0"/>
                  </a:lnTo>
                  <a:lnTo>
                    <a:pt x="10" y="0"/>
                  </a:lnTo>
                  <a:lnTo>
                    <a:pt x="4" y="0"/>
                  </a:lnTo>
                  <a:lnTo>
                    <a:pt x="0" y="27"/>
                  </a:lnTo>
                  <a:lnTo>
                    <a:pt x="10" y="27"/>
                  </a:lnTo>
                  <a:lnTo>
                    <a:pt x="24" y="27"/>
                  </a:lnTo>
                  <a:lnTo>
                    <a:pt x="34" y="27"/>
                  </a:lnTo>
                  <a:lnTo>
                    <a:pt x="29" y="0"/>
                  </a:lnTo>
                  <a:close/>
                </a:path>
              </a:pathLst>
            </a:custGeom>
            <a:grpFill/>
            <a:ln>
              <a:noFill/>
            </a:ln>
          </p:spPr>
          <p:txBody>
            <a:bodyPr vert="horz" wrap="square" lIns="91440" tIns="45720" rIns="91440" bIns="45720" numCol="1" anchor="t" anchorCtr="0" compatLnSpc="1"/>
            <a:lstStyle/>
            <a:p>
              <a:endParaRPr lang="en-US"/>
            </a:p>
          </p:txBody>
        </p:sp>
        <p:sp>
          <p:nvSpPr>
            <p:cNvPr id="31" name="Freeform 306"/>
            <p:cNvSpPr/>
            <p:nvPr/>
          </p:nvSpPr>
          <p:spPr bwMode="auto">
            <a:xfrm>
              <a:off x="3991720" y="4662974"/>
              <a:ext cx="64855" cy="63191"/>
            </a:xfrm>
            <a:custGeom>
              <a:avLst/>
              <a:gdLst>
                <a:gd name="T0" fmla="*/ 21 w 39"/>
                <a:gd name="T1" fmla="*/ 0 h 38"/>
                <a:gd name="T2" fmla="*/ 16 w 39"/>
                <a:gd name="T3" fmla="*/ 3 h 38"/>
                <a:gd name="T4" fmla="*/ 5 w 39"/>
                <a:gd name="T5" fmla="*/ 9 h 38"/>
                <a:gd name="T6" fmla="*/ 0 w 39"/>
                <a:gd name="T7" fmla="*/ 13 h 38"/>
                <a:gd name="T8" fmla="*/ 10 w 39"/>
                <a:gd name="T9" fmla="*/ 38 h 38"/>
                <a:gd name="T10" fmla="*/ 17 w 39"/>
                <a:gd name="T11" fmla="*/ 33 h 38"/>
                <a:gd name="T12" fmla="*/ 30 w 39"/>
                <a:gd name="T13" fmla="*/ 25 h 38"/>
                <a:gd name="T14" fmla="*/ 39 w 39"/>
                <a:gd name="T15" fmla="*/ 20 h 38"/>
                <a:gd name="T16" fmla="*/ 21 w 3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8">
                  <a:moveTo>
                    <a:pt x="21" y="0"/>
                  </a:moveTo>
                  <a:lnTo>
                    <a:pt x="16" y="3"/>
                  </a:lnTo>
                  <a:lnTo>
                    <a:pt x="5" y="9"/>
                  </a:lnTo>
                  <a:lnTo>
                    <a:pt x="0" y="13"/>
                  </a:lnTo>
                  <a:lnTo>
                    <a:pt x="10" y="38"/>
                  </a:lnTo>
                  <a:lnTo>
                    <a:pt x="17" y="33"/>
                  </a:lnTo>
                  <a:lnTo>
                    <a:pt x="30" y="25"/>
                  </a:lnTo>
                  <a:lnTo>
                    <a:pt x="39" y="20"/>
                  </a:lnTo>
                  <a:lnTo>
                    <a:pt x="21" y="0"/>
                  </a:lnTo>
                  <a:close/>
                </a:path>
              </a:pathLst>
            </a:custGeom>
            <a:grpFill/>
            <a:ln>
              <a:noFill/>
            </a:ln>
          </p:spPr>
          <p:txBody>
            <a:bodyPr vert="horz" wrap="square" lIns="91440" tIns="45720" rIns="91440" bIns="45720" numCol="1" anchor="t" anchorCtr="0" compatLnSpc="1"/>
            <a:lstStyle/>
            <a:p>
              <a:endParaRPr lang="en-US"/>
            </a:p>
          </p:txBody>
        </p:sp>
        <p:sp>
          <p:nvSpPr>
            <p:cNvPr id="32" name="Freeform 307"/>
            <p:cNvSpPr/>
            <p:nvPr/>
          </p:nvSpPr>
          <p:spPr bwMode="auto">
            <a:xfrm>
              <a:off x="3935180" y="4712862"/>
              <a:ext cx="63191" cy="64855"/>
            </a:xfrm>
            <a:custGeom>
              <a:avLst/>
              <a:gdLst>
                <a:gd name="T0" fmla="*/ 13 w 38"/>
                <a:gd name="T1" fmla="*/ 0 h 39"/>
                <a:gd name="T2" fmla="*/ 9 w 38"/>
                <a:gd name="T3" fmla="*/ 5 h 39"/>
                <a:gd name="T4" fmla="*/ 3 w 38"/>
                <a:gd name="T5" fmla="*/ 18 h 39"/>
                <a:gd name="T6" fmla="*/ 0 w 38"/>
                <a:gd name="T7" fmla="*/ 23 h 39"/>
                <a:gd name="T8" fmla="*/ 20 w 38"/>
                <a:gd name="T9" fmla="*/ 39 h 39"/>
                <a:gd name="T10" fmla="*/ 25 w 38"/>
                <a:gd name="T11" fmla="*/ 31 h 39"/>
                <a:gd name="T12" fmla="*/ 33 w 38"/>
                <a:gd name="T13" fmla="*/ 19 h 39"/>
                <a:gd name="T14" fmla="*/ 38 w 38"/>
                <a:gd name="T15" fmla="*/ 10 h 39"/>
                <a:gd name="T16" fmla="*/ 13 w 3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9">
                  <a:moveTo>
                    <a:pt x="13" y="0"/>
                  </a:moveTo>
                  <a:lnTo>
                    <a:pt x="9" y="5"/>
                  </a:lnTo>
                  <a:lnTo>
                    <a:pt x="3" y="18"/>
                  </a:lnTo>
                  <a:lnTo>
                    <a:pt x="0" y="23"/>
                  </a:lnTo>
                  <a:lnTo>
                    <a:pt x="20" y="39"/>
                  </a:lnTo>
                  <a:lnTo>
                    <a:pt x="25" y="31"/>
                  </a:lnTo>
                  <a:lnTo>
                    <a:pt x="33" y="19"/>
                  </a:lnTo>
                  <a:lnTo>
                    <a:pt x="38" y="10"/>
                  </a:lnTo>
                  <a:lnTo>
                    <a:pt x="13" y="0"/>
                  </a:lnTo>
                  <a:close/>
                </a:path>
              </a:pathLst>
            </a:custGeom>
            <a:grpFill/>
            <a:ln>
              <a:noFill/>
            </a:ln>
          </p:spPr>
          <p:txBody>
            <a:bodyPr vert="horz" wrap="square" lIns="91440" tIns="45720" rIns="91440" bIns="45720" numCol="1" anchor="t" anchorCtr="0" compatLnSpc="1"/>
            <a:lstStyle/>
            <a:p>
              <a:endParaRPr lang="en-US"/>
            </a:p>
          </p:txBody>
        </p:sp>
        <p:sp>
          <p:nvSpPr>
            <p:cNvPr id="33" name="Freeform 308"/>
            <p:cNvSpPr/>
            <p:nvPr/>
          </p:nvSpPr>
          <p:spPr bwMode="auto">
            <a:xfrm>
              <a:off x="3918551" y="4787694"/>
              <a:ext cx="43236" cy="54877"/>
            </a:xfrm>
            <a:custGeom>
              <a:avLst/>
              <a:gdLst>
                <a:gd name="T0" fmla="*/ 0 w 26"/>
                <a:gd name="T1" fmla="*/ 4 h 33"/>
                <a:gd name="T2" fmla="*/ 0 w 26"/>
                <a:gd name="T3" fmla="*/ 10 h 33"/>
                <a:gd name="T4" fmla="*/ 0 w 26"/>
                <a:gd name="T5" fmla="*/ 24 h 33"/>
                <a:gd name="T6" fmla="*/ 0 w 26"/>
                <a:gd name="T7" fmla="*/ 29 h 33"/>
                <a:gd name="T8" fmla="*/ 26 w 26"/>
                <a:gd name="T9" fmla="*/ 33 h 33"/>
                <a:gd name="T10" fmla="*/ 26 w 26"/>
                <a:gd name="T11" fmla="*/ 24 h 33"/>
                <a:gd name="T12" fmla="*/ 26 w 26"/>
                <a:gd name="T13" fmla="*/ 10 h 33"/>
                <a:gd name="T14" fmla="*/ 26 w 26"/>
                <a:gd name="T15" fmla="*/ 0 h 33"/>
                <a:gd name="T16" fmla="*/ 0 w 26"/>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4"/>
                  </a:moveTo>
                  <a:lnTo>
                    <a:pt x="0" y="10"/>
                  </a:lnTo>
                  <a:lnTo>
                    <a:pt x="0" y="24"/>
                  </a:lnTo>
                  <a:lnTo>
                    <a:pt x="0" y="29"/>
                  </a:lnTo>
                  <a:lnTo>
                    <a:pt x="26" y="33"/>
                  </a:lnTo>
                  <a:lnTo>
                    <a:pt x="26" y="24"/>
                  </a:lnTo>
                  <a:lnTo>
                    <a:pt x="26" y="10"/>
                  </a:lnTo>
                  <a:lnTo>
                    <a:pt x="26" y="0"/>
                  </a:lnTo>
                  <a:lnTo>
                    <a:pt x="0" y="4"/>
                  </a:lnTo>
                  <a:close/>
                </a:path>
              </a:pathLst>
            </a:custGeom>
            <a:grpFill/>
            <a:ln>
              <a:noFill/>
            </a:ln>
          </p:spPr>
          <p:txBody>
            <a:bodyPr vert="horz" wrap="square" lIns="91440" tIns="45720" rIns="91440" bIns="45720" numCol="1" anchor="t" anchorCtr="0" compatLnSpc="1"/>
            <a:lstStyle/>
            <a:p>
              <a:endParaRPr lang="en-US"/>
            </a:p>
          </p:txBody>
        </p:sp>
        <p:sp>
          <p:nvSpPr>
            <p:cNvPr id="34" name="Freeform 309"/>
            <p:cNvSpPr/>
            <p:nvPr/>
          </p:nvSpPr>
          <p:spPr bwMode="auto">
            <a:xfrm>
              <a:off x="3928529" y="4854211"/>
              <a:ext cx="61529" cy="64855"/>
            </a:xfrm>
            <a:custGeom>
              <a:avLst/>
              <a:gdLst>
                <a:gd name="T0" fmla="*/ 0 w 37"/>
                <a:gd name="T1" fmla="*/ 17 h 39"/>
                <a:gd name="T2" fmla="*/ 3 w 37"/>
                <a:gd name="T3" fmla="*/ 22 h 39"/>
                <a:gd name="T4" fmla="*/ 9 w 37"/>
                <a:gd name="T5" fmla="*/ 34 h 39"/>
                <a:gd name="T6" fmla="*/ 12 w 37"/>
                <a:gd name="T7" fmla="*/ 39 h 39"/>
                <a:gd name="T8" fmla="*/ 37 w 37"/>
                <a:gd name="T9" fmla="*/ 29 h 39"/>
                <a:gd name="T10" fmla="*/ 33 w 37"/>
                <a:gd name="T11" fmla="*/ 20 h 39"/>
                <a:gd name="T12" fmla="*/ 25 w 37"/>
                <a:gd name="T13" fmla="*/ 9 h 39"/>
                <a:gd name="T14" fmla="*/ 20 w 37"/>
                <a:gd name="T15" fmla="*/ 0 h 39"/>
                <a:gd name="T16" fmla="*/ 0 w 37"/>
                <a:gd name="T17" fmla="*/ 1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17"/>
                  </a:moveTo>
                  <a:lnTo>
                    <a:pt x="3" y="22"/>
                  </a:lnTo>
                  <a:lnTo>
                    <a:pt x="9" y="34"/>
                  </a:lnTo>
                  <a:lnTo>
                    <a:pt x="12" y="39"/>
                  </a:lnTo>
                  <a:lnTo>
                    <a:pt x="37" y="29"/>
                  </a:lnTo>
                  <a:lnTo>
                    <a:pt x="33" y="20"/>
                  </a:lnTo>
                  <a:lnTo>
                    <a:pt x="25" y="9"/>
                  </a:lnTo>
                  <a:lnTo>
                    <a:pt x="20" y="0"/>
                  </a:lnTo>
                  <a:lnTo>
                    <a:pt x="0" y="17"/>
                  </a:lnTo>
                  <a:close/>
                </a:path>
              </a:pathLst>
            </a:custGeom>
            <a:grpFill/>
            <a:ln>
              <a:noFill/>
            </a:ln>
          </p:spPr>
          <p:txBody>
            <a:bodyPr vert="horz" wrap="square" lIns="91440" tIns="45720" rIns="91440" bIns="45720" numCol="1" anchor="t" anchorCtr="0" compatLnSpc="1"/>
            <a:lstStyle/>
            <a:p>
              <a:endParaRPr lang="en-US"/>
            </a:p>
          </p:txBody>
        </p:sp>
        <p:sp>
          <p:nvSpPr>
            <p:cNvPr id="35" name="Freeform 310"/>
            <p:cNvSpPr/>
            <p:nvPr/>
          </p:nvSpPr>
          <p:spPr bwMode="auto">
            <a:xfrm>
              <a:off x="3978416" y="4912413"/>
              <a:ext cx="64855" cy="63191"/>
            </a:xfrm>
            <a:custGeom>
              <a:avLst/>
              <a:gdLst>
                <a:gd name="T0" fmla="*/ 0 w 39"/>
                <a:gd name="T1" fmla="*/ 26 h 38"/>
                <a:gd name="T2" fmla="*/ 5 w 39"/>
                <a:gd name="T3" fmla="*/ 28 h 38"/>
                <a:gd name="T4" fmla="*/ 18 w 39"/>
                <a:gd name="T5" fmla="*/ 36 h 38"/>
                <a:gd name="T6" fmla="*/ 23 w 39"/>
                <a:gd name="T7" fmla="*/ 38 h 38"/>
                <a:gd name="T8" fmla="*/ 39 w 39"/>
                <a:gd name="T9" fmla="*/ 17 h 38"/>
                <a:gd name="T10" fmla="*/ 30 w 39"/>
                <a:gd name="T11" fmla="*/ 12 h 38"/>
                <a:gd name="T12" fmla="*/ 19 w 39"/>
                <a:gd name="T13" fmla="*/ 6 h 38"/>
                <a:gd name="T14" fmla="*/ 10 w 39"/>
                <a:gd name="T15" fmla="*/ 0 h 38"/>
                <a:gd name="T16" fmla="*/ 0 w 39"/>
                <a:gd name="T1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8">
                  <a:moveTo>
                    <a:pt x="0" y="26"/>
                  </a:moveTo>
                  <a:lnTo>
                    <a:pt x="5" y="28"/>
                  </a:lnTo>
                  <a:lnTo>
                    <a:pt x="18" y="36"/>
                  </a:lnTo>
                  <a:lnTo>
                    <a:pt x="23" y="38"/>
                  </a:lnTo>
                  <a:lnTo>
                    <a:pt x="39" y="17"/>
                  </a:lnTo>
                  <a:lnTo>
                    <a:pt x="30" y="12"/>
                  </a:lnTo>
                  <a:lnTo>
                    <a:pt x="19" y="6"/>
                  </a:lnTo>
                  <a:lnTo>
                    <a:pt x="10" y="0"/>
                  </a:lnTo>
                  <a:lnTo>
                    <a:pt x="0" y="26"/>
                  </a:lnTo>
                  <a:close/>
                </a:path>
              </a:pathLst>
            </a:custGeom>
            <a:grpFill/>
            <a:ln>
              <a:noFill/>
            </a:ln>
          </p:spPr>
          <p:txBody>
            <a:bodyPr vert="horz" wrap="square" lIns="91440" tIns="45720" rIns="91440" bIns="45720" numCol="1" anchor="t" anchorCtr="0" compatLnSpc="1"/>
            <a:lstStyle/>
            <a:p>
              <a:endParaRPr lang="en-US"/>
            </a:p>
          </p:txBody>
        </p:sp>
        <p:sp>
          <p:nvSpPr>
            <p:cNvPr id="36" name="Freeform 311"/>
            <p:cNvSpPr/>
            <p:nvPr/>
          </p:nvSpPr>
          <p:spPr bwMode="auto">
            <a:xfrm>
              <a:off x="4054911" y="4947335"/>
              <a:ext cx="53214" cy="43236"/>
            </a:xfrm>
            <a:custGeom>
              <a:avLst/>
              <a:gdLst>
                <a:gd name="T0" fmla="*/ 3 w 32"/>
                <a:gd name="T1" fmla="*/ 26 h 26"/>
                <a:gd name="T2" fmla="*/ 8 w 32"/>
                <a:gd name="T3" fmla="*/ 26 h 26"/>
                <a:gd name="T4" fmla="*/ 23 w 32"/>
                <a:gd name="T5" fmla="*/ 26 h 26"/>
                <a:gd name="T6" fmla="*/ 28 w 32"/>
                <a:gd name="T7" fmla="*/ 26 h 26"/>
                <a:gd name="T8" fmla="*/ 32 w 32"/>
                <a:gd name="T9" fmla="*/ 0 h 26"/>
                <a:gd name="T10" fmla="*/ 23 w 32"/>
                <a:gd name="T11" fmla="*/ 0 h 26"/>
                <a:gd name="T12" fmla="*/ 8 w 32"/>
                <a:gd name="T13" fmla="*/ 0 h 26"/>
                <a:gd name="T14" fmla="*/ 0 w 32"/>
                <a:gd name="T15" fmla="*/ 0 h 26"/>
                <a:gd name="T16" fmla="*/ 3 w 32"/>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3" y="26"/>
                  </a:moveTo>
                  <a:lnTo>
                    <a:pt x="8" y="26"/>
                  </a:lnTo>
                  <a:lnTo>
                    <a:pt x="23" y="26"/>
                  </a:lnTo>
                  <a:lnTo>
                    <a:pt x="28" y="26"/>
                  </a:lnTo>
                  <a:lnTo>
                    <a:pt x="32" y="0"/>
                  </a:lnTo>
                  <a:lnTo>
                    <a:pt x="23" y="0"/>
                  </a:lnTo>
                  <a:lnTo>
                    <a:pt x="8" y="0"/>
                  </a:lnTo>
                  <a:lnTo>
                    <a:pt x="0" y="0"/>
                  </a:lnTo>
                  <a:lnTo>
                    <a:pt x="3" y="26"/>
                  </a:lnTo>
                  <a:close/>
                </a:path>
              </a:pathLst>
            </a:custGeom>
            <a:grpFill/>
            <a:ln>
              <a:noFill/>
            </a:ln>
          </p:spPr>
          <p:txBody>
            <a:bodyPr vert="horz" wrap="square" lIns="91440" tIns="45720" rIns="91440" bIns="45720" numCol="1" anchor="t" anchorCtr="0" compatLnSpc="1"/>
            <a:lstStyle/>
            <a:p>
              <a:endParaRPr lang="en-US"/>
            </a:p>
          </p:txBody>
        </p:sp>
        <p:sp>
          <p:nvSpPr>
            <p:cNvPr id="37" name="Freeform 312"/>
            <p:cNvSpPr/>
            <p:nvPr/>
          </p:nvSpPr>
          <p:spPr bwMode="auto">
            <a:xfrm>
              <a:off x="4121428" y="4919065"/>
              <a:ext cx="61529" cy="63191"/>
            </a:xfrm>
            <a:custGeom>
              <a:avLst/>
              <a:gdLst>
                <a:gd name="T0" fmla="*/ 16 w 37"/>
                <a:gd name="T1" fmla="*/ 38 h 38"/>
                <a:gd name="T2" fmla="*/ 21 w 37"/>
                <a:gd name="T3" fmla="*/ 35 h 38"/>
                <a:gd name="T4" fmla="*/ 34 w 37"/>
                <a:gd name="T5" fmla="*/ 28 h 38"/>
                <a:gd name="T6" fmla="*/ 37 w 37"/>
                <a:gd name="T7" fmla="*/ 25 h 38"/>
                <a:gd name="T8" fmla="*/ 29 w 37"/>
                <a:gd name="T9" fmla="*/ 0 h 38"/>
                <a:gd name="T10" fmla="*/ 20 w 37"/>
                <a:gd name="T11" fmla="*/ 5 h 38"/>
                <a:gd name="T12" fmla="*/ 7 w 37"/>
                <a:gd name="T13" fmla="*/ 12 h 38"/>
                <a:gd name="T14" fmla="*/ 0 w 37"/>
                <a:gd name="T15" fmla="*/ 17 h 38"/>
                <a:gd name="T16" fmla="*/ 16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16" y="38"/>
                  </a:moveTo>
                  <a:lnTo>
                    <a:pt x="21" y="35"/>
                  </a:lnTo>
                  <a:lnTo>
                    <a:pt x="34" y="28"/>
                  </a:lnTo>
                  <a:lnTo>
                    <a:pt x="37" y="25"/>
                  </a:lnTo>
                  <a:lnTo>
                    <a:pt x="29" y="0"/>
                  </a:lnTo>
                  <a:lnTo>
                    <a:pt x="20" y="5"/>
                  </a:lnTo>
                  <a:lnTo>
                    <a:pt x="7" y="12"/>
                  </a:lnTo>
                  <a:lnTo>
                    <a:pt x="0" y="17"/>
                  </a:lnTo>
                  <a:lnTo>
                    <a:pt x="16" y="38"/>
                  </a:lnTo>
                  <a:close/>
                </a:path>
              </a:pathLst>
            </a:custGeom>
            <a:grpFill/>
            <a:ln>
              <a:noFill/>
            </a:ln>
          </p:spPr>
          <p:txBody>
            <a:bodyPr vert="horz" wrap="square" lIns="91440" tIns="45720" rIns="91440" bIns="45720" numCol="1" anchor="t" anchorCtr="0" compatLnSpc="1"/>
            <a:lstStyle/>
            <a:p>
              <a:endParaRPr lang="en-US"/>
            </a:p>
          </p:txBody>
        </p:sp>
        <p:sp>
          <p:nvSpPr>
            <p:cNvPr id="38" name="Freeform 313"/>
            <p:cNvSpPr/>
            <p:nvPr/>
          </p:nvSpPr>
          <p:spPr bwMode="auto">
            <a:xfrm>
              <a:off x="4179631" y="4867515"/>
              <a:ext cx="61529" cy="63191"/>
            </a:xfrm>
            <a:custGeom>
              <a:avLst/>
              <a:gdLst>
                <a:gd name="T0" fmla="*/ 25 w 37"/>
                <a:gd name="T1" fmla="*/ 38 h 38"/>
                <a:gd name="T2" fmla="*/ 27 w 37"/>
                <a:gd name="T3" fmla="*/ 33 h 38"/>
                <a:gd name="T4" fmla="*/ 34 w 37"/>
                <a:gd name="T5" fmla="*/ 21 h 38"/>
                <a:gd name="T6" fmla="*/ 37 w 37"/>
                <a:gd name="T7" fmla="*/ 16 h 38"/>
                <a:gd name="T8" fmla="*/ 16 w 37"/>
                <a:gd name="T9" fmla="*/ 0 h 38"/>
                <a:gd name="T10" fmla="*/ 11 w 37"/>
                <a:gd name="T11" fmla="*/ 7 h 38"/>
                <a:gd name="T12" fmla="*/ 5 w 37"/>
                <a:gd name="T13" fmla="*/ 20 h 38"/>
                <a:gd name="T14" fmla="*/ 0 w 37"/>
                <a:gd name="T15" fmla="*/ 27 h 38"/>
                <a:gd name="T16" fmla="*/ 25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25" y="38"/>
                  </a:moveTo>
                  <a:lnTo>
                    <a:pt x="27" y="33"/>
                  </a:lnTo>
                  <a:lnTo>
                    <a:pt x="34" y="21"/>
                  </a:lnTo>
                  <a:lnTo>
                    <a:pt x="37" y="16"/>
                  </a:lnTo>
                  <a:lnTo>
                    <a:pt x="16" y="0"/>
                  </a:lnTo>
                  <a:lnTo>
                    <a:pt x="11" y="7"/>
                  </a:lnTo>
                  <a:lnTo>
                    <a:pt x="5" y="20"/>
                  </a:lnTo>
                  <a:lnTo>
                    <a:pt x="0" y="27"/>
                  </a:lnTo>
                  <a:lnTo>
                    <a:pt x="25" y="38"/>
                  </a:lnTo>
                  <a:close/>
                </a:path>
              </a:pathLst>
            </a:custGeom>
            <a:grpFill/>
            <a:ln>
              <a:noFill/>
            </a:ln>
          </p:spPr>
          <p:txBody>
            <a:bodyPr vert="horz" wrap="square" lIns="91440" tIns="45720" rIns="91440" bIns="45720" numCol="1" anchor="t" anchorCtr="0" compatLnSpc="1"/>
            <a:lstStyle/>
            <a:p>
              <a:endParaRPr lang="en-US"/>
            </a:p>
          </p:txBody>
        </p:sp>
        <p:sp>
          <p:nvSpPr>
            <p:cNvPr id="39" name="Freeform 314"/>
            <p:cNvSpPr/>
            <p:nvPr/>
          </p:nvSpPr>
          <p:spPr bwMode="auto">
            <a:xfrm>
              <a:off x="4212889" y="4800998"/>
              <a:ext cx="43236" cy="56539"/>
            </a:xfrm>
            <a:custGeom>
              <a:avLst/>
              <a:gdLst>
                <a:gd name="T0" fmla="*/ 26 w 26"/>
                <a:gd name="T1" fmla="*/ 30 h 34"/>
                <a:gd name="T2" fmla="*/ 26 w 26"/>
                <a:gd name="T3" fmla="*/ 24 h 34"/>
                <a:gd name="T4" fmla="*/ 26 w 26"/>
                <a:gd name="T5" fmla="*/ 10 h 34"/>
                <a:gd name="T6" fmla="*/ 26 w 26"/>
                <a:gd name="T7" fmla="*/ 5 h 34"/>
                <a:gd name="T8" fmla="*/ 0 w 26"/>
                <a:gd name="T9" fmla="*/ 0 h 34"/>
                <a:gd name="T10" fmla="*/ 0 w 26"/>
                <a:gd name="T11" fmla="*/ 10 h 34"/>
                <a:gd name="T12" fmla="*/ 0 w 26"/>
                <a:gd name="T13" fmla="*/ 24 h 34"/>
                <a:gd name="T14" fmla="*/ 0 w 26"/>
                <a:gd name="T15" fmla="*/ 34 h 34"/>
                <a:gd name="T16" fmla="*/ 26 w 26"/>
                <a:gd name="T1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4">
                  <a:moveTo>
                    <a:pt x="26" y="30"/>
                  </a:moveTo>
                  <a:lnTo>
                    <a:pt x="26" y="24"/>
                  </a:lnTo>
                  <a:lnTo>
                    <a:pt x="26" y="10"/>
                  </a:lnTo>
                  <a:lnTo>
                    <a:pt x="26" y="5"/>
                  </a:lnTo>
                  <a:lnTo>
                    <a:pt x="0" y="0"/>
                  </a:lnTo>
                  <a:lnTo>
                    <a:pt x="0" y="10"/>
                  </a:lnTo>
                  <a:lnTo>
                    <a:pt x="0" y="24"/>
                  </a:lnTo>
                  <a:lnTo>
                    <a:pt x="0" y="34"/>
                  </a:lnTo>
                  <a:lnTo>
                    <a:pt x="26" y="30"/>
                  </a:lnTo>
                  <a:close/>
                </a:path>
              </a:pathLst>
            </a:custGeom>
            <a:grpFill/>
            <a:ln>
              <a:noFill/>
            </a:ln>
          </p:spPr>
          <p:txBody>
            <a:bodyPr vert="horz" wrap="square" lIns="91440" tIns="45720" rIns="91440" bIns="45720" numCol="1" anchor="t" anchorCtr="0" compatLnSpc="1"/>
            <a:lstStyle/>
            <a:p>
              <a:endParaRPr lang="en-US"/>
            </a:p>
          </p:txBody>
        </p:sp>
        <p:sp>
          <p:nvSpPr>
            <p:cNvPr id="40" name="Freeform 315"/>
            <p:cNvSpPr/>
            <p:nvPr/>
          </p:nvSpPr>
          <p:spPr bwMode="auto">
            <a:xfrm>
              <a:off x="4186282" y="4726166"/>
              <a:ext cx="61529" cy="64855"/>
            </a:xfrm>
            <a:custGeom>
              <a:avLst/>
              <a:gdLst>
                <a:gd name="T0" fmla="*/ 37 w 37"/>
                <a:gd name="T1" fmla="*/ 21 h 39"/>
                <a:gd name="T2" fmla="*/ 35 w 37"/>
                <a:gd name="T3" fmla="*/ 16 h 39"/>
                <a:gd name="T4" fmla="*/ 27 w 37"/>
                <a:gd name="T5" fmla="*/ 5 h 39"/>
                <a:gd name="T6" fmla="*/ 25 w 37"/>
                <a:gd name="T7" fmla="*/ 0 h 39"/>
                <a:gd name="T8" fmla="*/ 0 w 37"/>
                <a:gd name="T9" fmla="*/ 10 h 39"/>
                <a:gd name="T10" fmla="*/ 5 w 37"/>
                <a:gd name="T11" fmla="*/ 17 h 39"/>
                <a:gd name="T12" fmla="*/ 11 w 37"/>
                <a:gd name="T13" fmla="*/ 30 h 39"/>
                <a:gd name="T14" fmla="*/ 16 w 37"/>
                <a:gd name="T15" fmla="*/ 39 h 39"/>
                <a:gd name="T16" fmla="*/ 37 w 37"/>
                <a:gd name="T17"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21"/>
                  </a:moveTo>
                  <a:lnTo>
                    <a:pt x="35" y="16"/>
                  </a:lnTo>
                  <a:lnTo>
                    <a:pt x="27" y="5"/>
                  </a:lnTo>
                  <a:lnTo>
                    <a:pt x="25" y="0"/>
                  </a:lnTo>
                  <a:lnTo>
                    <a:pt x="0" y="10"/>
                  </a:lnTo>
                  <a:lnTo>
                    <a:pt x="5" y="17"/>
                  </a:lnTo>
                  <a:lnTo>
                    <a:pt x="11" y="30"/>
                  </a:lnTo>
                  <a:lnTo>
                    <a:pt x="16" y="39"/>
                  </a:lnTo>
                  <a:lnTo>
                    <a:pt x="37" y="21"/>
                  </a:lnTo>
                  <a:close/>
                </a:path>
              </a:pathLst>
            </a:custGeom>
            <a:grpFill/>
            <a:ln>
              <a:noFill/>
            </a:ln>
          </p:spPr>
          <p:txBody>
            <a:bodyPr vert="horz" wrap="square" lIns="91440" tIns="45720" rIns="91440" bIns="45720" numCol="1" anchor="t" anchorCtr="0" compatLnSpc="1"/>
            <a:lstStyle/>
            <a:p>
              <a:endParaRPr lang="en-US"/>
            </a:p>
          </p:txBody>
        </p:sp>
        <p:sp>
          <p:nvSpPr>
            <p:cNvPr id="41" name="Freeform 316"/>
            <p:cNvSpPr/>
            <p:nvPr/>
          </p:nvSpPr>
          <p:spPr bwMode="auto">
            <a:xfrm>
              <a:off x="4131405" y="4669626"/>
              <a:ext cx="64855" cy="61529"/>
            </a:xfrm>
            <a:custGeom>
              <a:avLst/>
              <a:gdLst>
                <a:gd name="T0" fmla="*/ 39 w 39"/>
                <a:gd name="T1" fmla="*/ 12 h 37"/>
                <a:gd name="T2" fmla="*/ 34 w 39"/>
                <a:gd name="T3" fmla="*/ 10 h 37"/>
                <a:gd name="T4" fmla="*/ 23 w 39"/>
                <a:gd name="T5" fmla="*/ 2 h 37"/>
                <a:gd name="T6" fmla="*/ 17 w 39"/>
                <a:gd name="T7" fmla="*/ 0 h 37"/>
                <a:gd name="T8" fmla="*/ 0 w 39"/>
                <a:gd name="T9" fmla="*/ 21 h 37"/>
                <a:gd name="T10" fmla="*/ 9 w 39"/>
                <a:gd name="T11" fmla="*/ 25 h 37"/>
                <a:gd name="T12" fmla="*/ 21 w 39"/>
                <a:gd name="T13" fmla="*/ 32 h 37"/>
                <a:gd name="T14" fmla="*/ 29 w 39"/>
                <a:gd name="T15" fmla="*/ 37 h 37"/>
                <a:gd name="T16" fmla="*/ 39 w 39"/>
                <a:gd name="T17"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7">
                  <a:moveTo>
                    <a:pt x="39" y="12"/>
                  </a:moveTo>
                  <a:lnTo>
                    <a:pt x="34" y="10"/>
                  </a:lnTo>
                  <a:lnTo>
                    <a:pt x="23" y="2"/>
                  </a:lnTo>
                  <a:lnTo>
                    <a:pt x="17" y="0"/>
                  </a:lnTo>
                  <a:lnTo>
                    <a:pt x="0" y="21"/>
                  </a:lnTo>
                  <a:lnTo>
                    <a:pt x="9" y="25"/>
                  </a:lnTo>
                  <a:lnTo>
                    <a:pt x="21" y="32"/>
                  </a:lnTo>
                  <a:lnTo>
                    <a:pt x="29" y="37"/>
                  </a:lnTo>
                  <a:lnTo>
                    <a:pt x="39" y="12"/>
                  </a:lnTo>
                  <a:close/>
                </a:path>
              </a:pathLst>
            </a:custGeom>
            <a:grpFill/>
            <a:ln>
              <a:noFill/>
            </a:ln>
          </p:spPr>
          <p:txBody>
            <a:bodyPr vert="horz" wrap="square" lIns="91440" tIns="45720" rIns="91440" bIns="45720" numCol="1" anchor="t" anchorCtr="0" compatLnSpc="1"/>
            <a:lstStyle/>
            <a:p>
              <a:endParaRPr lang="en-US"/>
            </a:p>
          </p:txBody>
        </p:sp>
        <p:sp>
          <p:nvSpPr>
            <p:cNvPr id="4" name="Freeform 317"/>
            <p:cNvSpPr>
              <a:spLocks noEditPoints="1"/>
            </p:cNvSpPr>
            <p:nvPr/>
          </p:nvSpPr>
          <p:spPr bwMode="auto">
            <a:xfrm>
              <a:off x="3948484" y="4681267"/>
              <a:ext cx="279371" cy="282697"/>
            </a:xfrm>
            <a:custGeom>
              <a:avLst/>
              <a:gdLst>
                <a:gd name="T0" fmla="*/ 67 w 134"/>
                <a:gd name="T1" fmla="*/ 135 h 135"/>
                <a:gd name="T2" fmla="*/ 0 w 134"/>
                <a:gd name="T3" fmla="*/ 67 h 135"/>
                <a:gd name="T4" fmla="*/ 67 w 134"/>
                <a:gd name="T5" fmla="*/ 0 h 135"/>
                <a:gd name="T6" fmla="*/ 134 w 134"/>
                <a:gd name="T7" fmla="*/ 67 h 135"/>
                <a:gd name="T8" fmla="*/ 67 w 134"/>
                <a:gd name="T9" fmla="*/ 135 h 135"/>
                <a:gd name="T10" fmla="*/ 67 w 134"/>
                <a:gd name="T11" fmla="*/ 20 h 135"/>
                <a:gd name="T12" fmla="*/ 20 w 134"/>
                <a:gd name="T13" fmla="*/ 67 h 135"/>
                <a:gd name="T14" fmla="*/ 67 w 134"/>
                <a:gd name="T15" fmla="*/ 115 h 135"/>
                <a:gd name="T16" fmla="*/ 114 w 134"/>
                <a:gd name="T17" fmla="*/ 67 h 135"/>
                <a:gd name="T18" fmla="*/ 67 w 134"/>
                <a:gd name="T1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5">
                  <a:moveTo>
                    <a:pt x="67" y="135"/>
                  </a:moveTo>
                  <a:cubicBezTo>
                    <a:pt x="30" y="135"/>
                    <a:pt x="0" y="105"/>
                    <a:pt x="0" y="67"/>
                  </a:cubicBezTo>
                  <a:cubicBezTo>
                    <a:pt x="0" y="30"/>
                    <a:pt x="30" y="0"/>
                    <a:pt x="67" y="0"/>
                  </a:cubicBezTo>
                  <a:cubicBezTo>
                    <a:pt x="104" y="0"/>
                    <a:pt x="134" y="30"/>
                    <a:pt x="134" y="67"/>
                  </a:cubicBezTo>
                  <a:cubicBezTo>
                    <a:pt x="134" y="105"/>
                    <a:pt x="104" y="135"/>
                    <a:pt x="67" y="135"/>
                  </a:cubicBezTo>
                  <a:close/>
                  <a:moveTo>
                    <a:pt x="67" y="20"/>
                  </a:moveTo>
                  <a:cubicBezTo>
                    <a:pt x="41" y="20"/>
                    <a:pt x="20" y="41"/>
                    <a:pt x="20" y="67"/>
                  </a:cubicBezTo>
                  <a:cubicBezTo>
                    <a:pt x="20" y="93"/>
                    <a:pt x="41" y="115"/>
                    <a:pt x="67" y="115"/>
                  </a:cubicBezTo>
                  <a:cubicBezTo>
                    <a:pt x="93" y="115"/>
                    <a:pt x="114" y="93"/>
                    <a:pt x="114" y="67"/>
                  </a:cubicBezTo>
                  <a:cubicBezTo>
                    <a:pt x="114" y="41"/>
                    <a:pt x="93" y="20"/>
                    <a:pt x="67" y="20"/>
                  </a:cubicBezTo>
                  <a:close/>
                </a:path>
              </a:pathLst>
            </a:custGeom>
            <a:grpFill/>
            <a:ln>
              <a:noFill/>
            </a:ln>
          </p:spPr>
          <p:txBody>
            <a:bodyPr vert="horz" wrap="square" lIns="91440" tIns="45720" rIns="91440" bIns="45720" numCol="1" anchor="t" anchorCtr="0" compatLnSpc="1"/>
            <a:lstStyle/>
            <a:p>
              <a:endParaRPr lang="en-US"/>
            </a:p>
          </p:txBody>
        </p:sp>
        <p:sp>
          <p:nvSpPr>
            <p:cNvPr id="43" name="Oval 318"/>
            <p:cNvSpPr>
              <a:spLocks noChangeArrowheads="1"/>
            </p:cNvSpPr>
            <p:nvPr/>
          </p:nvSpPr>
          <p:spPr bwMode="auto">
            <a:xfrm>
              <a:off x="4028304" y="4762750"/>
              <a:ext cx="119731" cy="119731"/>
            </a:xfrm>
            <a:prstGeom prst="ellipse">
              <a:avLst/>
            </a:prstGeom>
            <a:grpFill/>
            <a:ln>
              <a:noFill/>
            </a:ln>
          </p:spPr>
          <p:txBody>
            <a:bodyPr vert="horz" wrap="square" lIns="91440" tIns="45720" rIns="91440" bIns="45720" numCol="1" anchor="t" anchorCtr="0" compatLnSpc="1"/>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rot="21288071">
            <a:off x="5501005" y="5026025"/>
            <a:ext cx="2849245" cy="800735"/>
          </a:xfrm>
          <a:prstGeom prst="rect">
            <a:avLst/>
          </a:prstGeom>
          <a:solidFill>
            <a:srgbClr val="435468"/>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kumimoji="1" lang="zh-CN" altLang="en-US" sz="800" kern="0">
              <a:solidFill>
                <a:prstClr val="white"/>
              </a:solidFill>
              <a:latin typeface="Century Gothic"/>
              <a:ea typeface="微软雅黑" panose="020B0503020204020204" pitchFamily="34" charset="-122"/>
            </a:endParaRPr>
          </a:p>
        </p:txBody>
      </p:sp>
      <p:sp>
        <p:nvSpPr>
          <p:cNvPr id="5" name="任意形状 85"/>
          <p:cNvSpPr/>
          <p:nvPr/>
        </p:nvSpPr>
        <p:spPr>
          <a:xfrm>
            <a:off x="4505325" y="5380355"/>
            <a:ext cx="935355" cy="248285"/>
          </a:xfrm>
          <a:custGeom>
            <a:avLst/>
            <a:gdLst>
              <a:gd name="connsiteX0" fmla="*/ 0 w 1481629"/>
              <a:gd name="connsiteY0" fmla="*/ 27609 h 404928"/>
              <a:gd name="connsiteX1" fmla="*/ 9203 w 1481629"/>
              <a:gd name="connsiteY1" fmla="*/ 101232 h 404928"/>
              <a:gd name="connsiteX2" fmla="*/ 46013 w 1481629"/>
              <a:gd name="connsiteY2" fmla="*/ 174855 h 404928"/>
              <a:gd name="connsiteX3" fmla="*/ 73621 w 1481629"/>
              <a:gd name="connsiteY3" fmla="*/ 202464 h 404928"/>
              <a:gd name="connsiteX4" fmla="*/ 119635 w 1481629"/>
              <a:gd name="connsiteY4" fmla="*/ 239276 h 404928"/>
              <a:gd name="connsiteX5" fmla="*/ 202459 w 1481629"/>
              <a:gd name="connsiteY5" fmla="*/ 257682 h 404928"/>
              <a:gd name="connsiteX6" fmla="*/ 561363 w 1481629"/>
              <a:gd name="connsiteY6" fmla="*/ 211667 h 404928"/>
              <a:gd name="connsiteX7" fmla="*/ 598173 w 1481629"/>
              <a:gd name="connsiteY7" fmla="*/ 147247 h 404928"/>
              <a:gd name="connsiteX8" fmla="*/ 588971 w 1481629"/>
              <a:gd name="connsiteY8" fmla="*/ 27609 h 404928"/>
              <a:gd name="connsiteX9" fmla="*/ 552160 w 1481629"/>
              <a:gd name="connsiteY9" fmla="*/ 0 h 404928"/>
              <a:gd name="connsiteX10" fmla="*/ 450931 w 1481629"/>
              <a:gd name="connsiteY10" fmla="*/ 36812 h 404928"/>
              <a:gd name="connsiteX11" fmla="*/ 432525 w 1481629"/>
              <a:gd name="connsiteY11" fmla="*/ 64421 h 404928"/>
              <a:gd name="connsiteX12" fmla="*/ 404917 w 1481629"/>
              <a:gd name="connsiteY12" fmla="*/ 110435 h 404928"/>
              <a:gd name="connsiteX13" fmla="*/ 386512 w 1481629"/>
              <a:gd name="connsiteY13" fmla="*/ 211667 h 404928"/>
              <a:gd name="connsiteX14" fmla="*/ 404917 w 1481629"/>
              <a:gd name="connsiteY14" fmla="*/ 285290 h 404928"/>
              <a:gd name="connsiteX15" fmla="*/ 423323 w 1481629"/>
              <a:gd name="connsiteY15" fmla="*/ 303696 h 404928"/>
              <a:gd name="connsiteX16" fmla="*/ 662592 w 1481629"/>
              <a:gd name="connsiteY16" fmla="*/ 386522 h 404928"/>
              <a:gd name="connsiteX17" fmla="*/ 828240 w 1481629"/>
              <a:gd name="connsiteY17" fmla="*/ 404928 h 404928"/>
              <a:gd name="connsiteX18" fmla="*/ 1085915 w 1481629"/>
              <a:gd name="connsiteY18" fmla="*/ 395725 h 404928"/>
              <a:gd name="connsiteX19" fmla="*/ 1223955 w 1481629"/>
              <a:gd name="connsiteY19" fmla="*/ 358913 h 404928"/>
              <a:gd name="connsiteX20" fmla="*/ 1325184 w 1481629"/>
              <a:gd name="connsiteY20" fmla="*/ 349711 h 404928"/>
              <a:gd name="connsiteX21" fmla="*/ 1463224 w 1481629"/>
              <a:gd name="connsiteY21" fmla="*/ 285290 h 404928"/>
              <a:gd name="connsiteX22" fmla="*/ 1472427 w 1481629"/>
              <a:gd name="connsiteY22" fmla="*/ 257682 h 404928"/>
              <a:gd name="connsiteX23" fmla="*/ 1481629 w 1481629"/>
              <a:gd name="connsiteY23" fmla="*/ 239276 h 40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1629" h="404928">
                <a:moveTo>
                  <a:pt x="0" y="27609"/>
                </a:moveTo>
                <a:cubicBezTo>
                  <a:pt x="3068" y="52150"/>
                  <a:pt x="3642" y="77133"/>
                  <a:pt x="9203" y="101232"/>
                </a:cubicBezTo>
                <a:cubicBezTo>
                  <a:pt x="14601" y="124626"/>
                  <a:pt x="29903" y="155522"/>
                  <a:pt x="46013" y="174855"/>
                </a:cubicBezTo>
                <a:cubicBezTo>
                  <a:pt x="54345" y="184853"/>
                  <a:pt x="63827" y="193894"/>
                  <a:pt x="73621" y="202464"/>
                </a:cubicBezTo>
                <a:cubicBezTo>
                  <a:pt x="88403" y="215399"/>
                  <a:pt x="102465" y="229737"/>
                  <a:pt x="119635" y="239276"/>
                </a:cubicBezTo>
                <a:cubicBezTo>
                  <a:pt x="126946" y="243338"/>
                  <a:pt x="199292" y="257049"/>
                  <a:pt x="202459" y="257682"/>
                </a:cubicBezTo>
                <a:cubicBezTo>
                  <a:pt x="350312" y="252912"/>
                  <a:pt x="450183" y="289496"/>
                  <a:pt x="561363" y="211667"/>
                </a:cubicBezTo>
                <a:cubicBezTo>
                  <a:pt x="571368" y="204663"/>
                  <a:pt x="594679" y="154235"/>
                  <a:pt x="598173" y="147247"/>
                </a:cubicBezTo>
                <a:cubicBezTo>
                  <a:pt x="606346" y="98211"/>
                  <a:pt x="618129" y="76207"/>
                  <a:pt x="588971" y="27609"/>
                </a:cubicBezTo>
                <a:cubicBezTo>
                  <a:pt x="581080" y="14457"/>
                  <a:pt x="564430" y="9203"/>
                  <a:pt x="552160" y="0"/>
                </a:cubicBezTo>
                <a:cubicBezTo>
                  <a:pt x="518417" y="12271"/>
                  <a:pt x="482544" y="19789"/>
                  <a:pt x="450931" y="36812"/>
                </a:cubicBezTo>
                <a:cubicBezTo>
                  <a:pt x="441193" y="42056"/>
                  <a:pt x="438387" y="55042"/>
                  <a:pt x="432525" y="64421"/>
                </a:cubicBezTo>
                <a:cubicBezTo>
                  <a:pt x="423045" y="79589"/>
                  <a:pt x="414120" y="95097"/>
                  <a:pt x="404917" y="110435"/>
                </a:cubicBezTo>
                <a:cubicBezTo>
                  <a:pt x="402446" y="122794"/>
                  <a:pt x="385893" y="202997"/>
                  <a:pt x="386512" y="211667"/>
                </a:cubicBezTo>
                <a:cubicBezTo>
                  <a:pt x="388314" y="236899"/>
                  <a:pt x="395522" y="261803"/>
                  <a:pt x="404917" y="285290"/>
                </a:cubicBezTo>
                <a:cubicBezTo>
                  <a:pt x="408139" y="293346"/>
                  <a:pt x="415482" y="299982"/>
                  <a:pt x="423323" y="303696"/>
                </a:cubicBezTo>
                <a:cubicBezTo>
                  <a:pt x="508625" y="344103"/>
                  <a:pt x="573506" y="373324"/>
                  <a:pt x="662592" y="386522"/>
                </a:cubicBezTo>
                <a:cubicBezTo>
                  <a:pt x="717548" y="394664"/>
                  <a:pt x="773024" y="398793"/>
                  <a:pt x="828240" y="404928"/>
                </a:cubicBezTo>
                <a:cubicBezTo>
                  <a:pt x="914132" y="401860"/>
                  <a:pt x="1000544" y="405652"/>
                  <a:pt x="1085915" y="395725"/>
                </a:cubicBezTo>
                <a:cubicBezTo>
                  <a:pt x="1133218" y="390224"/>
                  <a:pt x="1177191" y="367906"/>
                  <a:pt x="1223955" y="358913"/>
                </a:cubicBezTo>
                <a:cubicBezTo>
                  <a:pt x="1257227" y="352514"/>
                  <a:pt x="1291441" y="352778"/>
                  <a:pt x="1325184" y="349711"/>
                </a:cubicBezTo>
                <a:cubicBezTo>
                  <a:pt x="1342275" y="342875"/>
                  <a:pt x="1438442" y="310073"/>
                  <a:pt x="1463224" y="285290"/>
                </a:cubicBezTo>
                <a:cubicBezTo>
                  <a:pt x="1470083" y="278431"/>
                  <a:pt x="1468824" y="266689"/>
                  <a:pt x="1472427" y="257682"/>
                </a:cubicBezTo>
                <a:cubicBezTo>
                  <a:pt x="1474974" y="251313"/>
                  <a:pt x="1478562" y="245411"/>
                  <a:pt x="1481629" y="239276"/>
                </a:cubicBezTo>
              </a:path>
            </a:pathLst>
          </a:custGeom>
          <a:noFill/>
          <a:ln w="25400" cap="flat" cmpd="sng" algn="ctr">
            <a:solidFill>
              <a:srgbClr val="7F7F7F"/>
            </a:solidFill>
            <a:prstDash val="sysDash"/>
          </a:ln>
          <a:effectLst>
            <a:outerShdw blurRad="40000" dist="20000" dir="5400000" rotWithShape="0">
              <a:srgbClr val="000000">
                <a:alpha val="38000"/>
              </a:srgbClr>
            </a:outerShdw>
          </a:effectLst>
        </p:spPr>
        <p:txBody>
          <a:bodyPr lIns="91438" tIns="45719" rIns="91438" bIns="45719" anchor="ctr"/>
          <a:lstStyle/>
          <a:p>
            <a:pPr algn="ctr" defTabSz="457200" fontAlgn="auto">
              <a:spcBef>
                <a:spcPts val="0"/>
              </a:spcBef>
              <a:spcAft>
                <a:spcPts val="0"/>
              </a:spcAft>
              <a:defRPr/>
            </a:pPr>
            <a:endParaRPr kumimoji="1" lang="zh-CN" altLang="en-US" kern="0">
              <a:solidFill>
                <a:prstClr val="black"/>
              </a:solidFill>
              <a:latin typeface="Century Gothic"/>
              <a:ea typeface="微软雅黑" panose="020B0503020204020204" pitchFamily="34" charset="-122"/>
            </a:endParaRPr>
          </a:p>
        </p:txBody>
      </p:sp>
      <p:sp>
        <p:nvSpPr>
          <p:cNvPr id="6" name="任意形状 86"/>
          <p:cNvSpPr/>
          <p:nvPr/>
        </p:nvSpPr>
        <p:spPr>
          <a:xfrm rot="1920000">
            <a:off x="5257800" y="3421380"/>
            <a:ext cx="1359535" cy="1372235"/>
          </a:xfrm>
          <a:custGeom>
            <a:avLst/>
            <a:gdLst>
              <a:gd name="connsiteX0" fmla="*/ 0 w 1205550"/>
              <a:gd name="connsiteY0" fmla="*/ 0 h 1085942"/>
              <a:gd name="connsiteX1" fmla="*/ 165648 w 1205550"/>
              <a:gd name="connsiteY1" fmla="*/ 27609 h 1085942"/>
              <a:gd name="connsiteX2" fmla="*/ 211661 w 1205550"/>
              <a:gd name="connsiteY2" fmla="*/ 55218 h 1085942"/>
              <a:gd name="connsiteX3" fmla="*/ 294485 w 1205550"/>
              <a:gd name="connsiteY3" fmla="*/ 119638 h 1085942"/>
              <a:gd name="connsiteX4" fmla="*/ 368107 w 1205550"/>
              <a:gd name="connsiteY4" fmla="*/ 230073 h 1085942"/>
              <a:gd name="connsiteX5" fmla="*/ 395715 w 1205550"/>
              <a:gd name="connsiteY5" fmla="*/ 349710 h 1085942"/>
              <a:gd name="connsiteX6" fmla="*/ 368107 w 1205550"/>
              <a:gd name="connsiteY6" fmla="*/ 487754 h 1085942"/>
              <a:gd name="connsiteX7" fmla="*/ 349701 w 1205550"/>
              <a:gd name="connsiteY7" fmla="*/ 506160 h 1085942"/>
              <a:gd name="connsiteX8" fmla="*/ 322093 w 1205550"/>
              <a:gd name="connsiteY8" fmla="*/ 515363 h 1085942"/>
              <a:gd name="connsiteX9" fmla="*/ 294485 w 1205550"/>
              <a:gd name="connsiteY9" fmla="*/ 506160 h 1085942"/>
              <a:gd name="connsiteX10" fmla="*/ 257675 w 1205550"/>
              <a:gd name="connsiteY10" fmla="*/ 404928 h 1085942"/>
              <a:gd name="connsiteX11" fmla="*/ 266877 w 1205550"/>
              <a:gd name="connsiteY11" fmla="*/ 358913 h 1085942"/>
              <a:gd name="connsiteX12" fmla="*/ 377309 w 1205550"/>
              <a:gd name="connsiteY12" fmla="*/ 312899 h 1085942"/>
              <a:gd name="connsiteX13" fmla="*/ 450931 w 1205550"/>
              <a:gd name="connsiteY13" fmla="*/ 322102 h 1085942"/>
              <a:gd name="connsiteX14" fmla="*/ 736214 w 1205550"/>
              <a:gd name="connsiteY14" fmla="*/ 441739 h 1085942"/>
              <a:gd name="connsiteX15" fmla="*/ 1058307 w 1205550"/>
              <a:gd name="connsiteY15" fmla="*/ 662609 h 1085942"/>
              <a:gd name="connsiteX16" fmla="*/ 1122726 w 1205550"/>
              <a:gd name="connsiteY16" fmla="*/ 745435 h 1085942"/>
              <a:gd name="connsiteX17" fmla="*/ 1141131 w 1205550"/>
              <a:gd name="connsiteY17" fmla="*/ 791450 h 1085942"/>
              <a:gd name="connsiteX18" fmla="*/ 1187144 w 1205550"/>
              <a:gd name="connsiteY18" fmla="*/ 938696 h 1085942"/>
              <a:gd name="connsiteX19" fmla="*/ 1196347 w 1205550"/>
              <a:gd name="connsiteY19" fmla="*/ 984710 h 1085942"/>
              <a:gd name="connsiteX20" fmla="*/ 1205550 w 1205550"/>
              <a:gd name="connsiteY20" fmla="*/ 1021522 h 1085942"/>
              <a:gd name="connsiteX21" fmla="*/ 1196347 w 1205550"/>
              <a:gd name="connsiteY21" fmla="*/ 1085942 h 108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5550" h="1085942">
                <a:moveTo>
                  <a:pt x="0" y="0"/>
                </a:moveTo>
                <a:cubicBezTo>
                  <a:pt x="55216" y="9203"/>
                  <a:pt x="111483" y="13479"/>
                  <a:pt x="165648" y="27609"/>
                </a:cubicBezTo>
                <a:cubicBezTo>
                  <a:pt x="182956" y="32124"/>
                  <a:pt x="197106" y="44821"/>
                  <a:pt x="211661" y="55218"/>
                </a:cubicBezTo>
                <a:cubicBezTo>
                  <a:pt x="240122" y="75548"/>
                  <a:pt x="269754" y="94906"/>
                  <a:pt x="294485" y="119638"/>
                </a:cubicBezTo>
                <a:cubicBezTo>
                  <a:pt x="315061" y="140214"/>
                  <a:pt x="355156" y="194456"/>
                  <a:pt x="368107" y="230073"/>
                </a:cubicBezTo>
                <a:cubicBezTo>
                  <a:pt x="386207" y="279848"/>
                  <a:pt x="387378" y="299691"/>
                  <a:pt x="395715" y="349710"/>
                </a:cubicBezTo>
                <a:cubicBezTo>
                  <a:pt x="388615" y="434910"/>
                  <a:pt x="406097" y="440266"/>
                  <a:pt x="368107" y="487754"/>
                </a:cubicBezTo>
                <a:cubicBezTo>
                  <a:pt x="362687" y="494529"/>
                  <a:pt x="357141" y="501696"/>
                  <a:pt x="349701" y="506160"/>
                </a:cubicBezTo>
                <a:cubicBezTo>
                  <a:pt x="341383" y="511151"/>
                  <a:pt x="331296" y="512295"/>
                  <a:pt x="322093" y="515363"/>
                </a:cubicBezTo>
                <a:cubicBezTo>
                  <a:pt x="312890" y="512295"/>
                  <a:pt x="300305" y="513920"/>
                  <a:pt x="294485" y="506160"/>
                </a:cubicBezTo>
                <a:cubicBezTo>
                  <a:pt x="274115" y="478999"/>
                  <a:pt x="265927" y="437938"/>
                  <a:pt x="257675" y="404928"/>
                </a:cubicBezTo>
                <a:cubicBezTo>
                  <a:pt x="260742" y="389590"/>
                  <a:pt x="256485" y="370604"/>
                  <a:pt x="266877" y="358913"/>
                </a:cubicBezTo>
                <a:cubicBezTo>
                  <a:pt x="298196" y="323678"/>
                  <a:pt x="336568" y="321048"/>
                  <a:pt x="377309" y="312899"/>
                </a:cubicBezTo>
                <a:cubicBezTo>
                  <a:pt x="401850" y="315967"/>
                  <a:pt x="426788" y="316737"/>
                  <a:pt x="450931" y="322102"/>
                </a:cubicBezTo>
                <a:cubicBezTo>
                  <a:pt x="551343" y="344416"/>
                  <a:pt x="647615" y="393411"/>
                  <a:pt x="736214" y="441739"/>
                </a:cubicBezTo>
                <a:cubicBezTo>
                  <a:pt x="843760" y="500402"/>
                  <a:pt x="968568" y="572868"/>
                  <a:pt x="1058307" y="662609"/>
                </a:cubicBezTo>
                <a:cubicBezTo>
                  <a:pt x="1083039" y="687341"/>
                  <a:pt x="1103813" y="716014"/>
                  <a:pt x="1122726" y="745435"/>
                </a:cubicBezTo>
                <a:cubicBezTo>
                  <a:pt x="1131659" y="759331"/>
                  <a:pt x="1135575" y="775893"/>
                  <a:pt x="1141131" y="791450"/>
                </a:cubicBezTo>
                <a:cubicBezTo>
                  <a:pt x="1155691" y="832219"/>
                  <a:pt x="1176177" y="894826"/>
                  <a:pt x="1187144" y="938696"/>
                </a:cubicBezTo>
                <a:cubicBezTo>
                  <a:pt x="1190938" y="953871"/>
                  <a:pt x="1192954" y="969441"/>
                  <a:pt x="1196347" y="984710"/>
                </a:cubicBezTo>
                <a:cubicBezTo>
                  <a:pt x="1199091" y="997057"/>
                  <a:pt x="1202482" y="1009251"/>
                  <a:pt x="1205550" y="1021522"/>
                </a:cubicBezTo>
                <a:lnTo>
                  <a:pt x="1196347" y="1085942"/>
                </a:lnTo>
              </a:path>
            </a:pathLst>
          </a:custGeom>
          <a:noFill/>
          <a:ln w="25400" cap="flat" cmpd="sng" algn="ctr">
            <a:solidFill>
              <a:srgbClr val="7F7F7F"/>
            </a:solidFill>
            <a:prstDash val="sysDash"/>
          </a:ln>
          <a:effectLst>
            <a:outerShdw blurRad="40000" dist="20000" dir="5400000" rotWithShape="0">
              <a:srgbClr val="000000">
                <a:alpha val="38000"/>
              </a:srgbClr>
            </a:outerShdw>
          </a:effectLst>
        </p:spPr>
        <p:txBody>
          <a:bodyPr lIns="91438" tIns="45719" rIns="91438" bIns="45719" anchor="ctr"/>
          <a:lstStyle/>
          <a:p>
            <a:pPr algn="ctr" defTabSz="457200" fontAlgn="auto">
              <a:spcBef>
                <a:spcPts val="0"/>
              </a:spcBef>
              <a:spcAft>
                <a:spcPts val="0"/>
              </a:spcAft>
              <a:defRPr/>
            </a:pPr>
            <a:endParaRPr kumimoji="1" lang="zh-CN" altLang="en-US" kern="0">
              <a:solidFill>
                <a:prstClr val="black"/>
              </a:solidFill>
              <a:latin typeface="Century Gothic"/>
              <a:ea typeface="微软雅黑" panose="020B0503020204020204" pitchFamily="34" charset="-122"/>
            </a:endParaRPr>
          </a:p>
        </p:txBody>
      </p:sp>
      <p:sp>
        <p:nvSpPr>
          <p:cNvPr id="7" name="任意形状 87"/>
          <p:cNvSpPr/>
          <p:nvPr/>
        </p:nvSpPr>
        <p:spPr>
          <a:xfrm>
            <a:off x="7265353" y="3941128"/>
            <a:ext cx="635000" cy="957262"/>
          </a:xfrm>
          <a:custGeom>
            <a:avLst/>
            <a:gdLst>
              <a:gd name="connsiteX0" fmla="*/ 607376 w 717808"/>
              <a:gd name="connsiteY0" fmla="*/ 0 h 1490869"/>
              <a:gd name="connsiteX1" fmla="*/ 634984 w 717808"/>
              <a:gd name="connsiteY1" fmla="*/ 64420 h 1490869"/>
              <a:gd name="connsiteX2" fmla="*/ 680997 w 717808"/>
              <a:gd name="connsiteY2" fmla="*/ 174855 h 1490869"/>
              <a:gd name="connsiteX3" fmla="*/ 717808 w 717808"/>
              <a:gd name="connsiteY3" fmla="*/ 395725 h 1490869"/>
              <a:gd name="connsiteX4" fmla="*/ 671794 w 717808"/>
              <a:gd name="connsiteY4" fmla="*/ 552174 h 1490869"/>
              <a:gd name="connsiteX5" fmla="*/ 616578 w 717808"/>
              <a:gd name="connsiteY5" fmla="*/ 588985 h 1490869"/>
              <a:gd name="connsiteX6" fmla="*/ 450930 w 717808"/>
              <a:gd name="connsiteY6" fmla="*/ 662609 h 1490869"/>
              <a:gd name="connsiteX7" fmla="*/ 276080 w 717808"/>
              <a:gd name="connsiteY7" fmla="*/ 690217 h 1490869"/>
              <a:gd name="connsiteX8" fmla="*/ 230066 w 717808"/>
              <a:gd name="connsiteY8" fmla="*/ 681014 h 1490869"/>
              <a:gd name="connsiteX9" fmla="*/ 239269 w 717808"/>
              <a:gd name="connsiteY9" fmla="*/ 533768 h 1490869"/>
              <a:gd name="connsiteX10" fmla="*/ 312890 w 717808"/>
              <a:gd name="connsiteY10" fmla="*/ 441739 h 1490869"/>
              <a:gd name="connsiteX11" fmla="*/ 368106 w 717808"/>
              <a:gd name="connsiteY11" fmla="*/ 395725 h 1490869"/>
              <a:gd name="connsiteX12" fmla="*/ 404917 w 717808"/>
              <a:gd name="connsiteY12" fmla="*/ 386522 h 1490869"/>
              <a:gd name="connsiteX13" fmla="*/ 515349 w 717808"/>
              <a:gd name="connsiteY13" fmla="*/ 478551 h 1490869"/>
              <a:gd name="connsiteX14" fmla="*/ 607376 w 717808"/>
              <a:gd name="connsiteY14" fmla="*/ 644203 h 1490869"/>
              <a:gd name="connsiteX15" fmla="*/ 644186 w 717808"/>
              <a:gd name="connsiteY15" fmla="*/ 782246 h 1490869"/>
              <a:gd name="connsiteX16" fmla="*/ 616578 w 717808"/>
              <a:gd name="connsiteY16" fmla="*/ 947898 h 1490869"/>
              <a:gd name="connsiteX17" fmla="*/ 450930 w 717808"/>
              <a:gd name="connsiteY17" fmla="*/ 1168768 h 1490869"/>
              <a:gd name="connsiteX18" fmla="*/ 285282 w 717808"/>
              <a:gd name="connsiteY18" fmla="*/ 1334420 h 1490869"/>
              <a:gd name="connsiteX19" fmla="*/ 27608 w 717808"/>
              <a:gd name="connsiteY19" fmla="*/ 1490869 h 1490869"/>
              <a:gd name="connsiteX20" fmla="*/ 0 w 717808"/>
              <a:gd name="connsiteY20" fmla="*/ 1490869 h 14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808" h="1490869">
                <a:moveTo>
                  <a:pt x="607376" y="0"/>
                </a:moveTo>
                <a:cubicBezTo>
                  <a:pt x="616579" y="21473"/>
                  <a:pt x="625317" y="43152"/>
                  <a:pt x="634984" y="64420"/>
                </a:cubicBezTo>
                <a:cubicBezTo>
                  <a:pt x="655884" y="110403"/>
                  <a:pt x="666197" y="115654"/>
                  <a:pt x="680997" y="174855"/>
                </a:cubicBezTo>
                <a:cubicBezTo>
                  <a:pt x="702440" y="260630"/>
                  <a:pt x="707722" y="315033"/>
                  <a:pt x="717808" y="395725"/>
                </a:cubicBezTo>
                <a:cubicBezTo>
                  <a:pt x="702470" y="447875"/>
                  <a:pt x="697016" y="504021"/>
                  <a:pt x="671794" y="552174"/>
                </a:cubicBezTo>
                <a:cubicBezTo>
                  <a:pt x="661530" y="571769"/>
                  <a:pt x="635417" y="577391"/>
                  <a:pt x="616578" y="588985"/>
                </a:cubicBezTo>
                <a:cubicBezTo>
                  <a:pt x="555993" y="626269"/>
                  <a:pt x="524580" y="642522"/>
                  <a:pt x="450930" y="662609"/>
                </a:cubicBezTo>
                <a:cubicBezTo>
                  <a:pt x="402644" y="675778"/>
                  <a:pt x="328009" y="683726"/>
                  <a:pt x="276080" y="690217"/>
                </a:cubicBezTo>
                <a:cubicBezTo>
                  <a:pt x="260742" y="687149"/>
                  <a:pt x="243647" y="688775"/>
                  <a:pt x="230066" y="681014"/>
                </a:cubicBezTo>
                <a:cubicBezTo>
                  <a:pt x="181307" y="653152"/>
                  <a:pt x="237488" y="539110"/>
                  <a:pt x="239269" y="533768"/>
                </a:cubicBezTo>
                <a:cubicBezTo>
                  <a:pt x="251211" y="497940"/>
                  <a:pt x="286760" y="465494"/>
                  <a:pt x="312890" y="441739"/>
                </a:cubicBezTo>
                <a:cubicBezTo>
                  <a:pt x="330618" y="425623"/>
                  <a:pt x="347562" y="408052"/>
                  <a:pt x="368106" y="395725"/>
                </a:cubicBezTo>
                <a:cubicBezTo>
                  <a:pt x="378952" y="389218"/>
                  <a:pt x="392647" y="389590"/>
                  <a:pt x="404917" y="386522"/>
                </a:cubicBezTo>
                <a:cubicBezTo>
                  <a:pt x="479688" y="411445"/>
                  <a:pt x="463588" y="394438"/>
                  <a:pt x="515349" y="478551"/>
                </a:cubicBezTo>
                <a:cubicBezTo>
                  <a:pt x="548454" y="532347"/>
                  <a:pt x="607376" y="644203"/>
                  <a:pt x="607376" y="644203"/>
                </a:cubicBezTo>
                <a:cubicBezTo>
                  <a:pt x="619646" y="690217"/>
                  <a:pt x="642744" y="734646"/>
                  <a:pt x="644186" y="782246"/>
                </a:cubicBezTo>
                <a:cubicBezTo>
                  <a:pt x="645881" y="838199"/>
                  <a:pt x="635849" y="895341"/>
                  <a:pt x="616578" y="947898"/>
                </a:cubicBezTo>
                <a:cubicBezTo>
                  <a:pt x="599271" y="995100"/>
                  <a:pt x="481499" y="1136015"/>
                  <a:pt x="450930" y="1168768"/>
                </a:cubicBezTo>
                <a:cubicBezTo>
                  <a:pt x="397650" y="1225855"/>
                  <a:pt x="343835" y="1282754"/>
                  <a:pt x="285282" y="1334420"/>
                </a:cubicBezTo>
                <a:cubicBezTo>
                  <a:pt x="254379" y="1361688"/>
                  <a:pt x="98316" y="1490869"/>
                  <a:pt x="27608" y="1490869"/>
                </a:cubicBezTo>
                <a:lnTo>
                  <a:pt x="0" y="1490869"/>
                </a:lnTo>
              </a:path>
            </a:pathLst>
          </a:custGeom>
          <a:noFill/>
          <a:ln w="25400" cap="flat" cmpd="sng" algn="ctr">
            <a:solidFill>
              <a:srgbClr val="7F7F7F"/>
            </a:solidFill>
            <a:prstDash val="sysDash"/>
          </a:ln>
          <a:effectLst>
            <a:outerShdw blurRad="40000" dist="20000" dir="5400000" rotWithShape="0">
              <a:srgbClr val="000000">
                <a:alpha val="38000"/>
              </a:srgbClr>
            </a:outerShdw>
          </a:effectLst>
        </p:spPr>
        <p:txBody>
          <a:bodyPr lIns="91438" tIns="45719" rIns="91438" bIns="45719" anchor="ctr"/>
          <a:lstStyle/>
          <a:p>
            <a:pPr algn="ctr" defTabSz="457200" fontAlgn="auto">
              <a:spcBef>
                <a:spcPts val="0"/>
              </a:spcBef>
              <a:spcAft>
                <a:spcPts val="0"/>
              </a:spcAft>
              <a:defRPr/>
            </a:pPr>
            <a:endParaRPr kumimoji="1" lang="zh-CN" altLang="en-US" kern="0">
              <a:solidFill>
                <a:prstClr val="black"/>
              </a:solidFill>
              <a:latin typeface="Century Gothic"/>
              <a:ea typeface="微软雅黑" panose="020B0503020204020204" pitchFamily="34" charset="-122"/>
            </a:endParaRPr>
          </a:p>
        </p:txBody>
      </p:sp>
      <p:sp>
        <p:nvSpPr>
          <p:cNvPr id="10" name="矩形 9"/>
          <p:cNvSpPr/>
          <p:nvPr/>
        </p:nvSpPr>
        <p:spPr>
          <a:xfrm rot="20258915">
            <a:off x="1671955" y="2879090"/>
            <a:ext cx="2357438" cy="1104900"/>
          </a:xfrm>
          <a:prstGeom prst="rect">
            <a:avLst/>
          </a:prstGeom>
          <a:solidFill>
            <a:srgbClr val="B1FCE6"/>
          </a:solidFill>
          <a:ln w="76200" cap="flat" cmpd="sng" algn="ctr">
            <a:solidFill>
              <a:srgbClr val="435468"/>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kumimoji="1" lang="zh-CN" altLang="en-US" kern="0">
              <a:solidFill>
                <a:prstClr val="white"/>
              </a:solidFill>
              <a:latin typeface="Century Gothic"/>
              <a:ea typeface="微软雅黑" panose="020B0503020204020204" pitchFamily="34" charset="-122"/>
            </a:endParaRPr>
          </a:p>
        </p:txBody>
      </p:sp>
      <p:sp>
        <p:nvSpPr>
          <p:cNvPr id="13" name="矩形 12"/>
          <p:cNvSpPr/>
          <p:nvPr/>
        </p:nvSpPr>
        <p:spPr>
          <a:xfrm rot="1591181">
            <a:off x="5582603" y="915353"/>
            <a:ext cx="1997075" cy="1104900"/>
          </a:xfrm>
          <a:prstGeom prst="rect">
            <a:avLst/>
          </a:prstGeom>
          <a:solidFill>
            <a:srgbClr val="B1FCE6"/>
          </a:solidFill>
          <a:ln w="76200" cap="flat" cmpd="sng" algn="ctr">
            <a:solidFill>
              <a:srgbClr val="435468"/>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kumimoji="1" lang="zh-CN" altLang="en-US" kern="0">
              <a:solidFill>
                <a:prstClr val="white"/>
              </a:solidFill>
              <a:latin typeface="Century Gothic"/>
              <a:ea typeface="微软雅黑" panose="020B0503020204020204" pitchFamily="34" charset="-122"/>
            </a:endParaRPr>
          </a:p>
        </p:txBody>
      </p:sp>
      <p:sp>
        <p:nvSpPr>
          <p:cNvPr id="16" name="矩形 15"/>
          <p:cNvSpPr/>
          <p:nvPr/>
        </p:nvSpPr>
        <p:spPr>
          <a:xfrm rot="915053">
            <a:off x="2987040" y="3833495"/>
            <a:ext cx="1997075" cy="1226820"/>
          </a:xfrm>
          <a:prstGeom prst="rect">
            <a:avLst/>
          </a:prstGeom>
          <a:solidFill>
            <a:srgbClr val="B1FCE6"/>
          </a:solidFill>
          <a:ln w="76200" cap="flat" cmpd="sng" algn="ctr">
            <a:solidFill>
              <a:srgbClr val="435468"/>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kumimoji="1" lang="zh-CN" altLang="en-US" kern="0">
              <a:solidFill>
                <a:prstClr val="white"/>
              </a:solidFill>
              <a:latin typeface="Century Gothic"/>
              <a:ea typeface="微软雅黑" panose="020B0503020204020204" pitchFamily="34" charset="-122"/>
            </a:endParaRPr>
          </a:p>
        </p:txBody>
      </p:sp>
      <p:sp>
        <p:nvSpPr>
          <p:cNvPr id="19" name="矩形 18"/>
          <p:cNvSpPr/>
          <p:nvPr/>
        </p:nvSpPr>
        <p:spPr>
          <a:xfrm rot="21331181">
            <a:off x="6852603" y="2615565"/>
            <a:ext cx="1997075" cy="1104900"/>
          </a:xfrm>
          <a:prstGeom prst="rect">
            <a:avLst/>
          </a:prstGeom>
          <a:solidFill>
            <a:srgbClr val="B1FCE6"/>
          </a:solidFill>
          <a:ln w="76200" cap="flat" cmpd="sng" algn="ctr">
            <a:solidFill>
              <a:srgbClr val="435468"/>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kumimoji="1" lang="zh-CN" altLang="en-US" kern="0">
              <a:solidFill>
                <a:prstClr val="white"/>
              </a:solidFill>
              <a:latin typeface="Century Gothic"/>
              <a:ea typeface="微软雅黑" panose="020B0503020204020204" pitchFamily="34" charset="-122"/>
            </a:endParaRPr>
          </a:p>
        </p:txBody>
      </p:sp>
      <p:sp>
        <p:nvSpPr>
          <p:cNvPr id="22" name="矩形 21"/>
          <p:cNvSpPr/>
          <p:nvPr/>
        </p:nvSpPr>
        <p:spPr>
          <a:xfrm rot="20998141">
            <a:off x="4257993" y="1918335"/>
            <a:ext cx="1998662" cy="1104900"/>
          </a:xfrm>
          <a:prstGeom prst="rect">
            <a:avLst/>
          </a:prstGeom>
          <a:solidFill>
            <a:srgbClr val="B1FCE6"/>
          </a:solidFill>
          <a:ln w="76200" cap="flat" cmpd="sng" algn="ctr">
            <a:solidFill>
              <a:srgbClr val="435468"/>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kumimoji="1" lang="zh-CN" altLang="en-US" kern="0">
              <a:solidFill>
                <a:prstClr val="white"/>
              </a:solidFill>
              <a:latin typeface="Century Gothic"/>
              <a:ea typeface="微软雅黑" panose="020B0503020204020204" pitchFamily="34" charset="-122"/>
            </a:endParaRPr>
          </a:p>
        </p:txBody>
      </p:sp>
      <p:sp>
        <p:nvSpPr>
          <p:cNvPr id="100" name="文本框 99"/>
          <p:cNvSpPr txBox="1"/>
          <p:nvPr/>
        </p:nvSpPr>
        <p:spPr>
          <a:xfrm rot="21300000">
            <a:off x="6094730" y="5116195"/>
            <a:ext cx="2409825" cy="583565"/>
          </a:xfrm>
          <a:prstGeom prst="rect">
            <a:avLst/>
          </a:prstGeom>
          <a:noFill/>
          <a:ln w="9525">
            <a:noFill/>
          </a:ln>
        </p:spPr>
        <p:txBody>
          <a:bodyPr wrap="square">
            <a:spAutoFit/>
          </a:bodyPr>
          <a:lstStyle/>
          <a:p>
            <a:pPr indent="0"/>
            <a:r>
              <a:rPr lang="zh-CN" sz="3200" b="1">
                <a:solidFill>
                  <a:schemeClr val="bg1"/>
                </a:solidFill>
                <a:latin typeface="微软雅黑" panose="020B0503020204020204" pitchFamily="34" charset="-122"/>
                <a:ea typeface="微软雅黑" panose="020B0503020204020204" pitchFamily="34" charset="-122"/>
              </a:rPr>
              <a:t>适用场景</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rot="20340000">
            <a:off x="2000885" y="3103245"/>
            <a:ext cx="2092325" cy="36830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理不清元数据</a:t>
            </a:r>
          </a:p>
        </p:txBody>
      </p:sp>
      <p:sp>
        <p:nvSpPr>
          <p:cNvPr id="11" name="文本框 10"/>
          <p:cNvSpPr txBox="1"/>
          <p:nvPr/>
        </p:nvSpPr>
        <p:spPr>
          <a:xfrm rot="900000">
            <a:off x="3158490" y="4123690"/>
            <a:ext cx="1838960" cy="64516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业务系统繁多，经常性更新维护</a:t>
            </a:r>
          </a:p>
        </p:txBody>
      </p:sp>
      <p:sp>
        <p:nvSpPr>
          <p:cNvPr id="12" name="文本框 11"/>
          <p:cNvSpPr txBox="1"/>
          <p:nvPr/>
        </p:nvSpPr>
        <p:spPr>
          <a:xfrm rot="1680000">
            <a:off x="5696585" y="1072515"/>
            <a:ext cx="1817370" cy="64516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系统开发数据库设计管理不规范</a:t>
            </a:r>
          </a:p>
        </p:txBody>
      </p:sp>
      <p:sp>
        <p:nvSpPr>
          <p:cNvPr id="14" name="文本框 13"/>
          <p:cNvSpPr txBox="1"/>
          <p:nvPr/>
        </p:nvSpPr>
        <p:spPr>
          <a:xfrm rot="21360000">
            <a:off x="6898005" y="2816860"/>
            <a:ext cx="1870710" cy="64516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开发测试生产数据库环境差异大</a:t>
            </a:r>
          </a:p>
        </p:txBody>
      </p:sp>
      <p:sp>
        <p:nvSpPr>
          <p:cNvPr id="15" name="文本框 14"/>
          <p:cNvSpPr txBox="1"/>
          <p:nvPr/>
        </p:nvSpPr>
        <p:spPr>
          <a:xfrm rot="21000000">
            <a:off x="4570730" y="2094230"/>
            <a:ext cx="1503680" cy="64516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数据库设计质量欠佳</a:t>
            </a:r>
          </a:p>
        </p:txBody>
      </p:sp>
      <p:sp>
        <p:nvSpPr>
          <p:cNvPr id="17" name="矩形 16"/>
          <p:cNvSpPr/>
          <p:nvPr/>
        </p:nvSpPr>
        <p:spPr>
          <a:xfrm rot="915053">
            <a:off x="8148320" y="3834130"/>
            <a:ext cx="1997075" cy="1163320"/>
          </a:xfrm>
          <a:prstGeom prst="rect">
            <a:avLst/>
          </a:prstGeom>
          <a:solidFill>
            <a:srgbClr val="B1FCE6"/>
          </a:solidFill>
          <a:ln w="76200" cap="flat" cmpd="sng" algn="ctr">
            <a:solidFill>
              <a:srgbClr val="435468"/>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kumimoji="1" lang="zh-CN" altLang="en-US" kern="0">
              <a:solidFill>
                <a:prstClr val="white"/>
              </a:solidFill>
              <a:latin typeface="Century Gothic"/>
              <a:ea typeface="微软雅黑" panose="020B0503020204020204" pitchFamily="34" charset="-122"/>
            </a:endParaRPr>
          </a:p>
        </p:txBody>
      </p:sp>
      <p:sp>
        <p:nvSpPr>
          <p:cNvPr id="18" name="文本框 17"/>
          <p:cNvSpPr txBox="1"/>
          <p:nvPr/>
        </p:nvSpPr>
        <p:spPr>
          <a:xfrm rot="840000">
            <a:off x="8388985" y="4093210"/>
            <a:ext cx="1716405" cy="64516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主力系统</a:t>
            </a:r>
          </a:p>
          <a:p>
            <a:r>
              <a:rPr lang="zh-CN" altLang="en-US">
                <a:latin typeface="微软雅黑" panose="020B0503020204020204" pitchFamily="34" charset="-122"/>
                <a:ea typeface="微软雅黑" panose="020B0503020204020204" pitchFamily="34" charset="-122"/>
              </a:rPr>
              <a:t>更迭次数较多</a:t>
            </a:r>
          </a:p>
        </p:txBody>
      </p:sp>
      <p:sp>
        <p:nvSpPr>
          <p:cNvPr id="20" name="文本框 19"/>
          <p:cNvSpPr txBox="1"/>
          <p:nvPr/>
        </p:nvSpPr>
        <p:spPr>
          <a:xfrm>
            <a:off x="1041400" y="4871720"/>
            <a:ext cx="2167255" cy="368300"/>
          </a:xfrm>
          <a:prstGeom prst="rect">
            <a:avLst/>
          </a:prstGeom>
          <a:noFill/>
        </p:spPr>
        <p:txBody>
          <a:bodyPr wrap="square" rtlCol="0">
            <a:spAutoFit/>
          </a:bodyPr>
          <a:lstStyle/>
          <a:p>
            <a:r>
              <a:rPr lang="zh-CN" altLang="en-US" b="1">
                <a:solidFill>
                  <a:schemeClr val="accent2"/>
                </a:solidFill>
                <a:latin typeface="微软雅黑" panose="020B0503020204020204" pitchFamily="34" charset="-122"/>
                <a:ea typeface="微软雅黑" panose="020B0503020204020204" pitchFamily="34" charset="-122"/>
              </a:rPr>
              <a:t>一般规模企业现状</a:t>
            </a:r>
          </a:p>
        </p:txBody>
      </p:sp>
      <p:sp>
        <p:nvSpPr>
          <p:cNvPr id="21" name="文本框 20"/>
          <p:cNvSpPr txBox="1"/>
          <p:nvPr/>
        </p:nvSpPr>
        <p:spPr>
          <a:xfrm>
            <a:off x="2940685" y="1386840"/>
            <a:ext cx="2379980" cy="368300"/>
          </a:xfrm>
          <a:prstGeom prst="rect">
            <a:avLst/>
          </a:prstGeom>
          <a:noFill/>
        </p:spPr>
        <p:txBody>
          <a:bodyPr wrap="square" rtlCol="0">
            <a:spAutoFit/>
          </a:bodyPr>
          <a:lstStyle/>
          <a:p>
            <a:r>
              <a:rPr lang="zh-CN" altLang="en-US" b="1">
                <a:solidFill>
                  <a:schemeClr val="accent2"/>
                </a:solidFill>
                <a:latin typeface="微软雅黑" panose="020B0503020204020204" pitchFamily="34" charset="-122"/>
                <a:ea typeface="微软雅黑" panose="020B0503020204020204" pitchFamily="34" charset="-122"/>
              </a:rPr>
              <a:t>仅靠几个文件夹管理</a:t>
            </a:r>
          </a:p>
        </p:txBody>
      </p:sp>
      <p:sp>
        <p:nvSpPr>
          <p:cNvPr id="23" name="文本框 22"/>
          <p:cNvSpPr txBox="1"/>
          <p:nvPr/>
        </p:nvSpPr>
        <p:spPr>
          <a:xfrm>
            <a:off x="9069705" y="2604135"/>
            <a:ext cx="2379980" cy="922020"/>
          </a:xfrm>
          <a:prstGeom prst="rect">
            <a:avLst/>
          </a:prstGeom>
          <a:noFill/>
        </p:spPr>
        <p:txBody>
          <a:bodyPr wrap="square" rtlCol="0">
            <a:spAutoFit/>
          </a:bodyPr>
          <a:lstStyle/>
          <a:p>
            <a:r>
              <a:rPr lang="zh-CN" altLang="en-US" b="1">
                <a:solidFill>
                  <a:schemeClr val="accent2"/>
                </a:solidFill>
                <a:latin typeface="微软雅黑" panose="020B0503020204020204" pitchFamily="34" charset="-122"/>
                <a:ea typeface="微软雅黑" panose="020B0503020204020204" pitchFamily="34" charset="-122"/>
              </a:rPr>
              <a:t>系统更新迭代频繁，造成数据库设计资料缺失或不同步</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3698240"/>
            <a:ext cx="12192000" cy="3159760"/>
          </a:xfrm>
          <a:prstGeom prst="rect">
            <a:avLst/>
          </a:prstGeom>
          <a:solidFill>
            <a:srgbClr val="27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939970" y="3845188"/>
            <a:ext cx="6319776" cy="960698"/>
            <a:chOff x="2939970" y="5492490"/>
            <a:chExt cx="6319776" cy="960698"/>
          </a:xfrm>
        </p:grpSpPr>
        <p:sp>
          <p:nvSpPr>
            <p:cNvPr id="6" name="椭圆 5"/>
            <p:cNvSpPr/>
            <p:nvPr/>
          </p:nvSpPr>
          <p:spPr>
            <a:xfrm>
              <a:off x="2997843" y="5550363"/>
              <a:ext cx="844952" cy="844952"/>
            </a:xfrm>
            <a:prstGeom prst="ellipse">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939970" y="5492490"/>
              <a:ext cx="960698" cy="960698"/>
            </a:xfrm>
            <a:prstGeom prst="ellipse">
              <a:avLst/>
            </a:prstGeom>
            <a:noFill/>
            <a:ln>
              <a:solidFill>
                <a:schemeClr val="bg1">
                  <a:alpha val="4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791919" y="5550363"/>
              <a:ext cx="844952" cy="844952"/>
            </a:xfrm>
            <a:prstGeom prst="ellipse">
              <a:avLst/>
            </a:prstGeom>
            <a:solidFill>
              <a:srgbClr val="AAC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734046" y="5492490"/>
              <a:ext cx="960698" cy="960698"/>
            </a:xfrm>
            <a:prstGeom prst="ellipse">
              <a:avLst/>
            </a:prstGeom>
            <a:noFill/>
            <a:ln>
              <a:solidFill>
                <a:schemeClr val="bg1">
                  <a:alpha val="4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551271" y="5550363"/>
              <a:ext cx="844952" cy="844952"/>
            </a:xfrm>
            <a:prstGeom prst="ellipse">
              <a:avLst/>
            </a:prstGeom>
            <a:solidFill>
              <a:srgbClr val="F6A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493398" y="5492490"/>
              <a:ext cx="960698" cy="960698"/>
            </a:xfrm>
            <a:prstGeom prst="ellipse">
              <a:avLst/>
            </a:prstGeom>
            <a:noFill/>
            <a:ln>
              <a:solidFill>
                <a:schemeClr val="bg1">
                  <a:alpha val="4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356921" y="5550363"/>
              <a:ext cx="844952" cy="844952"/>
            </a:xfrm>
            <a:prstGeom prst="ellipse">
              <a:avLst/>
            </a:prstGeom>
            <a:solidFill>
              <a:srgbClr val="CB4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299048" y="5492490"/>
              <a:ext cx="960698" cy="960698"/>
            </a:xfrm>
            <a:prstGeom prst="ellipse">
              <a:avLst/>
            </a:prstGeom>
            <a:noFill/>
            <a:ln>
              <a:solidFill>
                <a:schemeClr val="bg1">
                  <a:alpha val="4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176633" y="4103475"/>
            <a:ext cx="484824" cy="417422"/>
            <a:chOff x="7970415" y="1262923"/>
            <a:chExt cx="551638" cy="474947"/>
          </a:xfrm>
          <a:solidFill>
            <a:schemeClr val="bg1"/>
          </a:solidFill>
        </p:grpSpPr>
        <p:sp>
          <p:nvSpPr>
            <p:cNvPr id="15" name="Freeform 294"/>
            <p:cNvSpPr>
              <a:spLocks noEditPoints="1"/>
            </p:cNvSpPr>
            <p:nvPr/>
          </p:nvSpPr>
          <p:spPr bwMode="auto">
            <a:xfrm>
              <a:off x="7970415" y="1262923"/>
              <a:ext cx="551638" cy="474947"/>
            </a:xfrm>
            <a:custGeom>
              <a:avLst/>
              <a:gdLst>
                <a:gd name="T0" fmla="*/ 224 w 261"/>
                <a:gd name="T1" fmla="*/ 22 h 225"/>
                <a:gd name="T2" fmla="*/ 224 w 261"/>
                <a:gd name="T3" fmla="*/ 15 h 225"/>
                <a:gd name="T4" fmla="*/ 192 w 261"/>
                <a:gd name="T5" fmla="*/ 0 h 225"/>
                <a:gd name="T6" fmla="*/ 159 w 261"/>
                <a:gd name="T7" fmla="*/ 15 h 225"/>
                <a:gd name="T8" fmla="*/ 159 w 261"/>
                <a:gd name="T9" fmla="*/ 22 h 225"/>
                <a:gd name="T10" fmla="*/ 36 w 261"/>
                <a:gd name="T11" fmla="*/ 22 h 225"/>
                <a:gd name="T12" fmla="*/ 0 w 261"/>
                <a:gd name="T13" fmla="*/ 58 h 225"/>
                <a:gd name="T14" fmla="*/ 0 w 261"/>
                <a:gd name="T15" fmla="*/ 188 h 225"/>
                <a:gd name="T16" fmla="*/ 36 w 261"/>
                <a:gd name="T17" fmla="*/ 225 h 225"/>
                <a:gd name="T18" fmla="*/ 224 w 261"/>
                <a:gd name="T19" fmla="*/ 225 h 225"/>
                <a:gd name="T20" fmla="*/ 261 w 261"/>
                <a:gd name="T21" fmla="*/ 188 h 225"/>
                <a:gd name="T22" fmla="*/ 261 w 261"/>
                <a:gd name="T23" fmla="*/ 58 h 225"/>
                <a:gd name="T24" fmla="*/ 224 w 261"/>
                <a:gd name="T25" fmla="*/ 22 h 225"/>
                <a:gd name="T26" fmla="*/ 239 w 261"/>
                <a:gd name="T27" fmla="*/ 188 h 225"/>
                <a:gd name="T28" fmla="*/ 224 w 261"/>
                <a:gd name="T29" fmla="*/ 203 h 225"/>
                <a:gd name="T30" fmla="*/ 36 w 261"/>
                <a:gd name="T31" fmla="*/ 203 h 225"/>
                <a:gd name="T32" fmla="*/ 22 w 261"/>
                <a:gd name="T33" fmla="*/ 188 h 225"/>
                <a:gd name="T34" fmla="*/ 22 w 261"/>
                <a:gd name="T35" fmla="*/ 58 h 225"/>
                <a:gd name="T36" fmla="*/ 36 w 261"/>
                <a:gd name="T37" fmla="*/ 44 h 225"/>
                <a:gd name="T38" fmla="*/ 224 w 261"/>
                <a:gd name="T39" fmla="*/ 44 h 225"/>
                <a:gd name="T40" fmla="*/ 239 w 261"/>
                <a:gd name="T41" fmla="*/ 58 h 225"/>
                <a:gd name="T42" fmla="*/ 239 w 261"/>
                <a:gd name="T43" fmla="*/ 18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25">
                  <a:moveTo>
                    <a:pt x="224" y="22"/>
                  </a:moveTo>
                  <a:cubicBezTo>
                    <a:pt x="224" y="15"/>
                    <a:pt x="224" y="15"/>
                    <a:pt x="224" y="15"/>
                  </a:cubicBezTo>
                  <a:cubicBezTo>
                    <a:pt x="224" y="7"/>
                    <a:pt x="210" y="0"/>
                    <a:pt x="192" y="0"/>
                  </a:cubicBezTo>
                  <a:cubicBezTo>
                    <a:pt x="174" y="0"/>
                    <a:pt x="159" y="7"/>
                    <a:pt x="159" y="15"/>
                  </a:cubicBezTo>
                  <a:cubicBezTo>
                    <a:pt x="159" y="22"/>
                    <a:pt x="159" y="22"/>
                    <a:pt x="159" y="22"/>
                  </a:cubicBezTo>
                  <a:cubicBezTo>
                    <a:pt x="36" y="22"/>
                    <a:pt x="36" y="22"/>
                    <a:pt x="36" y="22"/>
                  </a:cubicBezTo>
                  <a:cubicBezTo>
                    <a:pt x="16" y="22"/>
                    <a:pt x="0" y="38"/>
                    <a:pt x="0" y="58"/>
                  </a:cubicBezTo>
                  <a:cubicBezTo>
                    <a:pt x="0" y="188"/>
                    <a:pt x="0" y="188"/>
                    <a:pt x="0" y="188"/>
                  </a:cubicBezTo>
                  <a:cubicBezTo>
                    <a:pt x="0" y="208"/>
                    <a:pt x="16" y="225"/>
                    <a:pt x="36" y="225"/>
                  </a:cubicBezTo>
                  <a:cubicBezTo>
                    <a:pt x="224" y="225"/>
                    <a:pt x="224" y="225"/>
                    <a:pt x="224" y="225"/>
                  </a:cubicBezTo>
                  <a:cubicBezTo>
                    <a:pt x="244" y="225"/>
                    <a:pt x="261" y="208"/>
                    <a:pt x="261" y="188"/>
                  </a:cubicBezTo>
                  <a:cubicBezTo>
                    <a:pt x="261" y="58"/>
                    <a:pt x="261" y="58"/>
                    <a:pt x="261" y="58"/>
                  </a:cubicBezTo>
                  <a:cubicBezTo>
                    <a:pt x="261" y="38"/>
                    <a:pt x="244" y="22"/>
                    <a:pt x="224" y="22"/>
                  </a:cubicBezTo>
                  <a:close/>
                  <a:moveTo>
                    <a:pt x="239" y="188"/>
                  </a:moveTo>
                  <a:cubicBezTo>
                    <a:pt x="239" y="196"/>
                    <a:pt x="232" y="203"/>
                    <a:pt x="224" y="203"/>
                  </a:cubicBezTo>
                  <a:cubicBezTo>
                    <a:pt x="36" y="203"/>
                    <a:pt x="36" y="203"/>
                    <a:pt x="36" y="203"/>
                  </a:cubicBezTo>
                  <a:cubicBezTo>
                    <a:pt x="28" y="203"/>
                    <a:pt x="22" y="196"/>
                    <a:pt x="22" y="188"/>
                  </a:cubicBezTo>
                  <a:cubicBezTo>
                    <a:pt x="22" y="58"/>
                    <a:pt x="22" y="58"/>
                    <a:pt x="22" y="58"/>
                  </a:cubicBezTo>
                  <a:cubicBezTo>
                    <a:pt x="22" y="50"/>
                    <a:pt x="28" y="44"/>
                    <a:pt x="36" y="44"/>
                  </a:cubicBezTo>
                  <a:cubicBezTo>
                    <a:pt x="224" y="44"/>
                    <a:pt x="224" y="44"/>
                    <a:pt x="224" y="44"/>
                  </a:cubicBezTo>
                  <a:cubicBezTo>
                    <a:pt x="232" y="44"/>
                    <a:pt x="239" y="50"/>
                    <a:pt x="239" y="58"/>
                  </a:cubicBezTo>
                  <a:lnTo>
                    <a:pt x="239" y="188"/>
                  </a:lnTo>
                  <a:close/>
                </a:path>
              </a:pathLst>
            </a:custGeom>
            <a:grpFill/>
            <a:ln>
              <a:noFill/>
            </a:ln>
          </p:spPr>
          <p:txBody>
            <a:bodyPr vert="horz" wrap="square" lIns="91440" tIns="45720" rIns="91440" bIns="45720" numCol="1" anchor="t" anchorCtr="0" compatLnSpc="1"/>
            <a:lstStyle/>
            <a:p>
              <a:endParaRPr lang="en-US"/>
            </a:p>
          </p:txBody>
        </p:sp>
        <p:sp>
          <p:nvSpPr>
            <p:cNvPr id="16" name="Freeform 295"/>
            <p:cNvSpPr>
              <a:spLocks noEditPoints="1"/>
            </p:cNvSpPr>
            <p:nvPr/>
          </p:nvSpPr>
          <p:spPr bwMode="auto">
            <a:xfrm>
              <a:off x="8117070" y="1393433"/>
              <a:ext cx="259674" cy="259674"/>
            </a:xfrm>
            <a:custGeom>
              <a:avLst/>
              <a:gdLst>
                <a:gd name="T0" fmla="*/ 61 w 123"/>
                <a:gd name="T1" fmla="*/ 0 h 123"/>
                <a:gd name="T2" fmla="*/ 0 w 123"/>
                <a:gd name="T3" fmla="*/ 61 h 123"/>
                <a:gd name="T4" fmla="*/ 61 w 123"/>
                <a:gd name="T5" fmla="*/ 123 h 123"/>
                <a:gd name="T6" fmla="*/ 123 w 123"/>
                <a:gd name="T7" fmla="*/ 61 h 123"/>
                <a:gd name="T8" fmla="*/ 61 w 123"/>
                <a:gd name="T9" fmla="*/ 0 h 123"/>
                <a:gd name="T10" fmla="*/ 61 w 123"/>
                <a:gd name="T11" fmla="*/ 101 h 123"/>
                <a:gd name="T12" fmla="*/ 21 w 123"/>
                <a:gd name="T13" fmla="*/ 61 h 123"/>
                <a:gd name="T14" fmla="*/ 61 w 123"/>
                <a:gd name="T15" fmla="*/ 21 h 123"/>
                <a:gd name="T16" fmla="*/ 101 w 123"/>
                <a:gd name="T17" fmla="*/ 61 h 123"/>
                <a:gd name="T18" fmla="*/ 61 w 123"/>
                <a:gd name="T19" fmla="*/ 10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1" y="0"/>
                  </a:moveTo>
                  <a:cubicBezTo>
                    <a:pt x="27" y="0"/>
                    <a:pt x="0" y="27"/>
                    <a:pt x="0" y="61"/>
                  </a:cubicBezTo>
                  <a:cubicBezTo>
                    <a:pt x="0" y="95"/>
                    <a:pt x="27" y="123"/>
                    <a:pt x="61" y="123"/>
                  </a:cubicBezTo>
                  <a:cubicBezTo>
                    <a:pt x="95" y="123"/>
                    <a:pt x="123" y="95"/>
                    <a:pt x="123" y="61"/>
                  </a:cubicBezTo>
                  <a:cubicBezTo>
                    <a:pt x="123" y="27"/>
                    <a:pt x="95" y="0"/>
                    <a:pt x="61" y="0"/>
                  </a:cubicBezTo>
                  <a:close/>
                  <a:moveTo>
                    <a:pt x="61" y="101"/>
                  </a:moveTo>
                  <a:cubicBezTo>
                    <a:pt x="39" y="101"/>
                    <a:pt x="21" y="83"/>
                    <a:pt x="21" y="61"/>
                  </a:cubicBezTo>
                  <a:cubicBezTo>
                    <a:pt x="21" y="39"/>
                    <a:pt x="39" y="21"/>
                    <a:pt x="61" y="21"/>
                  </a:cubicBezTo>
                  <a:cubicBezTo>
                    <a:pt x="83" y="21"/>
                    <a:pt x="101" y="39"/>
                    <a:pt x="101" y="61"/>
                  </a:cubicBezTo>
                  <a:cubicBezTo>
                    <a:pt x="101" y="83"/>
                    <a:pt x="83" y="101"/>
                    <a:pt x="61" y="101"/>
                  </a:cubicBezTo>
                  <a:close/>
                </a:path>
              </a:pathLst>
            </a:custGeom>
            <a:grpFill/>
            <a:ln>
              <a:noFill/>
            </a:ln>
          </p:spPr>
          <p:txBody>
            <a:bodyPr vert="horz" wrap="square" lIns="91440" tIns="45720" rIns="91440" bIns="45720" numCol="1" anchor="t" anchorCtr="0" compatLnSpc="1"/>
            <a:lstStyle/>
            <a:p>
              <a:endParaRPr lang="en-US"/>
            </a:p>
          </p:txBody>
        </p:sp>
      </p:grpSp>
      <p:grpSp>
        <p:nvGrpSpPr>
          <p:cNvPr id="18" name="组合 17"/>
          <p:cNvGrpSpPr/>
          <p:nvPr/>
        </p:nvGrpSpPr>
        <p:grpSpPr>
          <a:xfrm>
            <a:off x="5025201" y="4103931"/>
            <a:ext cx="378388" cy="476437"/>
            <a:chOff x="6098443" y="4495115"/>
            <a:chExt cx="378388" cy="476437"/>
          </a:xfrm>
          <a:solidFill>
            <a:schemeClr val="bg1"/>
          </a:solidFill>
        </p:grpSpPr>
        <p:sp>
          <p:nvSpPr>
            <p:cNvPr id="19" name="Freeform 66"/>
            <p:cNvSpPr>
              <a:spLocks noEditPoints="1"/>
            </p:cNvSpPr>
            <p:nvPr/>
          </p:nvSpPr>
          <p:spPr bwMode="auto">
            <a:xfrm>
              <a:off x="6098443" y="4495115"/>
              <a:ext cx="378388" cy="476437"/>
            </a:xfrm>
            <a:custGeom>
              <a:avLst/>
              <a:gdLst>
                <a:gd name="T0" fmla="*/ 0 w 138"/>
                <a:gd name="T1" fmla="*/ 69 h 174"/>
                <a:gd name="T2" fmla="*/ 138 w 138"/>
                <a:gd name="T3" fmla="*/ 69 h 174"/>
                <a:gd name="T4" fmla="*/ 114 w 138"/>
                <a:gd name="T5" fmla="*/ 81 h 174"/>
                <a:gd name="T6" fmla="*/ 110 w 138"/>
                <a:gd name="T7" fmla="*/ 89 h 174"/>
                <a:gd name="T8" fmla="*/ 101 w 138"/>
                <a:gd name="T9" fmla="*/ 89 h 174"/>
                <a:gd name="T10" fmla="*/ 101 w 138"/>
                <a:gd name="T11" fmla="*/ 101 h 174"/>
                <a:gd name="T12" fmla="*/ 94 w 138"/>
                <a:gd name="T13" fmla="*/ 107 h 174"/>
                <a:gd name="T14" fmla="*/ 85 w 138"/>
                <a:gd name="T15" fmla="*/ 102 h 174"/>
                <a:gd name="T16" fmla="*/ 79 w 138"/>
                <a:gd name="T17" fmla="*/ 112 h 174"/>
                <a:gd name="T18" fmla="*/ 70 w 138"/>
                <a:gd name="T19" fmla="*/ 114 h 174"/>
                <a:gd name="T20" fmla="*/ 65 w 138"/>
                <a:gd name="T21" fmla="*/ 105 h 174"/>
                <a:gd name="T22" fmla="*/ 55 w 138"/>
                <a:gd name="T23" fmla="*/ 111 h 174"/>
                <a:gd name="T24" fmla="*/ 47 w 138"/>
                <a:gd name="T25" fmla="*/ 108 h 174"/>
                <a:gd name="T26" fmla="*/ 47 w 138"/>
                <a:gd name="T27" fmla="*/ 98 h 174"/>
                <a:gd name="T28" fmla="*/ 35 w 138"/>
                <a:gd name="T29" fmla="*/ 98 h 174"/>
                <a:gd name="T30" fmla="*/ 29 w 138"/>
                <a:gd name="T31" fmla="*/ 91 h 174"/>
                <a:gd name="T32" fmla="*/ 34 w 138"/>
                <a:gd name="T33" fmla="*/ 83 h 174"/>
                <a:gd name="T34" fmla="*/ 24 w 138"/>
                <a:gd name="T35" fmla="*/ 77 h 174"/>
                <a:gd name="T36" fmla="*/ 23 w 138"/>
                <a:gd name="T37" fmla="*/ 68 h 174"/>
                <a:gd name="T38" fmla="*/ 31 w 138"/>
                <a:gd name="T39" fmla="*/ 63 h 174"/>
                <a:gd name="T40" fmla="*/ 25 w 138"/>
                <a:gd name="T41" fmla="*/ 53 h 174"/>
                <a:gd name="T42" fmla="*/ 28 w 138"/>
                <a:gd name="T43" fmla="*/ 45 h 174"/>
                <a:gd name="T44" fmla="*/ 38 w 138"/>
                <a:gd name="T45" fmla="*/ 44 h 174"/>
                <a:gd name="T46" fmla="*/ 38 w 138"/>
                <a:gd name="T47" fmla="*/ 32 h 174"/>
                <a:gd name="T48" fmla="*/ 45 w 138"/>
                <a:gd name="T49" fmla="*/ 27 h 174"/>
                <a:gd name="T50" fmla="*/ 54 w 138"/>
                <a:gd name="T51" fmla="*/ 32 h 174"/>
                <a:gd name="T52" fmla="*/ 59 w 138"/>
                <a:gd name="T53" fmla="*/ 21 h 174"/>
                <a:gd name="T54" fmla="*/ 68 w 138"/>
                <a:gd name="T55" fmla="*/ 20 h 174"/>
                <a:gd name="T56" fmla="*/ 73 w 138"/>
                <a:gd name="T57" fmla="*/ 29 h 174"/>
                <a:gd name="T58" fmla="*/ 83 w 138"/>
                <a:gd name="T59" fmla="*/ 22 h 174"/>
                <a:gd name="T60" fmla="*/ 92 w 138"/>
                <a:gd name="T61" fmla="*/ 26 h 174"/>
                <a:gd name="T62" fmla="*/ 92 w 138"/>
                <a:gd name="T63" fmla="*/ 36 h 174"/>
                <a:gd name="T64" fmla="*/ 104 w 138"/>
                <a:gd name="T65" fmla="*/ 35 h 174"/>
                <a:gd name="T66" fmla="*/ 109 w 138"/>
                <a:gd name="T67" fmla="*/ 43 h 174"/>
                <a:gd name="T68" fmla="*/ 105 w 138"/>
                <a:gd name="T69" fmla="*/ 51 h 174"/>
                <a:gd name="T70" fmla="*/ 115 w 138"/>
                <a:gd name="T71" fmla="*/ 57 h 174"/>
                <a:gd name="T72" fmla="*/ 116 w 138"/>
                <a:gd name="T73" fmla="*/ 66 h 174"/>
                <a:gd name="T74" fmla="*/ 108 w 138"/>
                <a:gd name="T75" fmla="*/ 71 h 174"/>
                <a:gd name="T76" fmla="*/ 114 w 138"/>
                <a:gd name="T77"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74">
                  <a:moveTo>
                    <a:pt x="69" y="0"/>
                  </a:moveTo>
                  <a:cubicBezTo>
                    <a:pt x="31" y="0"/>
                    <a:pt x="0" y="31"/>
                    <a:pt x="0" y="69"/>
                  </a:cubicBezTo>
                  <a:cubicBezTo>
                    <a:pt x="0" y="107"/>
                    <a:pt x="69" y="174"/>
                    <a:pt x="69" y="174"/>
                  </a:cubicBezTo>
                  <a:cubicBezTo>
                    <a:pt x="69" y="174"/>
                    <a:pt x="138" y="107"/>
                    <a:pt x="138" y="69"/>
                  </a:cubicBezTo>
                  <a:cubicBezTo>
                    <a:pt x="138" y="31"/>
                    <a:pt x="107" y="0"/>
                    <a:pt x="69" y="0"/>
                  </a:cubicBezTo>
                  <a:close/>
                  <a:moveTo>
                    <a:pt x="114" y="81"/>
                  </a:moveTo>
                  <a:cubicBezTo>
                    <a:pt x="113" y="83"/>
                    <a:pt x="113" y="83"/>
                    <a:pt x="113" y="83"/>
                  </a:cubicBezTo>
                  <a:cubicBezTo>
                    <a:pt x="110" y="89"/>
                    <a:pt x="110" y="89"/>
                    <a:pt x="110" y="89"/>
                  </a:cubicBezTo>
                  <a:cubicBezTo>
                    <a:pt x="109" y="92"/>
                    <a:pt x="109" y="92"/>
                    <a:pt x="109" y="92"/>
                  </a:cubicBezTo>
                  <a:cubicBezTo>
                    <a:pt x="101" y="89"/>
                    <a:pt x="101" y="89"/>
                    <a:pt x="101" y="89"/>
                  </a:cubicBezTo>
                  <a:cubicBezTo>
                    <a:pt x="99" y="91"/>
                    <a:pt x="98" y="93"/>
                    <a:pt x="97" y="94"/>
                  </a:cubicBezTo>
                  <a:cubicBezTo>
                    <a:pt x="101" y="101"/>
                    <a:pt x="101" y="101"/>
                    <a:pt x="101" y="101"/>
                  </a:cubicBezTo>
                  <a:cubicBezTo>
                    <a:pt x="99" y="103"/>
                    <a:pt x="99" y="103"/>
                    <a:pt x="99" y="103"/>
                  </a:cubicBezTo>
                  <a:cubicBezTo>
                    <a:pt x="94" y="107"/>
                    <a:pt x="94" y="107"/>
                    <a:pt x="94" y="107"/>
                  </a:cubicBezTo>
                  <a:cubicBezTo>
                    <a:pt x="92" y="108"/>
                    <a:pt x="92" y="108"/>
                    <a:pt x="92" y="108"/>
                  </a:cubicBezTo>
                  <a:cubicBezTo>
                    <a:pt x="85" y="102"/>
                    <a:pt x="85" y="102"/>
                    <a:pt x="85" y="102"/>
                  </a:cubicBezTo>
                  <a:cubicBezTo>
                    <a:pt x="83" y="103"/>
                    <a:pt x="81" y="103"/>
                    <a:pt x="79" y="104"/>
                  </a:cubicBezTo>
                  <a:cubicBezTo>
                    <a:pt x="79" y="112"/>
                    <a:pt x="79" y="112"/>
                    <a:pt x="79" y="112"/>
                  </a:cubicBezTo>
                  <a:cubicBezTo>
                    <a:pt x="77" y="113"/>
                    <a:pt x="77" y="113"/>
                    <a:pt x="77" y="113"/>
                  </a:cubicBezTo>
                  <a:cubicBezTo>
                    <a:pt x="70" y="114"/>
                    <a:pt x="70" y="114"/>
                    <a:pt x="70" y="114"/>
                  </a:cubicBezTo>
                  <a:cubicBezTo>
                    <a:pt x="68" y="114"/>
                    <a:pt x="68" y="114"/>
                    <a:pt x="68" y="114"/>
                  </a:cubicBezTo>
                  <a:cubicBezTo>
                    <a:pt x="65" y="105"/>
                    <a:pt x="65" y="105"/>
                    <a:pt x="65" y="105"/>
                  </a:cubicBezTo>
                  <a:cubicBezTo>
                    <a:pt x="63" y="105"/>
                    <a:pt x="61" y="105"/>
                    <a:pt x="60" y="104"/>
                  </a:cubicBezTo>
                  <a:cubicBezTo>
                    <a:pt x="55" y="111"/>
                    <a:pt x="55" y="111"/>
                    <a:pt x="55" y="111"/>
                  </a:cubicBezTo>
                  <a:cubicBezTo>
                    <a:pt x="53" y="110"/>
                    <a:pt x="53" y="110"/>
                    <a:pt x="53" y="110"/>
                  </a:cubicBezTo>
                  <a:cubicBezTo>
                    <a:pt x="47" y="108"/>
                    <a:pt x="47" y="108"/>
                    <a:pt x="47" y="108"/>
                  </a:cubicBezTo>
                  <a:cubicBezTo>
                    <a:pt x="45" y="107"/>
                    <a:pt x="45" y="107"/>
                    <a:pt x="45" y="107"/>
                  </a:cubicBezTo>
                  <a:cubicBezTo>
                    <a:pt x="47" y="98"/>
                    <a:pt x="47" y="98"/>
                    <a:pt x="47" y="98"/>
                  </a:cubicBezTo>
                  <a:cubicBezTo>
                    <a:pt x="45" y="97"/>
                    <a:pt x="44" y="96"/>
                    <a:pt x="42" y="94"/>
                  </a:cubicBezTo>
                  <a:cubicBezTo>
                    <a:pt x="35" y="98"/>
                    <a:pt x="35" y="98"/>
                    <a:pt x="35" y="98"/>
                  </a:cubicBezTo>
                  <a:cubicBezTo>
                    <a:pt x="33" y="96"/>
                    <a:pt x="33" y="96"/>
                    <a:pt x="33" y="96"/>
                  </a:cubicBezTo>
                  <a:cubicBezTo>
                    <a:pt x="29" y="91"/>
                    <a:pt x="29" y="91"/>
                    <a:pt x="29" y="91"/>
                  </a:cubicBezTo>
                  <a:cubicBezTo>
                    <a:pt x="28" y="89"/>
                    <a:pt x="28" y="89"/>
                    <a:pt x="28" y="89"/>
                  </a:cubicBezTo>
                  <a:cubicBezTo>
                    <a:pt x="34" y="83"/>
                    <a:pt x="34" y="83"/>
                    <a:pt x="34" y="83"/>
                  </a:cubicBezTo>
                  <a:cubicBezTo>
                    <a:pt x="33" y="81"/>
                    <a:pt x="32" y="79"/>
                    <a:pt x="32" y="77"/>
                  </a:cubicBezTo>
                  <a:cubicBezTo>
                    <a:pt x="24" y="77"/>
                    <a:pt x="24" y="77"/>
                    <a:pt x="24" y="77"/>
                  </a:cubicBezTo>
                  <a:cubicBezTo>
                    <a:pt x="23" y="74"/>
                    <a:pt x="23" y="74"/>
                    <a:pt x="23" y="74"/>
                  </a:cubicBezTo>
                  <a:cubicBezTo>
                    <a:pt x="23" y="68"/>
                    <a:pt x="23" y="68"/>
                    <a:pt x="23" y="68"/>
                  </a:cubicBezTo>
                  <a:cubicBezTo>
                    <a:pt x="22" y="66"/>
                    <a:pt x="22" y="66"/>
                    <a:pt x="22" y="66"/>
                  </a:cubicBezTo>
                  <a:cubicBezTo>
                    <a:pt x="31" y="63"/>
                    <a:pt x="31" y="63"/>
                    <a:pt x="31" y="63"/>
                  </a:cubicBezTo>
                  <a:cubicBezTo>
                    <a:pt x="31" y="61"/>
                    <a:pt x="31" y="59"/>
                    <a:pt x="32" y="57"/>
                  </a:cubicBezTo>
                  <a:cubicBezTo>
                    <a:pt x="25" y="53"/>
                    <a:pt x="25" y="53"/>
                    <a:pt x="25" y="53"/>
                  </a:cubicBezTo>
                  <a:cubicBezTo>
                    <a:pt x="26" y="50"/>
                    <a:pt x="26" y="50"/>
                    <a:pt x="26" y="50"/>
                  </a:cubicBezTo>
                  <a:cubicBezTo>
                    <a:pt x="28" y="45"/>
                    <a:pt x="28" y="45"/>
                    <a:pt x="28" y="45"/>
                  </a:cubicBezTo>
                  <a:cubicBezTo>
                    <a:pt x="29" y="42"/>
                    <a:pt x="29" y="42"/>
                    <a:pt x="29" y="42"/>
                  </a:cubicBezTo>
                  <a:cubicBezTo>
                    <a:pt x="38" y="44"/>
                    <a:pt x="38" y="44"/>
                    <a:pt x="38" y="44"/>
                  </a:cubicBezTo>
                  <a:cubicBezTo>
                    <a:pt x="39" y="43"/>
                    <a:pt x="41" y="41"/>
                    <a:pt x="42" y="40"/>
                  </a:cubicBezTo>
                  <a:cubicBezTo>
                    <a:pt x="38" y="32"/>
                    <a:pt x="38" y="32"/>
                    <a:pt x="38" y="32"/>
                  </a:cubicBezTo>
                  <a:cubicBezTo>
                    <a:pt x="40" y="31"/>
                    <a:pt x="40" y="31"/>
                    <a:pt x="40" y="31"/>
                  </a:cubicBezTo>
                  <a:cubicBezTo>
                    <a:pt x="45" y="27"/>
                    <a:pt x="45" y="27"/>
                    <a:pt x="45" y="27"/>
                  </a:cubicBezTo>
                  <a:cubicBezTo>
                    <a:pt x="47" y="26"/>
                    <a:pt x="47" y="26"/>
                    <a:pt x="47" y="26"/>
                  </a:cubicBezTo>
                  <a:cubicBezTo>
                    <a:pt x="54" y="32"/>
                    <a:pt x="54" y="32"/>
                    <a:pt x="54" y="32"/>
                  </a:cubicBezTo>
                  <a:cubicBezTo>
                    <a:pt x="55" y="31"/>
                    <a:pt x="57" y="30"/>
                    <a:pt x="59" y="30"/>
                  </a:cubicBezTo>
                  <a:cubicBezTo>
                    <a:pt x="59" y="21"/>
                    <a:pt x="59" y="21"/>
                    <a:pt x="59" y="21"/>
                  </a:cubicBezTo>
                  <a:cubicBezTo>
                    <a:pt x="62" y="21"/>
                    <a:pt x="62" y="21"/>
                    <a:pt x="62" y="21"/>
                  </a:cubicBezTo>
                  <a:cubicBezTo>
                    <a:pt x="68" y="20"/>
                    <a:pt x="68" y="20"/>
                    <a:pt x="68" y="20"/>
                  </a:cubicBezTo>
                  <a:cubicBezTo>
                    <a:pt x="71" y="20"/>
                    <a:pt x="71" y="20"/>
                    <a:pt x="71" y="20"/>
                  </a:cubicBezTo>
                  <a:cubicBezTo>
                    <a:pt x="73" y="29"/>
                    <a:pt x="73" y="29"/>
                    <a:pt x="73" y="29"/>
                  </a:cubicBezTo>
                  <a:cubicBezTo>
                    <a:pt x="75" y="29"/>
                    <a:pt x="77" y="29"/>
                    <a:pt x="79" y="30"/>
                  </a:cubicBezTo>
                  <a:cubicBezTo>
                    <a:pt x="83" y="22"/>
                    <a:pt x="83" y="22"/>
                    <a:pt x="83" y="22"/>
                  </a:cubicBezTo>
                  <a:cubicBezTo>
                    <a:pt x="86" y="23"/>
                    <a:pt x="86" y="23"/>
                    <a:pt x="86" y="23"/>
                  </a:cubicBezTo>
                  <a:cubicBezTo>
                    <a:pt x="92" y="26"/>
                    <a:pt x="92" y="26"/>
                    <a:pt x="92" y="26"/>
                  </a:cubicBezTo>
                  <a:cubicBezTo>
                    <a:pt x="94" y="27"/>
                    <a:pt x="94" y="27"/>
                    <a:pt x="94" y="27"/>
                  </a:cubicBezTo>
                  <a:cubicBezTo>
                    <a:pt x="92" y="36"/>
                    <a:pt x="92" y="36"/>
                    <a:pt x="92" y="36"/>
                  </a:cubicBezTo>
                  <a:cubicBezTo>
                    <a:pt x="93" y="37"/>
                    <a:pt x="95" y="38"/>
                    <a:pt x="96" y="39"/>
                  </a:cubicBezTo>
                  <a:cubicBezTo>
                    <a:pt x="104" y="35"/>
                    <a:pt x="104" y="35"/>
                    <a:pt x="104" y="35"/>
                  </a:cubicBezTo>
                  <a:cubicBezTo>
                    <a:pt x="105" y="37"/>
                    <a:pt x="105" y="37"/>
                    <a:pt x="105" y="37"/>
                  </a:cubicBezTo>
                  <a:cubicBezTo>
                    <a:pt x="109" y="43"/>
                    <a:pt x="109" y="43"/>
                    <a:pt x="109" y="43"/>
                  </a:cubicBezTo>
                  <a:cubicBezTo>
                    <a:pt x="111" y="45"/>
                    <a:pt x="111" y="45"/>
                    <a:pt x="111" y="45"/>
                  </a:cubicBezTo>
                  <a:cubicBezTo>
                    <a:pt x="105" y="51"/>
                    <a:pt x="105" y="51"/>
                    <a:pt x="105" y="51"/>
                  </a:cubicBezTo>
                  <a:cubicBezTo>
                    <a:pt x="105" y="53"/>
                    <a:pt x="106" y="55"/>
                    <a:pt x="107" y="57"/>
                  </a:cubicBezTo>
                  <a:cubicBezTo>
                    <a:pt x="115" y="57"/>
                    <a:pt x="115" y="57"/>
                    <a:pt x="115" y="57"/>
                  </a:cubicBezTo>
                  <a:cubicBezTo>
                    <a:pt x="115" y="59"/>
                    <a:pt x="115" y="59"/>
                    <a:pt x="115" y="59"/>
                  </a:cubicBezTo>
                  <a:cubicBezTo>
                    <a:pt x="116" y="66"/>
                    <a:pt x="116" y="66"/>
                    <a:pt x="116" y="66"/>
                  </a:cubicBezTo>
                  <a:cubicBezTo>
                    <a:pt x="116" y="68"/>
                    <a:pt x="116" y="68"/>
                    <a:pt x="116" y="68"/>
                  </a:cubicBezTo>
                  <a:cubicBezTo>
                    <a:pt x="108" y="71"/>
                    <a:pt x="108" y="71"/>
                    <a:pt x="108" y="71"/>
                  </a:cubicBezTo>
                  <a:cubicBezTo>
                    <a:pt x="108" y="73"/>
                    <a:pt x="107" y="75"/>
                    <a:pt x="107" y="77"/>
                  </a:cubicBezTo>
                  <a:lnTo>
                    <a:pt x="114" y="81"/>
                  </a:lnTo>
                  <a:close/>
                </a:path>
              </a:pathLst>
            </a:custGeom>
            <a:grpFill/>
            <a:ln>
              <a:noFill/>
            </a:ln>
          </p:spPr>
          <p:txBody>
            <a:bodyPr vert="horz" wrap="square" lIns="91440" tIns="45720" rIns="91440" bIns="45720" numCol="1" anchor="t" anchorCtr="0" compatLnSpc="1"/>
            <a:lstStyle/>
            <a:p>
              <a:endParaRPr lang="en-US"/>
            </a:p>
          </p:txBody>
        </p:sp>
        <p:sp>
          <p:nvSpPr>
            <p:cNvPr id="20" name="Freeform 67"/>
            <p:cNvSpPr>
              <a:spLocks noEditPoints="1"/>
            </p:cNvSpPr>
            <p:nvPr/>
          </p:nvSpPr>
          <p:spPr bwMode="auto">
            <a:xfrm>
              <a:off x="6202016" y="4590402"/>
              <a:ext cx="174003" cy="172622"/>
            </a:xfrm>
            <a:custGeom>
              <a:avLst/>
              <a:gdLst>
                <a:gd name="T0" fmla="*/ 31 w 63"/>
                <a:gd name="T1" fmla="*/ 0 h 63"/>
                <a:gd name="T2" fmla="*/ 0 w 63"/>
                <a:gd name="T3" fmla="*/ 32 h 63"/>
                <a:gd name="T4" fmla="*/ 31 w 63"/>
                <a:gd name="T5" fmla="*/ 63 h 63"/>
                <a:gd name="T6" fmla="*/ 63 w 63"/>
                <a:gd name="T7" fmla="*/ 32 h 63"/>
                <a:gd name="T8" fmla="*/ 31 w 63"/>
                <a:gd name="T9" fmla="*/ 0 h 63"/>
                <a:gd name="T10" fmla="*/ 31 w 63"/>
                <a:gd name="T11" fmla="*/ 46 h 63"/>
                <a:gd name="T12" fmla="*/ 17 w 63"/>
                <a:gd name="T13" fmla="*/ 32 h 63"/>
                <a:gd name="T14" fmla="*/ 31 w 63"/>
                <a:gd name="T15" fmla="*/ 18 h 63"/>
                <a:gd name="T16" fmla="*/ 46 w 63"/>
                <a:gd name="T17" fmla="*/ 32 h 63"/>
                <a:gd name="T18" fmla="*/ 31 w 63"/>
                <a:gd name="T19"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1" y="0"/>
                  </a:moveTo>
                  <a:cubicBezTo>
                    <a:pt x="14" y="0"/>
                    <a:pt x="0" y="14"/>
                    <a:pt x="0" y="32"/>
                  </a:cubicBezTo>
                  <a:cubicBezTo>
                    <a:pt x="0" y="49"/>
                    <a:pt x="14" y="63"/>
                    <a:pt x="31" y="63"/>
                  </a:cubicBezTo>
                  <a:cubicBezTo>
                    <a:pt x="49" y="63"/>
                    <a:pt x="63" y="49"/>
                    <a:pt x="63" y="32"/>
                  </a:cubicBezTo>
                  <a:cubicBezTo>
                    <a:pt x="63" y="14"/>
                    <a:pt x="49" y="0"/>
                    <a:pt x="31" y="0"/>
                  </a:cubicBezTo>
                  <a:close/>
                  <a:moveTo>
                    <a:pt x="31" y="46"/>
                  </a:moveTo>
                  <a:cubicBezTo>
                    <a:pt x="23" y="46"/>
                    <a:pt x="17" y="40"/>
                    <a:pt x="17" y="32"/>
                  </a:cubicBezTo>
                  <a:cubicBezTo>
                    <a:pt x="17" y="24"/>
                    <a:pt x="23" y="18"/>
                    <a:pt x="31" y="18"/>
                  </a:cubicBezTo>
                  <a:cubicBezTo>
                    <a:pt x="39" y="18"/>
                    <a:pt x="46" y="24"/>
                    <a:pt x="46" y="32"/>
                  </a:cubicBezTo>
                  <a:cubicBezTo>
                    <a:pt x="46" y="40"/>
                    <a:pt x="39" y="46"/>
                    <a:pt x="31" y="46"/>
                  </a:cubicBezTo>
                  <a:close/>
                </a:path>
              </a:pathLst>
            </a:custGeom>
            <a:grpFill/>
            <a:ln>
              <a:noFill/>
            </a:ln>
          </p:spPr>
          <p:txBody>
            <a:bodyPr vert="horz" wrap="square" lIns="91440" tIns="45720" rIns="91440" bIns="45720" numCol="1" anchor="t" anchorCtr="0" compatLnSpc="1"/>
            <a:lstStyle/>
            <a:p>
              <a:endParaRPr lang="en-US"/>
            </a:p>
          </p:txBody>
        </p:sp>
      </p:grpSp>
      <p:grpSp>
        <p:nvGrpSpPr>
          <p:cNvPr id="21" name="组合 20"/>
          <p:cNvGrpSpPr/>
          <p:nvPr/>
        </p:nvGrpSpPr>
        <p:grpSpPr>
          <a:xfrm>
            <a:off x="6738981" y="4080595"/>
            <a:ext cx="460472" cy="533606"/>
            <a:chOff x="3750781" y="541374"/>
            <a:chExt cx="469532" cy="544105"/>
          </a:xfrm>
          <a:solidFill>
            <a:schemeClr val="bg1"/>
          </a:solidFill>
        </p:grpSpPr>
        <p:sp>
          <p:nvSpPr>
            <p:cNvPr id="22" name="Freeform 63"/>
            <p:cNvSpPr>
              <a:spLocks noEditPoints="1"/>
            </p:cNvSpPr>
            <p:nvPr/>
          </p:nvSpPr>
          <p:spPr bwMode="auto">
            <a:xfrm>
              <a:off x="3750781" y="541374"/>
              <a:ext cx="469532" cy="544105"/>
            </a:xfrm>
            <a:custGeom>
              <a:avLst/>
              <a:gdLst>
                <a:gd name="T0" fmla="*/ 22 w 171"/>
                <a:gd name="T1" fmla="*/ 64 h 198"/>
                <a:gd name="T2" fmla="*/ 8 w 171"/>
                <a:gd name="T3" fmla="*/ 102 h 198"/>
                <a:gd name="T4" fmla="*/ 16 w 171"/>
                <a:gd name="T5" fmla="*/ 121 h 198"/>
                <a:gd name="T6" fmla="*/ 10 w 171"/>
                <a:gd name="T7" fmla="*/ 131 h 198"/>
                <a:gd name="T8" fmla="*/ 17 w 171"/>
                <a:gd name="T9" fmla="*/ 162 h 198"/>
                <a:gd name="T10" fmla="*/ 83 w 171"/>
                <a:gd name="T11" fmla="*/ 198 h 198"/>
                <a:gd name="T12" fmla="*/ 123 w 171"/>
                <a:gd name="T13" fmla="*/ 13 h 198"/>
                <a:gd name="T14" fmla="*/ 91 w 171"/>
                <a:gd name="T15" fmla="*/ 89 h 198"/>
                <a:gd name="T16" fmla="*/ 84 w 171"/>
                <a:gd name="T17" fmla="*/ 98 h 198"/>
                <a:gd name="T18" fmla="*/ 74 w 171"/>
                <a:gd name="T19" fmla="*/ 92 h 198"/>
                <a:gd name="T20" fmla="*/ 63 w 171"/>
                <a:gd name="T21" fmla="*/ 96 h 198"/>
                <a:gd name="T22" fmla="*/ 58 w 171"/>
                <a:gd name="T23" fmla="*/ 86 h 198"/>
                <a:gd name="T24" fmla="*/ 46 w 171"/>
                <a:gd name="T25" fmla="*/ 84 h 198"/>
                <a:gd name="T26" fmla="*/ 47 w 171"/>
                <a:gd name="T27" fmla="*/ 73 h 198"/>
                <a:gd name="T28" fmla="*/ 37 w 171"/>
                <a:gd name="T29" fmla="*/ 65 h 198"/>
                <a:gd name="T30" fmla="*/ 44 w 171"/>
                <a:gd name="T31" fmla="*/ 55 h 198"/>
                <a:gd name="T32" fmla="*/ 40 w 171"/>
                <a:gd name="T33" fmla="*/ 44 h 198"/>
                <a:gd name="T34" fmla="*/ 50 w 171"/>
                <a:gd name="T35" fmla="*/ 39 h 198"/>
                <a:gd name="T36" fmla="*/ 52 w 171"/>
                <a:gd name="T37" fmla="*/ 28 h 198"/>
                <a:gd name="T38" fmla="*/ 64 w 171"/>
                <a:gd name="T39" fmla="*/ 28 h 198"/>
                <a:gd name="T40" fmla="*/ 71 w 171"/>
                <a:gd name="T41" fmla="*/ 19 h 198"/>
                <a:gd name="T42" fmla="*/ 81 w 171"/>
                <a:gd name="T43" fmla="*/ 26 h 198"/>
                <a:gd name="T44" fmla="*/ 91 w 171"/>
                <a:gd name="T45" fmla="*/ 21 h 198"/>
                <a:gd name="T46" fmla="*/ 97 w 171"/>
                <a:gd name="T47" fmla="*/ 32 h 198"/>
                <a:gd name="T48" fmla="*/ 108 w 171"/>
                <a:gd name="T49" fmla="*/ 33 h 198"/>
                <a:gd name="T50" fmla="*/ 108 w 171"/>
                <a:gd name="T51" fmla="*/ 45 h 198"/>
                <a:gd name="T52" fmla="*/ 117 w 171"/>
                <a:gd name="T53" fmla="*/ 52 h 198"/>
                <a:gd name="T54" fmla="*/ 111 w 171"/>
                <a:gd name="T55" fmla="*/ 62 h 198"/>
                <a:gd name="T56" fmla="*/ 115 w 171"/>
                <a:gd name="T57" fmla="*/ 73 h 198"/>
                <a:gd name="T58" fmla="*/ 104 w 171"/>
                <a:gd name="T59" fmla="*/ 78 h 198"/>
                <a:gd name="T60" fmla="*/ 103 w 171"/>
                <a:gd name="T61" fmla="*/ 90 h 198"/>
                <a:gd name="T62" fmla="*/ 138 w 171"/>
                <a:gd name="T63" fmla="*/ 104 h 198"/>
                <a:gd name="T64" fmla="*/ 139 w 171"/>
                <a:gd name="T65" fmla="*/ 113 h 198"/>
                <a:gd name="T66" fmla="*/ 131 w 171"/>
                <a:gd name="T67" fmla="*/ 119 h 198"/>
                <a:gd name="T68" fmla="*/ 123 w 171"/>
                <a:gd name="T69" fmla="*/ 116 h 198"/>
                <a:gd name="T70" fmla="*/ 119 w 171"/>
                <a:gd name="T71" fmla="*/ 122 h 198"/>
                <a:gd name="T72" fmla="*/ 114 w 171"/>
                <a:gd name="T73" fmla="*/ 113 h 198"/>
                <a:gd name="T74" fmla="*/ 105 w 171"/>
                <a:gd name="T75" fmla="*/ 109 h 198"/>
                <a:gd name="T76" fmla="*/ 104 w 171"/>
                <a:gd name="T77" fmla="*/ 100 h 198"/>
                <a:gd name="T78" fmla="*/ 111 w 171"/>
                <a:gd name="T79" fmla="*/ 94 h 198"/>
                <a:gd name="T80" fmla="*/ 113 w 171"/>
                <a:gd name="T81" fmla="*/ 84 h 198"/>
                <a:gd name="T82" fmla="*/ 121 w 171"/>
                <a:gd name="T83" fmla="*/ 87 h 198"/>
                <a:gd name="T84" fmla="*/ 126 w 171"/>
                <a:gd name="T85" fmla="*/ 82 h 198"/>
                <a:gd name="T86" fmla="*/ 134 w 171"/>
                <a:gd name="T87" fmla="*/ 86 h 198"/>
                <a:gd name="T88" fmla="*/ 136 w 171"/>
                <a:gd name="T89" fmla="*/ 94 h 198"/>
                <a:gd name="T90" fmla="*/ 144 w 171"/>
                <a:gd name="T91"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1" h="198">
                  <a:moveTo>
                    <a:pt x="123" y="13"/>
                  </a:moveTo>
                  <a:cubicBezTo>
                    <a:pt x="95" y="1"/>
                    <a:pt x="72" y="0"/>
                    <a:pt x="47" y="16"/>
                  </a:cubicBezTo>
                  <a:cubicBezTo>
                    <a:pt x="28" y="29"/>
                    <a:pt x="22" y="60"/>
                    <a:pt x="22" y="64"/>
                  </a:cubicBezTo>
                  <a:cubicBezTo>
                    <a:pt x="22" y="68"/>
                    <a:pt x="26" y="73"/>
                    <a:pt x="14" y="82"/>
                  </a:cubicBezTo>
                  <a:cubicBezTo>
                    <a:pt x="2" y="90"/>
                    <a:pt x="0" y="88"/>
                    <a:pt x="1" y="93"/>
                  </a:cubicBezTo>
                  <a:cubicBezTo>
                    <a:pt x="2" y="97"/>
                    <a:pt x="6" y="100"/>
                    <a:pt x="8" y="102"/>
                  </a:cubicBezTo>
                  <a:cubicBezTo>
                    <a:pt x="10" y="104"/>
                    <a:pt x="11" y="106"/>
                    <a:pt x="9" y="109"/>
                  </a:cubicBezTo>
                  <a:cubicBezTo>
                    <a:pt x="7" y="111"/>
                    <a:pt x="4" y="111"/>
                    <a:pt x="6" y="116"/>
                  </a:cubicBezTo>
                  <a:cubicBezTo>
                    <a:pt x="8" y="120"/>
                    <a:pt x="14" y="120"/>
                    <a:pt x="16" y="121"/>
                  </a:cubicBezTo>
                  <a:cubicBezTo>
                    <a:pt x="16" y="121"/>
                    <a:pt x="10" y="120"/>
                    <a:pt x="8" y="121"/>
                  </a:cubicBezTo>
                  <a:cubicBezTo>
                    <a:pt x="6" y="122"/>
                    <a:pt x="4" y="125"/>
                    <a:pt x="5" y="127"/>
                  </a:cubicBezTo>
                  <a:cubicBezTo>
                    <a:pt x="6" y="129"/>
                    <a:pt x="9" y="130"/>
                    <a:pt x="10" y="131"/>
                  </a:cubicBezTo>
                  <a:cubicBezTo>
                    <a:pt x="11" y="131"/>
                    <a:pt x="11" y="135"/>
                    <a:pt x="11" y="136"/>
                  </a:cubicBezTo>
                  <a:cubicBezTo>
                    <a:pt x="11" y="140"/>
                    <a:pt x="9" y="143"/>
                    <a:pt x="7" y="147"/>
                  </a:cubicBezTo>
                  <a:cubicBezTo>
                    <a:pt x="5" y="151"/>
                    <a:pt x="8" y="160"/>
                    <a:pt x="17" y="162"/>
                  </a:cubicBezTo>
                  <a:cubicBezTo>
                    <a:pt x="26" y="164"/>
                    <a:pt x="30" y="164"/>
                    <a:pt x="36" y="164"/>
                  </a:cubicBezTo>
                  <a:cubicBezTo>
                    <a:pt x="48" y="165"/>
                    <a:pt x="57" y="183"/>
                    <a:pt x="58" y="197"/>
                  </a:cubicBezTo>
                  <a:cubicBezTo>
                    <a:pt x="63" y="198"/>
                    <a:pt x="78" y="198"/>
                    <a:pt x="83" y="198"/>
                  </a:cubicBezTo>
                  <a:cubicBezTo>
                    <a:pt x="100" y="198"/>
                    <a:pt x="117" y="194"/>
                    <a:pt x="131" y="186"/>
                  </a:cubicBezTo>
                  <a:cubicBezTo>
                    <a:pt x="124" y="144"/>
                    <a:pt x="147" y="140"/>
                    <a:pt x="159" y="100"/>
                  </a:cubicBezTo>
                  <a:cubicBezTo>
                    <a:pt x="164" y="83"/>
                    <a:pt x="171" y="35"/>
                    <a:pt x="123" y="13"/>
                  </a:cubicBezTo>
                  <a:close/>
                  <a:moveTo>
                    <a:pt x="98" y="93"/>
                  </a:moveTo>
                  <a:cubicBezTo>
                    <a:pt x="97" y="95"/>
                    <a:pt x="97" y="95"/>
                    <a:pt x="97" y="95"/>
                  </a:cubicBezTo>
                  <a:cubicBezTo>
                    <a:pt x="91" y="89"/>
                    <a:pt x="91" y="89"/>
                    <a:pt x="91" y="89"/>
                  </a:cubicBezTo>
                  <a:cubicBezTo>
                    <a:pt x="89" y="90"/>
                    <a:pt x="88" y="90"/>
                    <a:pt x="86" y="91"/>
                  </a:cubicBezTo>
                  <a:cubicBezTo>
                    <a:pt x="86" y="98"/>
                    <a:pt x="86" y="98"/>
                    <a:pt x="86" y="98"/>
                  </a:cubicBezTo>
                  <a:cubicBezTo>
                    <a:pt x="84" y="98"/>
                    <a:pt x="84" y="98"/>
                    <a:pt x="84" y="98"/>
                  </a:cubicBezTo>
                  <a:cubicBezTo>
                    <a:pt x="78" y="99"/>
                    <a:pt x="78" y="99"/>
                    <a:pt x="78" y="99"/>
                  </a:cubicBezTo>
                  <a:cubicBezTo>
                    <a:pt x="76" y="99"/>
                    <a:pt x="76" y="99"/>
                    <a:pt x="76" y="99"/>
                  </a:cubicBezTo>
                  <a:cubicBezTo>
                    <a:pt x="74" y="92"/>
                    <a:pt x="74" y="92"/>
                    <a:pt x="74" y="92"/>
                  </a:cubicBezTo>
                  <a:cubicBezTo>
                    <a:pt x="72" y="92"/>
                    <a:pt x="70" y="91"/>
                    <a:pt x="69" y="91"/>
                  </a:cubicBezTo>
                  <a:cubicBezTo>
                    <a:pt x="65" y="97"/>
                    <a:pt x="65" y="97"/>
                    <a:pt x="65" y="97"/>
                  </a:cubicBezTo>
                  <a:cubicBezTo>
                    <a:pt x="63" y="96"/>
                    <a:pt x="63" y="96"/>
                    <a:pt x="63" y="96"/>
                  </a:cubicBezTo>
                  <a:cubicBezTo>
                    <a:pt x="58" y="94"/>
                    <a:pt x="58" y="94"/>
                    <a:pt x="58" y="94"/>
                  </a:cubicBezTo>
                  <a:cubicBezTo>
                    <a:pt x="56" y="93"/>
                    <a:pt x="56" y="93"/>
                    <a:pt x="56" y="93"/>
                  </a:cubicBezTo>
                  <a:cubicBezTo>
                    <a:pt x="58" y="86"/>
                    <a:pt x="58" y="86"/>
                    <a:pt x="58" y="86"/>
                  </a:cubicBezTo>
                  <a:cubicBezTo>
                    <a:pt x="56" y="85"/>
                    <a:pt x="55" y="84"/>
                    <a:pt x="54" y="82"/>
                  </a:cubicBezTo>
                  <a:cubicBezTo>
                    <a:pt x="47" y="86"/>
                    <a:pt x="47" y="86"/>
                    <a:pt x="47" y="86"/>
                  </a:cubicBezTo>
                  <a:cubicBezTo>
                    <a:pt x="46" y="84"/>
                    <a:pt x="46" y="84"/>
                    <a:pt x="46" y="84"/>
                  </a:cubicBezTo>
                  <a:cubicBezTo>
                    <a:pt x="43" y="80"/>
                    <a:pt x="43" y="80"/>
                    <a:pt x="43" y="80"/>
                  </a:cubicBezTo>
                  <a:cubicBezTo>
                    <a:pt x="41" y="78"/>
                    <a:pt x="41" y="78"/>
                    <a:pt x="41" y="78"/>
                  </a:cubicBezTo>
                  <a:cubicBezTo>
                    <a:pt x="47" y="73"/>
                    <a:pt x="47" y="73"/>
                    <a:pt x="47" y="73"/>
                  </a:cubicBezTo>
                  <a:cubicBezTo>
                    <a:pt x="46" y="71"/>
                    <a:pt x="45" y="69"/>
                    <a:pt x="45" y="68"/>
                  </a:cubicBezTo>
                  <a:cubicBezTo>
                    <a:pt x="38" y="67"/>
                    <a:pt x="38" y="67"/>
                    <a:pt x="38" y="67"/>
                  </a:cubicBezTo>
                  <a:cubicBezTo>
                    <a:pt x="37" y="65"/>
                    <a:pt x="37" y="65"/>
                    <a:pt x="37" y="65"/>
                  </a:cubicBezTo>
                  <a:cubicBezTo>
                    <a:pt x="37" y="60"/>
                    <a:pt x="37" y="60"/>
                    <a:pt x="37" y="60"/>
                  </a:cubicBezTo>
                  <a:cubicBezTo>
                    <a:pt x="36" y="58"/>
                    <a:pt x="36" y="58"/>
                    <a:pt x="36" y="58"/>
                  </a:cubicBezTo>
                  <a:cubicBezTo>
                    <a:pt x="44" y="55"/>
                    <a:pt x="44" y="55"/>
                    <a:pt x="44" y="55"/>
                  </a:cubicBezTo>
                  <a:cubicBezTo>
                    <a:pt x="44" y="54"/>
                    <a:pt x="44" y="52"/>
                    <a:pt x="45" y="50"/>
                  </a:cubicBezTo>
                  <a:cubicBezTo>
                    <a:pt x="39" y="46"/>
                    <a:pt x="39" y="46"/>
                    <a:pt x="39" y="46"/>
                  </a:cubicBezTo>
                  <a:cubicBezTo>
                    <a:pt x="40" y="44"/>
                    <a:pt x="40" y="44"/>
                    <a:pt x="40" y="44"/>
                  </a:cubicBezTo>
                  <a:cubicBezTo>
                    <a:pt x="42" y="39"/>
                    <a:pt x="42" y="39"/>
                    <a:pt x="42" y="39"/>
                  </a:cubicBezTo>
                  <a:cubicBezTo>
                    <a:pt x="43" y="37"/>
                    <a:pt x="43" y="37"/>
                    <a:pt x="43" y="37"/>
                  </a:cubicBezTo>
                  <a:cubicBezTo>
                    <a:pt x="50" y="39"/>
                    <a:pt x="50" y="39"/>
                    <a:pt x="50" y="39"/>
                  </a:cubicBezTo>
                  <a:cubicBezTo>
                    <a:pt x="51" y="38"/>
                    <a:pt x="52" y="36"/>
                    <a:pt x="54" y="35"/>
                  </a:cubicBezTo>
                  <a:cubicBezTo>
                    <a:pt x="50" y="29"/>
                    <a:pt x="50" y="29"/>
                    <a:pt x="50" y="29"/>
                  </a:cubicBezTo>
                  <a:cubicBezTo>
                    <a:pt x="52" y="28"/>
                    <a:pt x="52" y="28"/>
                    <a:pt x="52" y="28"/>
                  </a:cubicBezTo>
                  <a:cubicBezTo>
                    <a:pt x="56" y="24"/>
                    <a:pt x="56" y="24"/>
                    <a:pt x="56" y="24"/>
                  </a:cubicBezTo>
                  <a:cubicBezTo>
                    <a:pt x="58" y="23"/>
                    <a:pt x="58" y="23"/>
                    <a:pt x="58" y="23"/>
                  </a:cubicBezTo>
                  <a:cubicBezTo>
                    <a:pt x="64" y="28"/>
                    <a:pt x="64" y="28"/>
                    <a:pt x="64" y="28"/>
                  </a:cubicBezTo>
                  <a:cubicBezTo>
                    <a:pt x="65" y="28"/>
                    <a:pt x="67" y="27"/>
                    <a:pt x="68" y="27"/>
                  </a:cubicBezTo>
                  <a:cubicBezTo>
                    <a:pt x="69" y="19"/>
                    <a:pt x="69" y="19"/>
                    <a:pt x="69" y="19"/>
                  </a:cubicBezTo>
                  <a:cubicBezTo>
                    <a:pt x="71" y="19"/>
                    <a:pt x="71" y="19"/>
                    <a:pt x="71" y="19"/>
                  </a:cubicBezTo>
                  <a:cubicBezTo>
                    <a:pt x="76" y="18"/>
                    <a:pt x="76" y="18"/>
                    <a:pt x="76" y="18"/>
                  </a:cubicBezTo>
                  <a:cubicBezTo>
                    <a:pt x="78" y="18"/>
                    <a:pt x="78" y="18"/>
                    <a:pt x="78" y="18"/>
                  </a:cubicBezTo>
                  <a:cubicBezTo>
                    <a:pt x="81" y="26"/>
                    <a:pt x="81" y="26"/>
                    <a:pt x="81" y="26"/>
                  </a:cubicBezTo>
                  <a:cubicBezTo>
                    <a:pt x="82" y="26"/>
                    <a:pt x="84" y="26"/>
                    <a:pt x="86" y="26"/>
                  </a:cubicBezTo>
                  <a:cubicBezTo>
                    <a:pt x="89" y="20"/>
                    <a:pt x="89" y="20"/>
                    <a:pt x="89" y="20"/>
                  </a:cubicBezTo>
                  <a:cubicBezTo>
                    <a:pt x="91" y="21"/>
                    <a:pt x="91" y="21"/>
                    <a:pt x="91" y="21"/>
                  </a:cubicBezTo>
                  <a:cubicBezTo>
                    <a:pt x="97" y="23"/>
                    <a:pt x="97" y="23"/>
                    <a:pt x="97" y="23"/>
                  </a:cubicBezTo>
                  <a:cubicBezTo>
                    <a:pt x="99" y="24"/>
                    <a:pt x="99" y="24"/>
                    <a:pt x="99" y="24"/>
                  </a:cubicBezTo>
                  <a:cubicBezTo>
                    <a:pt x="97" y="32"/>
                    <a:pt x="97" y="32"/>
                    <a:pt x="97" y="32"/>
                  </a:cubicBezTo>
                  <a:cubicBezTo>
                    <a:pt x="98" y="33"/>
                    <a:pt x="100" y="34"/>
                    <a:pt x="101" y="35"/>
                  </a:cubicBezTo>
                  <a:cubicBezTo>
                    <a:pt x="107" y="31"/>
                    <a:pt x="107" y="31"/>
                    <a:pt x="107" y="31"/>
                  </a:cubicBezTo>
                  <a:cubicBezTo>
                    <a:pt x="108" y="33"/>
                    <a:pt x="108" y="33"/>
                    <a:pt x="108" y="33"/>
                  </a:cubicBezTo>
                  <a:cubicBezTo>
                    <a:pt x="112" y="38"/>
                    <a:pt x="112" y="38"/>
                    <a:pt x="112" y="38"/>
                  </a:cubicBezTo>
                  <a:cubicBezTo>
                    <a:pt x="113" y="39"/>
                    <a:pt x="113" y="39"/>
                    <a:pt x="113" y="39"/>
                  </a:cubicBezTo>
                  <a:cubicBezTo>
                    <a:pt x="108" y="45"/>
                    <a:pt x="108" y="45"/>
                    <a:pt x="108" y="45"/>
                  </a:cubicBezTo>
                  <a:cubicBezTo>
                    <a:pt x="109" y="46"/>
                    <a:pt x="109" y="48"/>
                    <a:pt x="110" y="50"/>
                  </a:cubicBezTo>
                  <a:cubicBezTo>
                    <a:pt x="117" y="50"/>
                    <a:pt x="117" y="50"/>
                    <a:pt x="117" y="50"/>
                  </a:cubicBezTo>
                  <a:cubicBezTo>
                    <a:pt x="117" y="52"/>
                    <a:pt x="117" y="52"/>
                    <a:pt x="117" y="52"/>
                  </a:cubicBezTo>
                  <a:cubicBezTo>
                    <a:pt x="118" y="58"/>
                    <a:pt x="118" y="58"/>
                    <a:pt x="118" y="58"/>
                  </a:cubicBezTo>
                  <a:cubicBezTo>
                    <a:pt x="118" y="60"/>
                    <a:pt x="118" y="60"/>
                    <a:pt x="118" y="60"/>
                  </a:cubicBezTo>
                  <a:cubicBezTo>
                    <a:pt x="111" y="62"/>
                    <a:pt x="111" y="62"/>
                    <a:pt x="111" y="62"/>
                  </a:cubicBezTo>
                  <a:cubicBezTo>
                    <a:pt x="110" y="64"/>
                    <a:pt x="110" y="66"/>
                    <a:pt x="110" y="67"/>
                  </a:cubicBezTo>
                  <a:cubicBezTo>
                    <a:pt x="116" y="71"/>
                    <a:pt x="116" y="71"/>
                    <a:pt x="116" y="71"/>
                  </a:cubicBezTo>
                  <a:cubicBezTo>
                    <a:pt x="115" y="73"/>
                    <a:pt x="115" y="73"/>
                    <a:pt x="115" y="73"/>
                  </a:cubicBezTo>
                  <a:cubicBezTo>
                    <a:pt x="113" y="78"/>
                    <a:pt x="113" y="78"/>
                    <a:pt x="113" y="78"/>
                  </a:cubicBezTo>
                  <a:cubicBezTo>
                    <a:pt x="112" y="80"/>
                    <a:pt x="112" y="80"/>
                    <a:pt x="112" y="80"/>
                  </a:cubicBezTo>
                  <a:cubicBezTo>
                    <a:pt x="104" y="78"/>
                    <a:pt x="104" y="78"/>
                    <a:pt x="104" y="78"/>
                  </a:cubicBezTo>
                  <a:cubicBezTo>
                    <a:pt x="103" y="80"/>
                    <a:pt x="102" y="81"/>
                    <a:pt x="101" y="82"/>
                  </a:cubicBezTo>
                  <a:cubicBezTo>
                    <a:pt x="104" y="89"/>
                    <a:pt x="104" y="89"/>
                    <a:pt x="104" y="89"/>
                  </a:cubicBezTo>
                  <a:cubicBezTo>
                    <a:pt x="103" y="90"/>
                    <a:pt x="103" y="90"/>
                    <a:pt x="103" y="90"/>
                  </a:cubicBezTo>
                  <a:lnTo>
                    <a:pt x="98" y="93"/>
                  </a:lnTo>
                  <a:close/>
                  <a:moveTo>
                    <a:pt x="142" y="103"/>
                  </a:moveTo>
                  <a:cubicBezTo>
                    <a:pt x="138" y="104"/>
                    <a:pt x="138" y="104"/>
                    <a:pt x="138" y="104"/>
                  </a:cubicBezTo>
                  <a:cubicBezTo>
                    <a:pt x="137" y="106"/>
                    <a:pt x="137" y="107"/>
                    <a:pt x="136" y="109"/>
                  </a:cubicBezTo>
                  <a:cubicBezTo>
                    <a:pt x="136" y="109"/>
                    <a:pt x="136" y="109"/>
                    <a:pt x="136" y="109"/>
                  </a:cubicBezTo>
                  <a:cubicBezTo>
                    <a:pt x="139" y="113"/>
                    <a:pt x="139" y="113"/>
                    <a:pt x="139" y="113"/>
                  </a:cubicBezTo>
                  <a:cubicBezTo>
                    <a:pt x="139" y="114"/>
                    <a:pt x="139" y="115"/>
                    <a:pt x="139" y="115"/>
                  </a:cubicBezTo>
                  <a:cubicBezTo>
                    <a:pt x="134" y="119"/>
                    <a:pt x="134" y="119"/>
                    <a:pt x="134" y="119"/>
                  </a:cubicBezTo>
                  <a:cubicBezTo>
                    <a:pt x="133" y="120"/>
                    <a:pt x="132" y="120"/>
                    <a:pt x="131" y="119"/>
                  </a:cubicBezTo>
                  <a:cubicBezTo>
                    <a:pt x="129" y="115"/>
                    <a:pt x="129" y="115"/>
                    <a:pt x="129" y="115"/>
                  </a:cubicBezTo>
                  <a:cubicBezTo>
                    <a:pt x="128" y="116"/>
                    <a:pt x="126" y="116"/>
                    <a:pt x="125" y="116"/>
                  </a:cubicBezTo>
                  <a:cubicBezTo>
                    <a:pt x="124" y="116"/>
                    <a:pt x="124" y="116"/>
                    <a:pt x="123" y="116"/>
                  </a:cubicBezTo>
                  <a:cubicBezTo>
                    <a:pt x="123" y="116"/>
                    <a:pt x="123" y="116"/>
                    <a:pt x="123" y="116"/>
                  </a:cubicBezTo>
                  <a:cubicBezTo>
                    <a:pt x="121" y="121"/>
                    <a:pt x="121" y="121"/>
                    <a:pt x="121" y="121"/>
                  </a:cubicBezTo>
                  <a:cubicBezTo>
                    <a:pt x="121" y="122"/>
                    <a:pt x="120" y="122"/>
                    <a:pt x="119" y="122"/>
                  </a:cubicBezTo>
                  <a:cubicBezTo>
                    <a:pt x="113" y="119"/>
                    <a:pt x="113" y="119"/>
                    <a:pt x="113" y="119"/>
                  </a:cubicBezTo>
                  <a:cubicBezTo>
                    <a:pt x="112" y="119"/>
                    <a:pt x="112" y="118"/>
                    <a:pt x="112" y="117"/>
                  </a:cubicBezTo>
                  <a:cubicBezTo>
                    <a:pt x="114" y="113"/>
                    <a:pt x="114" y="113"/>
                    <a:pt x="114" y="113"/>
                  </a:cubicBezTo>
                  <a:cubicBezTo>
                    <a:pt x="113" y="112"/>
                    <a:pt x="111" y="110"/>
                    <a:pt x="110" y="108"/>
                  </a:cubicBezTo>
                  <a:cubicBezTo>
                    <a:pt x="110" y="109"/>
                    <a:pt x="110" y="109"/>
                    <a:pt x="110" y="109"/>
                  </a:cubicBezTo>
                  <a:cubicBezTo>
                    <a:pt x="105" y="109"/>
                    <a:pt x="105" y="109"/>
                    <a:pt x="105" y="109"/>
                  </a:cubicBezTo>
                  <a:cubicBezTo>
                    <a:pt x="104" y="109"/>
                    <a:pt x="104" y="109"/>
                    <a:pt x="104" y="108"/>
                  </a:cubicBezTo>
                  <a:cubicBezTo>
                    <a:pt x="103" y="102"/>
                    <a:pt x="103" y="102"/>
                    <a:pt x="103" y="102"/>
                  </a:cubicBezTo>
                  <a:cubicBezTo>
                    <a:pt x="103" y="101"/>
                    <a:pt x="103" y="100"/>
                    <a:pt x="104" y="100"/>
                  </a:cubicBezTo>
                  <a:cubicBezTo>
                    <a:pt x="109" y="99"/>
                    <a:pt x="109" y="99"/>
                    <a:pt x="109" y="99"/>
                  </a:cubicBezTo>
                  <a:cubicBezTo>
                    <a:pt x="109" y="97"/>
                    <a:pt x="110" y="95"/>
                    <a:pt x="111" y="94"/>
                  </a:cubicBezTo>
                  <a:cubicBezTo>
                    <a:pt x="111" y="94"/>
                    <a:pt x="111" y="94"/>
                    <a:pt x="111" y="94"/>
                  </a:cubicBezTo>
                  <a:cubicBezTo>
                    <a:pt x="108" y="90"/>
                    <a:pt x="108" y="90"/>
                    <a:pt x="108" y="90"/>
                  </a:cubicBezTo>
                  <a:cubicBezTo>
                    <a:pt x="107" y="89"/>
                    <a:pt x="107" y="88"/>
                    <a:pt x="108" y="88"/>
                  </a:cubicBezTo>
                  <a:cubicBezTo>
                    <a:pt x="113" y="84"/>
                    <a:pt x="113" y="84"/>
                    <a:pt x="113" y="84"/>
                  </a:cubicBezTo>
                  <a:cubicBezTo>
                    <a:pt x="114" y="83"/>
                    <a:pt x="115" y="83"/>
                    <a:pt x="115" y="84"/>
                  </a:cubicBezTo>
                  <a:cubicBezTo>
                    <a:pt x="118" y="88"/>
                    <a:pt x="118" y="88"/>
                    <a:pt x="118" y="88"/>
                  </a:cubicBezTo>
                  <a:cubicBezTo>
                    <a:pt x="119" y="87"/>
                    <a:pt x="120" y="87"/>
                    <a:pt x="121" y="87"/>
                  </a:cubicBezTo>
                  <a:cubicBezTo>
                    <a:pt x="122" y="87"/>
                    <a:pt x="123" y="87"/>
                    <a:pt x="124" y="87"/>
                  </a:cubicBezTo>
                  <a:cubicBezTo>
                    <a:pt x="124" y="87"/>
                    <a:pt x="124" y="87"/>
                    <a:pt x="124" y="87"/>
                  </a:cubicBezTo>
                  <a:cubicBezTo>
                    <a:pt x="126" y="82"/>
                    <a:pt x="126" y="82"/>
                    <a:pt x="126" y="82"/>
                  </a:cubicBezTo>
                  <a:cubicBezTo>
                    <a:pt x="126" y="81"/>
                    <a:pt x="127" y="81"/>
                    <a:pt x="128" y="81"/>
                  </a:cubicBezTo>
                  <a:cubicBezTo>
                    <a:pt x="133" y="84"/>
                    <a:pt x="133" y="84"/>
                    <a:pt x="133" y="84"/>
                  </a:cubicBezTo>
                  <a:cubicBezTo>
                    <a:pt x="134" y="84"/>
                    <a:pt x="135" y="85"/>
                    <a:pt x="134" y="86"/>
                  </a:cubicBezTo>
                  <a:cubicBezTo>
                    <a:pt x="132" y="90"/>
                    <a:pt x="132" y="90"/>
                    <a:pt x="132" y="90"/>
                  </a:cubicBezTo>
                  <a:cubicBezTo>
                    <a:pt x="134" y="91"/>
                    <a:pt x="135" y="93"/>
                    <a:pt x="136" y="94"/>
                  </a:cubicBezTo>
                  <a:cubicBezTo>
                    <a:pt x="136" y="94"/>
                    <a:pt x="136" y="94"/>
                    <a:pt x="136" y="94"/>
                  </a:cubicBezTo>
                  <a:cubicBezTo>
                    <a:pt x="141" y="94"/>
                    <a:pt x="141" y="94"/>
                    <a:pt x="141" y="94"/>
                  </a:cubicBezTo>
                  <a:cubicBezTo>
                    <a:pt x="142" y="94"/>
                    <a:pt x="143" y="94"/>
                    <a:pt x="143" y="95"/>
                  </a:cubicBezTo>
                  <a:cubicBezTo>
                    <a:pt x="144" y="101"/>
                    <a:pt x="144" y="101"/>
                    <a:pt x="144" y="101"/>
                  </a:cubicBezTo>
                  <a:cubicBezTo>
                    <a:pt x="144" y="102"/>
                    <a:pt x="143" y="103"/>
                    <a:pt x="142" y="103"/>
                  </a:cubicBezTo>
                  <a:close/>
                </a:path>
              </a:pathLst>
            </a:custGeom>
            <a:grpFill/>
            <a:ln>
              <a:noFill/>
            </a:ln>
          </p:spPr>
          <p:txBody>
            <a:bodyPr vert="horz" wrap="square" lIns="91440" tIns="45720" rIns="91440" bIns="45720" numCol="1" anchor="t" anchorCtr="0" compatLnSpc="1"/>
            <a:lstStyle/>
            <a:p>
              <a:endParaRPr lang="en-US"/>
            </a:p>
          </p:txBody>
        </p:sp>
        <p:sp>
          <p:nvSpPr>
            <p:cNvPr id="23" name="Freeform 64"/>
            <p:cNvSpPr/>
            <p:nvPr/>
          </p:nvSpPr>
          <p:spPr bwMode="auto">
            <a:xfrm>
              <a:off x="4069786" y="799617"/>
              <a:ext cx="40048" cy="41429"/>
            </a:xfrm>
            <a:custGeom>
              <a:avLst/>
              <a:gdLst>
                <a:gd name="T0" fmla="*/ 0 w 15"/>
                <a:gd name="T1" fmla="*/ 8 h 15"/>
                <a:gd name="T2" fmla="*/ 6 w 15"/>
                <a:gd name="T3" fmla="*/ 1 h 15"/>
                <a:gd name="T4" fmla="*/ 14 w 15"/>
                <a:gd name="T5" fmla="*/ 7 h 15"/>
                <a:gd name="T6" fmla="*/ 8 w 15"/>
                <a:gd name="T7" fmla="*/ 14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5"/>
                    <a:pt x="3" y="1"/>
                    <a:pt x="6" y="1"/>
                  </a:cubicBezTo>
                  <a:cubicBezTo>
                    <a:pt x="10" y="0"/>
                    <a:pt x="14" y="3"/>
                    <a:pt x="14" y="7"/>
                  </a:cubicBezTo>
                  <a:cubicBezTo>
                    <a:pt x="15" y="10"/>
                    <a:pt x="12" y="14"/>
                    <a:pt x="8" y="14"/>
                  </a:cubicBezTo>
                  <a:cubicBezTo>
                    <a:pt x="4" y="15"/>
                    <a:pt x="1" y="12"/>
                    <a:pt x="0" y="8"/>
                  </a:cubicBezTo>
                  <a:close/>
                </a:path>
              </a:pathLst>
            </a:custGeom>
            <a:grpFill/>
            <a:ln>
              <a:noFill/>
            </a:ln>
          </p:spPr>
          <p:txBody>
            <a:bodyPr vert="horz" wrap="square" lIns="91440" tIns="45720" rIns="91440" bIns="45720" numCol="1" anchor="t" anchorCtr="0" compatLnSpc="1"/>
            <a:lstStyle/>
            <a:p>
              <a:endParaRPr lang="en-US"/>
            </a:p>
          </p:txBody>
        </p:sp>
        <p:sp>
          <p:nvSpPr>
            <p:cNvPr id="24" name="Freeform 65"/>
            <p:cNvSpPr>
              <a:spLocks noEditPoints="1"/>
            </p:cNvSpPr>
            <p:nvPr/>
          </p:nvSpPr>
          <p:spPr bwMode="auto">
            <a:xfrm>
              <a:off x="3887497" y="626995"/>
              <a:ext cx="151908" cy="150527"/>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0 h 55"/>
                <a:gd name="T12" fmla="*/ 15 w 55"/>
                <a:gd name="T13" fmla="*/ 28 h 55"/>
                <a:gd name="T14" fmla="*/ 27 w 55"/>
                <a:gd name="T15" fmla="*/ 15 h 55"/>
                <a:gd name="T16" fmla="*/ 40 w 55"/>
                <a:gd name="T17" fmla="*/ 28 h 55"/>
                <a:gd name="T18" fmla="*/ 27 w 55"/>
                <a:gd name="T19"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0"/>
                  </a:moveTo>
                  <a:cubicBezTo>
                    <a:pt x="20" y="40"/>
                    <a:pt x="15" y="35"/>
                    <a:pt x="15" y="28"/>
                  </a:cubicBezTo>
                  <a:cubicBezTo>
                    <a:pt x="15" y="21"/>
                    <a:pt x="20" y="15"/>
                    <a:pt x="27" y="15"/>
                  </a:cubicBezTo>
                  <a:cubicBezTo>
                    <a:pt x="34" y="15"/>
                    <a:pt x="40" y="21"/>
                    <a:pt x="40" y="28"/>
                  </a:cubicBezTo>
                  <a:cubicBezTo>
                    <a:pt x="40" y="35"/>
                    <a:pt x="34" y="40"/>
                    <a:pt x="27" y="40"/>
                  </a:cubicBezTo>
                  <a:close/>
                </a:path>
              </a:pathLst>
            </a:custGeom>
            <a:grpFill/>
            <a:ln>
              <a:noFill/>
            </a:ln>
          </p:spPr>
          <p:txBody>
            <a:bodyPr vert="horz" wrap="square" lIns="91440" tIns="45720" rIns="91440" bIns="45720" numCol="1" anchor="t" anchorCtr="0" compatLnSpc="1"/>
            <a:lstStyle/>
            <a:p>
              <a:endParaRPr lang="en-US"/>
            </a:p>
          </p:txBody>
        </p:sp>
      </p:grpSp>
      <p:grpSp>
        <p:nvGrpSpPr>
          <p:cNvPr id="31" name="组合 30"/>
          <p:cNvGrpSpPr/>
          <p:nvPr/>
        </p:nvGrpSpPr>
        <p:grpSpPr>
          <a:xfrm>
            <a:off x="8598489" y="4071284"/>
            <a:ext cx="361816" cy="522010"/>
            <a:chOff x="9578507" y="5775281"/>
            <a:chExt cx="361816" cy="522010"/>
          </a:xfrm>
          <a:solidFill>
            <a:schemeClr val="bg1"/>
          </a:solidFill>
        </p:grpSpPr>
        <p:sp>
          <p:nvSpPr>
            <p:cNvPr id="32" name="Freeform 246"/>
            <p:cNvSpPr>
              <a:spLocks noEditPoints="1"/>
            </p:cNvSpPr>
            <p:nvPr/>
          </p:nvSpPr>
          <p:spPr bwMode="auto">
            <a:xfrm>
              <a:off x="9717986" y="6005904"/>
              <a:ext cx="96668" cy="93907"/>
            </a:xfrm>
            <a:custGeom>
              <a:avLst/>
              <a:gdLst>
                <a:gd name="T0" fmla="*/ 17 w 35"/>
                <a:gd name="T1" fmla="*/ 34 h 34"/>
                <a:gd name="T2" fmla="*/ 0 w 35"/>
                <a:gd name="T3" fmla="*/ 17 h 34"/>
                <a:gd name="T4" fmla="*/ 17 w 35"/>
                <a:gd name="T5" fmla="*/ 0 h 34"/>
                <a:gd name="T6" fmla="*/ 35 w 35"/>
                <a:gd name="T7" fmla="*/ 17 h 34"/>
                <a:gd name="T8" fmla="*/ 17 w 35"/>
                <a:gd name="T9" fmla="*/ 34 h 34"/>
                <a:gd name="T10" fmla="*/ 17 w 35"/>
                <a:gd name="T11" fmla="*/ 8 h 34"/>
                <a:gd name="T12" fmla="*/ 8 w 35"/>
                <a:gd name="T13" fmla="*/ 17 h 34"/>
                <a:gd name="T14" fmla="*/ 17 w 35"/>
                <a:gd name="T15" fmla="*/ 26 h 34"/>
                <a:gd name="T16" fmla="*/ 27 w 35"/>
                <a:gd name="T17" fmla="*/ 17 h 34"/>
                <a:gd name="T18" fmla="*/ 17 w 35"/>
                <a:gd name="T19"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8" y="34"/>
                    <a:pt x="0" y="26"/>
                    <a:pt x="0" y="17"/>
                  </a:cubicBezTo>
                  <a:cubicBezTo>
                    <a:pt x="0" y="7"/>
                    <a:pt x="8" y="0"/>
                    <a:pt x="17" y="0"/>
                  </a:cubicBezTo>
                  <a:cubicBezTo>
                    <a:pt x="27" y="0"/>
                    <a:pt x="35" y="7"/>
                    <a:pt x="35" y="17"/>
                  </a:cubicBezTo>
                  <a:cubicBezTo>
                    <a:pt x="35" y="26"/>
                    <a:pt x="27" y="34"/>
                    <a:pt x="17" y="34"/>
                  </a:cubicBezTo>
                  <a:close/>
                  <a:moveTo>
                    <a:pt x="17" y="8"/>
                  </a:moveTo>
                  <a:cubicBezTo>
                    <a:pt x="12" y="8"/>
                    <a:pt x="8" y="12"/>
                    <a:pt x="8" y="17"/>
                  </a:cubicBezTo>
                  <a:cubicBezTo>
                    <a:pt x="8" y="22"/>
                    <a:pt x="12" y="26"/>
                    <a:pt x="17" y="26"/>
                  </a:cubicBezTo>
                  <a:cubicBezTo>
                    <a:pt x="23" y="26"/>
                    <a:pt x="27" y="22"/>
                    <a:pt x="27" y="17"/>
                  </a:cubicBezTo>
                  <a:cubicBezTo>
                    <a:pt x="27" y="12"/>
                    <a:pt x="23" y="8"/>
                    <a:pt x="17" y="8"/>
                  </a:cubicBezTo>
                  <a:close/>
                </a:path>
              </a:pathLst>
            </a:custGeom>
            <a:grpFill/>
            <a:ln>
              <a:noFill/>
            </a:ln>
          </p:spPr>
          <p:txBody>
            <a:bodyPr vert="horz" wrap="square" lIns="91440" tIns="45720" rIns="91440" bIns="45720" numCol="1" anchor="t" anchorCtr="0" compatLnSpc="1"/>
            <a:lstStyle/>
            <a:p>
              <a:endParaRPr lang="en-US"/>
            </a:p>
          </p:txBody>
        </p:sp>
        <p:sp>
          <p:nvSpPr>
            <p:cNvPr id="33" name="Freeform 247"/>
            <p:cNvSpPr>
              <a:spLocks noEditPoints="1"/>
            </p:cNvSpPr>
            <p:nvPr/>
          </p:nvSpPr>
          <p:spPr bwMode="auto">
            <a:xfrm>
              <a:off x="9633747" y="6108097"/>
              <a:ext cx="251338" cy="133955"/>
            </a:xfrm>
            <a:custGeom>
              <a:avLst/>
              <a:gdLst>
                <a:gd name="T0" fmla="*/ 92 w 92"/>
                <a:gd name="T1" fmla="*/ 0 h 49"/>
                <a:gd name="T2" fmla="*/ 46 w 92"/>
                <a:gd name="T3" fmla="*/ 3 h 49"/>
                <a:gd name="T4" fmla="*/ 1 w 92"/>
                <a:gd name="T5" fmla="*/ 0 h 49"/>
                <a:gd name="T6" fmla="*/ 0 w 92"/>
                <a:gd name="T7" fmla="*/ 3 h 49"/>
                <a:gd name="T8" fmla="*/ 46 w 92"/>
                <a:gd name="T9" fmla="*/ 49 h 49"/>
                <a:gd name="T10" fmla="*/ 92 w 92"/>
                <a:gd name="T11" fmla="*/ 3 h 49"/>
                <a:gd name="T12" fmla="*/ 92 w 92"/>
                <a:gd name="T13" fmla="*/ 0 h 49"/>
                <a:gd name="T14" fmla="*/ 42 w 92"/>
                <a:gd name="T15" fmla="*/ 21 h 49"/>
                <a:gd name="T16" fmla="*/ 36 w 92"/>
                <a:gd name="T17" fmla="*/ 15 h 49"/>
                <a:gd name="T18" fmla="*/ 42 w 92"/>
                <a:gd name="T19" fmla="*/ 10 h 49"/>
                <a:gd name="T20" fmla="*/ 47 w 92"/>
                <a:gd name="T21" fmla="*/ 15 h 49"/>
                <a:gd name="T22" fmla="*/ 42 w 92"/>
                <a:gd name="T23" fmla="*/ 21 h 49"/>
                <a:gd name="T24" fmla="*/ 64 w 92"/>
                <a:gd name="T25" fmla="*/ 31 h 49"/>
                <a:gd name="T26" fmla="*/ 55 w 92"/>
                <a:gd name="T27" fmla="*/ 22 h 49"/>
                <a:gd name="T28" fmla="*/ 64 w 92"/>
                <a:gd name="T29" fmla="*/ 14 h 49"/>
                <a:gd name="T30" fmla="*/ 73 w 92"/>
                <a:gd name="T31" fmla="*/ 22 h 49"/>
                <a:gd name="T32" fmla="*/ 64 w 92"/>
                <a:gd name="T33"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49">
                  <a:moveTo>
                    <a:pt x="92" y="0"/>
                  </a:moveTo>
                  <a:cubicBezTo>
                    <a:pt x="78" y="2"/>
                    <a:pt x="63" y="3"/>
                    <a:pt x="46" y="3"/>
                  </a:cubicBezTo>
                  <a:cubicBezTo>
                    <a:pt x="30" y="3"/>
                    <a:pt x="15" y="2"/>
                    <a:pt x="1" y="0"/>
                  </a:cubicBezTo>
                  <a:cubicBezTo>
                    <a:pt x="1" y="1"/>
                    <a:pt x="0" y="2"/>
                    <a:pt x="0" y="3"/>
                  </a:cubicBezTo>
                  <a:cubicBezTo>
                    <a:pt x="0" y="29"/>
                    <a:pt x="21" y="49"/>
                    <a:pt x="46" y="49"/>
                  </a:cubicBezTo>
                  <a:cubicBezTo>
                    <a:pt x="72" y="49"/>
                    <a:pt x="92" y="29"/>
                    <a:pt x="92" y="3"/>
                  </a:cubicBezTo>
                  <a:cubicBezTo>
                    <a:pt x="92" y="2"/>
                    <a:pt x="92" y="1"/>
                    <a:pt x="92" y="0"/>
                  </a:cubicBezTo>
                  <a:close/>
                  <a:moveTo>
                    <a:pt x="42" y="21"/>
                  </a:moveTo>
                  <a:cubicBezTo>
                    <a:pt x="39" y="21"/>
                    <a:pt x="36" y="18"/>
                    <a:pt x="36" y="15"/>
                  </a:cubicBezTo>
                  <a:cubicBezTo>
                    <a:pt x="36" y="12"/>
                    <a:pt x="39" y="10"/>
                    <a:pt x="42" y="10"/>
                  </a:cubicBezTo>
                  <a:cubicBezTo>
                    <a:pt x="45" y="10"/>
                    <a:pt x="47" y="12"/>
                    <a:pt x="47" y="15"/>
                  </a:cubicBezTo>
                  <a:cubicBezTo>
                    <a:pt x="47" y="18"/>
                    <a:pt x="45" y="21"/>
                    <a:pt x="42" y="21"/>
                  </a:cubicBezTo>
                  <a:close/>
                  <a:moveTo>
                    <a:pt x="64" y="31"/>
                  </a:moveTo>
                  <a:cubicBezTo>
                    <a:pt x="59" y="31"/>
                    <a:pt x="55" y="27"/>
                    <a:pt x="55" y="22"/>
                  </a:cubicBezTo>
                  <a:cubicBezTo>
                    <a:pt x="55" y="17"/>
                    <a:pt x="59" y="14"/>
                    <a:pt x="64" y="14"/>
                  </a:cubicBezTo>
                  <a:cubicBezTo>
                    <a:pt x="69" y="14"/>
                    <a:pt x="73" y="17"/>
                    <a:pt x="73" y="22"/>
                  </a:cubicBezTo>
                  <a:cubicBezTo>
                    <a:pt x="73" y="27"/>
                    <a:pt x="69" y="31"/>
                    <a:pt x="64" y="31"/>
                  </a:cubicBezTo>
                  <a:close/>
                </a:path>
              </a:pathLst>
            </a:custGeom>
            <a:grpFill/>
            <a:ln>
              <a:noFill/>
            </a:ln>
          </p:spPr>
          <p:txBody>
            <a:bodyPr vert="horz" wrap="square" lIns="91440" tIns="45720" rIns="91440" bIns="45720" numCol="1" anchor="t" anchorCtr="0" compatLnSpc="1"/>
            <a:lstStyle/>
            <a:p>
              <a:endParaRPr lang="en-US"/>
            </a:p>
          </p:txBody>
        </p:sp>
        <p:sp>
          <p:nvSpPr>
            <p:cNvPr id="34" name="Oval 248"/>
            <p:cNvSpPr>
              <a:spLocks noChangeArrowheads="1"/>
            </p:cNvSpPr>
            <p:nvPr/>
          </p:nvSpPr>
          <p:spPr bwMode="auto">
            <a:xfrm>
              <a:off x="9742844" y="5925808"/>
              <a:ext cx="46953" cy="46953"/>
            </a:xfrm>
            <a:prstGeom prst="ellipse">
              <a:avLst/>
            </a:prstGeom>
            <a:grpFill/>
            <a:ln>
              <a:noFill/>
            </a:ln>
          </p:spPr>
          <p:txBody>
            <a:bodyPr vert="horz" wrap="square" lIns="91440" tIns="45720" rIns="91440" bIns="45720" numCol="1" anchor="t" anchorCtr="0" compatLnSpc="1"/>
            <a:lstStyle/>
            <a:p>
              <a:endParaRPr lang="en-US"/>
            </a:p>
          </p:txBody>
        </p:sp>
        <p:sp>
          <p:nvSpPr>
            <p:cNvPr id="35" name="Freeform 249"/>
            <p:cNvSpPr>
              <a:spLocks noEditPoints="1"/>
            </p:cNvSpPr>
            <p:nvPr/>
          </p:nvSpPr>
          <p:spPr bwMode="auto">
            <a:xfrm>
              <a:off x="9578507" y="5800139"/>
              <a:ext cx="361816" cy="497152"/>
            </a:xfrm>
            <a:custGeom>
              <a:avLst/>
              <a:gdLst>
                <a:gd name="T0" fmla="*/ 66 w 132"/>
                <a:gd name="T1" fmla="*/ 181 h 181"/>
                <a:gd name="T2" fmla="*/ 0 w 132"/>
                <a:gd name="T3" fmla="*/ 115 h 181"/>
                <a:gd name="T4" fmla="*/ 38 w 132"/>
                <a:gd name="T5" fmla="*/ 56 h 181"/>
                <a:gd name="T6" fmla="*/ 38 w 132"/>
                <a:gd name="T7" fmla="*/ 0 h 181"/>
                <a:gd name="T8" fmla="*/ 47 w 132"/>
                <a:gd name="T9" fmla="*/ 4 h 181"/>
                <a:gd name="T10" fmla="*/ 86 w 132"/>
                <a:gd name="T11" fmla="*/ 4 h 181"/>
                <a:gd name="T12" fmla="*/ 94 w 132"/>
                <a:gd name="T13" fmla="*/ 0 h 181"/>
                <a:gd name="T14" fmla="*/ 94 w 132"/>
                <a:gd name="T15" fmla="*/ 56 h 181"/>
                <a:gd name="T16" fmla="*/ 132 w 132"/>
                <a:gd name="T17" fmla="*/ 115 h 181"/>
                <a:gd name="T18" fmla="*/ 66 w 132"/>
                <a:gd name="T19" fmla="*/ 181 h 181"/>
                <a:gd name="T20" fmla="*/ 50 w 132"/>
                <a:gd name="T21" fmla="*/ 18 h 181"/>
                <a:gd name="T22" fmla="*/ 50 w 132"/>
                <a:gd name="T23" fmla="*/ 64 h 181"/>
                <a:gd name="T24" fmla="*/ 47 w 132"/>
                <a:gd name="T25" fmla="*/ 65 h 181"/>
                <a:gd name="T26" fmla="*/ 12 w 132"/>
                <a:gd name="T27" fmla="*/ 115 h 181"/>
                <a:gd name="T28" fmla="*/ 66 w 132"/>
                <a:gd name="T29" fmla="*/ 169 h 181"/>
                <a:gd name="T30" fmla="*/ 120 w 132"/>
                <a:gd name="T31" fmla="*/ 115 h 181"/>
                <a:gd name="T32" fmla="*/ 86 w 132"/>
                <a:gd name="T33" fmla="*/ 65 h 181"/>
                <a:gd name="T34" fmla="*/ 82 w 132"/>
                <a:gd name="T35" fmla="*/ 64 h 181"/>
                <a:gd name="T36" fmla="*/ 82 w 132"/>
                <a:gd name="T37" fmla="*/ 18 h 181"/>
                <a:gd name="T38" fmla="*/ 50 w 132"/>
                <a:gd name="T39" fmla="*/ 1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81">
                  <a:moveTo>
                    <a:pt x="66" y="181"/>
                  </a:moveTo>
                  <a:cubicBezTo>
                    <a:pt x="30" y="181"/>
                    <a:pt x="0" y="152"/>
                    <a:pt x="0" y="115"/>
                  </a:cubicBezTo>
                  <a:cubicBezTo>
                    <a:pt x="0" y="89"/>
                    <a:pt x="15" y="66"/>
                    <a:pt x="38" y="56"/>
                  </a:cubicBezTo>
                  <a:cubicBezTo>
                    <a:pt x="38" y="0"/>
                    <a:pt x="38" y="0"/>
                    <a:pt x="38" y="0"/>
                  </a:cubicBezTo>
                  <a:cubicBezTo>
                    <a:pt x="47" y="4"/>
                    <a:pt x="47" y="4"/>
                    <a:pt x="47" y="4"/>
                  </a:cubicBezTo>
                  <a:cubicBezTo>
                    <a:pt x="58" y="9"/>
                    <a:pt x="75" y="9"/>
                    <a:pt x="86" y="4"/>
                  </a:cubicBezTo>
                  <a:cubicBezTo>
                    <a:pt x="94" y="0"/>
                    <a:pt x="94" y="0"/>
                    <a:pt x="94" y="0"/>
                  </a:cubicBezTo>
                  <a:cubicBezTo>
                    <a:pt x="94" y="56"/>
                    <a:pt x="94" y="56"/>
                    <a:pt x="94" y="56"/>
                  </a:cubicBezTo>
                  <a:cubicBezTo>
                    <a:pt x="118" y="66"/>
                    <a:pt x="132" y="89"/>
                    <a:pt x="132" y="115"/>
                  </a:cubicBezTo>
                  <a:cubicBezTo>
                    <a:pt x="132" y="152"/>
                    <a:pt x="103" y="181"/>
                    <a:pt x="66" y="181"/>
                  </a:cubicBezTo>
                  <a:close/>
                  <a:moveTo>
                    <a:pt x="50" y="18"/>
                  </a:moveTo>
                  <a:cubicBezTo>
                    <a:pt x="50" y="64"/>
                    <a:pt x="50" y="64"/>
                    <a:pt x="50" y="64"/>
                  </a:cubicBezTo>
                  <a:cubicBezTo>
                    <a:pt x="47" y="65"/>
                    <a:pt x="47" y="65"/>
                    <a:pt x="47" y="65"/>
                  </a:cubicBezTo>
                  <a:cubicBezTo>
                    <a:pt x="26" y="73"/>
                    <a:pt x="12" y="93"/>
                    <a:pt x="12" y="115"/>
                  </a:cubicBezTo>
                  <a:cubicBezTo>
                    <a:pt x="12" y="145"/>
                    <a:pt x="37" y="169"/>
                    <a:pt x="66" y="169"/>
                  </a:cubicBezTo>
                  <a:cubicBezTo>
                    <a:pt x="96" y="169"/>
                    <a:pt x="120" y="145"/>
                    <a:pt x="120" y="115"/>
                  </a:cubicBezTo>
                  <a:cubicBezTo>
                    <a:pt x="120" y="93"/>
                    <a:pt x="107" y="73"/>
                    <a:pt x="86" y="65"/>
                  </a:cubicBezTo>
                  <a:cubicBezTo>
                    <a:pt x="82" y="64"/>
                    <a:pt x="82" y="64"/>
                    <a:pt x="82" y="64"/>
                  </a:cubicBezTo>
                  <a:cubicBezTo>
                    <a:pt x="82" y="18"/>
                    <a:pt x="82" y="18"/>
                    <a:pt x="82" y="18"/>
                  </a:cubicBezTo>
                  <a:cubicBezTo>
                    <a:pt x="73" y="21"/>
                    <a:pt x="60" y="21"/>
                    <a:pt x="50" y="18"/>
                  </a:cubicBezTo>
                  <a:close/>
                </a:path>
              </a:pathLst>
            </a:custGeom>
            <a:grpFill/>
            <a:ln>
              <a:noFill/>
            </a:ln>
          </p:spPr>
          <p:txBody>
            <a:bodyPr vert="horz" wrap="square" lIns="91440" tIns="45720" rIns="91440" bIns="45720" numCol="1" anchor="t" anchorCtr="0" compatLnSpc="1"/>
            <a:lstStyle/>
            <a:p>
              <a:endParaRPr lang="en-US"/>
            </a:p>
          </p:txBody>
        </p:sp>
        <p:sp>
          <p:nvSpPr>
            <p:cNvPr id="36" name="Freeform 250"/>
            <p:cNvSpPr/>
            <p:nvPr/>
          </p:nvSpPr>
          <p:spPr bwMode="auto">
            <a:xfrm>
              <a:off x="9698653" y="5775281"/>
              <a:ext cx="124288" cy="30382"/>
            </a:xfrm>
            <a:custGeom>
              <a:avLst/>
              <a:gdLst>
                <a:gd name="T0" fmla="*/ 42 w 45"/>
                <a:gd name="T1" fmla="*/ 11 h 11"/>
                <a:gd name="T2" fmla="*/ 41 w 45"/>
                <a:gd name="T3" fmla="*/ 10 h 11"/>
                <a:gd name="T4" fmla="*/ 4 w 45"/>
                <a:gd name="T5" fmla="*/ 10 h 11"/>
                <a:gd name="T6" fmla="*/ 0 w 45"/>
                <a:gd name="T7" fmla="*/ 8 h 11"/>
                <a:gd name="T8" fmla="*/ 2 w 45"/>
                <a:gd name="T9" fmla="*/ 4 h 11"/>
                <a:gd name="T10" fmla="*/ 43 w 45"/>
                <a:gd name="T11" fmla="*/ 4 h 11"/>
                <a:gd name="T12" fmla="*/ 45 w 45"/>
                <a:gd name="T13" fmla="*/ 8 h 11"/>
                <a:gd name="T14" fmla="*/ 42 w 4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
                  <a:moveTo>
                    <a:pt x="42" y="11"/>
                  </a:moveTo>
                  <a:cubicBezTo>
                    <a:pt x="41" y="11"/>
                    <a:pt x="41" y="10"/>
                    <a:pt x="41" y="10"/>
                  </a:cubicBezTo>
                  <a:cubicBezTo>
                    <a:pt x="31" y="6"/>
                    <a:pt x="14" y="6"/>
                    <a:pt x="4" y="10"/>
                  </a:cubicBezTo>
                  <a:cubicBezTo>
                    <a:pt x="3" y="11"/>
                    <a:pt x="1" y="10"/>
                    <a:pt x="0" y="8"/>
                  </a:cubicBezTo>
                  <a:cubicBezTo>
                    <a:pt x="0" y="7"/>
                    <a:pt x="0" y="5"/>
                    <a:pt x="2" y="4"/>
                  </a:cubicBezTo>
                  <a:cubicBezTo>
                    <a:pt x="14" y="0"/>
                    <a:pt x="31" y="0"/>
                    <a:pt x="43" y="4"/>
                  </a:cubicBezTo>
                  <a:cubicBezTo>
                    <a:pt x="44" y="5"/>
                    <a:pt x="45" y="7"/>
                    <a:pt x="45" y="8"/>
                  </a:cubicBezTo>
                  <a:cubicBezTo>
                    <a:pt x="44" y="10"/>
                    <a:pt x="43" y="11"/>
                    <a:pt x="42" y="11"/>
                  </a:cubicBezTo>
                  <a:close/>
                </a:path>
              </a:pathLst>
            </a:custGeom>
            <a:grpFill/>
            <a:ln>
              <a:noFill/>
            </a:ln>
          </p:spPr>
          <p:txBody>
            <a:bodyPr vert="horz" wrap="square" lIns="91440" tIns="45720" rIns="91440" bIns="45720" numCol="1" anchor="t" anchorCtr="0" compatLnSpc="1"/>
            <a:lstStyle/>
            <a:p>
              <a:endParaRPr lang="en-US"/>
            </a:p>
          </p:txBody>
        </p:sp>
      </p:grpSp>
      <p:sp>
        <p:nvSpPr>
          <p:cNvPr id="37" name="文本框 36"/>
          <p:cNvSpPr txBox="1"/>
          <p:nvPr/>
        </p:nvSpPr>
        <p:spPr>
          <a:xfrm>
            <a:off x="2809445" y="4825448"/>
            <a:ext cx="1219200" cy="368300"/>
          </a:xfrm>
          <a:prstGeom prst="rect">
            <a:avLst/>
          </a:prstGeom>
          <a:noFill/>
        </p:spPr>
        <p:txBody>
          <a:bodyPr wrap="square" rtlCol="0">
            <a:spAutoFit/>
          </a:bodyPr>
          <a:lstStyle/>
          <a:p>
            <a:pPr algn="ctr"/>
            <a:r>
              <a:rPr lang="zh-CN" altLang="en-US" b="1" dirty="0" smtClean="0">
                <a:solidFill>
                  <a:srgbClr val="B1FCE6"/>
                </a:solidFill>
                <a:latin typeface="微软雅黑" panose="020B0503020204020204" pitchFamily="34" charset="-122"/>
                <a:ea typeface="微软雅黑" panose="020B0503020204020204" pitchFamily="34" charset="-122"/>
              </a:rPr>
              <a:t>全局视野</a:t>
            </a:r>
          </a:p>
        </p:txBody>
      </p:sp>
      <p:sp>
        <p:nvSpPr>
          <p:cNvPr id="38" name="文本框 37"/>
          <p:cNvSpPr txBox="1"/>
          <p:nvPr/>
        </p:nvSpPr>
        <p:spPr>
          <a:xfrm>
            <a:off x="2757805" y="5151755"/>
            <a:ext cx="1413510" cy="1173480"/>
          </a:xfrm>
          <a:prstGeom prst="rect">
            <a:avLst/>
          </a:prstGeom>
          <a:noFill/>
        </p:spPr>
        <p:txBody>
          <a:bodyPr wrap="square" rtlCol="0">
            <a:spAutoFit/>
          </a:bodyPr>
          <a:lstStyle/>
          <a:p>
            <a:pPr algn="just">
              <a:lnSpc>
                <a:spcPct val="110000"/>
              </a:lnSpc>
              <a:spcBef>
                <a:spcPts val="0"/>
              </a:spcBef>
              <a:spcAft>
                <a:spcPts val="0"/>
              </a:spcAft>
            </a:pPr>
            <a:r>
              <a:rPr lang="zh-CN" altLang="en-US" sz="1600" dirty="0" smtClean="0">
                <a:solidFill>
                  <a:schemeClr val="bg1">
                    <a:lumMod val="75000"/>
                  </a:schemeClr>
                </a:solidFill>
                <a:latin typeface="微软雅黑" panose="020B0503020204020204" pitchFamily="34" charset="-122"/>
                <a:ea typeface="微软雅黑" panose="020B0503020204020204" pitchFamily="34" charset="-122"/>
              </a:rPr>
              <a:t>支撑自顶向下与自底向上相结合的架构开发模式</a:t>
            </a:r>
          </a:p>
        </p:txBody>
      </p:sp>
      <p:sp>
        <p:nvSpPr>
          <p:cNvPr id="40" name="文本框 39"/>
          <p:cNvSpPr txBox="1"/>
          <p:nvPr/>
        </p:nvSpPr>
        <p:spPr>
          <a:xfrm>
            <a:off x="4603521" y="4825448"/>
            <a:ext cx="1219200" cy="368300"/>
          </a:xfrm>
          <a:prstGeom prst="rect">
            <a:avLst/>
          </a:prstGeom>
          <a:noFill/>
        </p:spPr>
        <p:txBody>
          <a:bodyPr wrap="square" rtlCol="0">
            <a:spAutoFit/>
          </a:bodyPr>
          <a:lstStyle/>
          <a:p>
            <a:pPr algn="ctr"/>
            <a:r>
              <a:rPr lang="zh-CN" altLang="en-US" b="1" dirty="0" smtClean="0">
                <a:solidFill>
                  <a:srgbClr val="B1FCE6"/>
                </a:solidFill>
                <a:latin typeface="微软雅黑" panose="020B0503020204020204" pitchFamily="34" charset="-122"/>
                <a:ea typeface="微软雅黑" panose="020B0503020204020204" pitchFamily="34" charset="-122"/>
              </a:rPr>
              <a:t>指导性</a:t>
            </a:r>
          </a:p>
        </p:txBody>
      </p:sp>
      <p:sp>
        <p:nvSpPr>
          <p:cNvPr id="41" name="文本框 40"/>
          <p:cNvSpPr txBox="1"/>
          <p:nvPr/>
        </p:nvSpPr>
        <p:spPr>
          <a:xfrm>
            <a:off x="4508500" y="5151755"/>
            <a:ext cx="1413510" cy="1173480"/>
          </a:xfrm>
          <a:prstGeom prst="rect">
            <a:avLst/>
          </a:prstGeom>
          <a:noFill/>
        </p:spPr>
        <p:txBody>
          <a:bodyPr wrap="square" rtlCol="0">
            <a:spAutoFit/>
          </a:bodyPr>
          <a:lstStyle/>
          <a:p>
            <a:pPr algn="just">
              <a:lnSpc>
                <a:spcPct val="110000"/>
              </a:lnSpc>
              <a:spcBef>
                <a:spcPts val="0"/>
              </a:spcBef>
              <a:spcAft>
                <a:spcPts val="0"/>
              </a:spcAft>
            </a:pPr>
            <a:r>
              <a:rPr lang="zh-CN" altLang="en-US" sz="1600" dirty="0" smtClean="0">
                <a:solidFill>
                  <a:schemeClr val="bg1">
                    <a:lumMod val="75000"/>
                  </a:schemeClr>
                </a:solidFill>
                <a:latin typeface="微软雅黑" panose="020B0503020204020204" pitchFamily="34" charset="-122"/>
                <a:ea typeface="微软雅黑" panose="020B0503020204020204" pitchFamily="34" charset="-122"/>
              </a:rPr>
              <a:t>避免繁重的人工开发工作，极大提高架构开发效率。</a:t>
            </a:r>
          </a:p>
        </p:txBody>
      </p:sp>
      <p:sp>
        <p:nvSpPr>
          <p:cNvPr id="42" name="文本框 41"/>
          <p:cNvSpPr txBox="1"/>
          <p:nvPr/>
        </p:nvSpPr>
        <p:spPr>
          <a:xfrm>
            <a:off x="6369993" y="4825448"/>
            <a:ext cx="1219200" cy="368300"/>
          </a:xfrm>
          <a:prstGeom prst="rect">
            <a:avLst/>
          </a:prstGeom>
          <a:noFill/>
        </p:spPr>
        <p:txBody>
          <a:bodyPr wrap="square" rtlCol="0">
            <a:spAutoFit/>
          </a:bodyPr>
          <a:lstStyle/>
          <a:p>
            <a:pPr algn="ctr"/>
            <a:r>
              <a:rPr lang="zh-CN" altLang="en-US" b="1" dirty="0" smtClean="0">
                <a:solidFill>
                  <a:srgbClr val="B1FCE6"/>
                </a:solidFill>
                <a:latin typeface="微软雅黑" panose="020B0503020204020204" pitchFamily="34" charset="-122"/>
                <a:ea typeface="微软雅黑" panose="020B0503020204020204" pitchFamily="34" charset="-122"/>
              </a:rPr>
              <a:t>实用性</a:t>
            </a:r>
          </a:p>
        </p:txBody>
      </p:sp>
      <p:sp>
        <p:nvSpPr>
          <p:cNvPr id="43" name="文本框 42"/>
          <p:cNvSpPr txBox="1"/>
          <p:nvPr/>
        </p:nvSpPr>
        <p:spPr>
          <a:xfrm>
            <a:off x="6266180" y="5151755"/>
            <a:ext cx="1438275" cy="1443990"/>
          </a:xfrm>
          <a:prstGeom prst="rect">
            <a:avLst/>
          </a:prstGeom>
          <a:noFill/>
        </p:spPr>
        <p:txBody>
          <a:bodyPr wrap="square" rtlCol="0">
            <a:spAutoFit/>
          </a:bodyPr>
          <a:lstStyle/>
          <a:p>
            <a:pPr algn="just">
              <a:lnSpc>
                <a:spcPct val="110000"/>
              </a:lnSpc>
              <a:spcBef>
                <a:spcPts val="0"/>
              </a:spcBef>
              <a:spcAft>
                <a:spcPts val="0"/>
              </a:spcAft>
            </a:pPr>
            <a:r>
              <a:rPr lang="zh-CN" altLang="en-US" sz="1600" dirty="0" smtClean="0">
                <a:solidFill>
                  <a:schemeClr val="bg1">
                    <a:lumMod val="75000"/>
                  </a:schemeClr>
                </a:solidFill>
                <a:latin typeface="微软雅黑" panose="020B0503020204020204" pitchFamily="34" charset="-122"/>
                <a:ea typeface="微软雅黑" panose="020B0503020204020204" pitchFamily="34" charset="-122"/>
              </a:rPr>
              <a:t>基于本土化考虑，从用户体验</a:t>
            </a:r>
            <a:r>
              <a:rPr lang="zh-CN" altLang="en-US" sz="1600" dirty="0" smtClean="0">
                <a:solidFill>
                  <a:schemeClr val="bg1">
                    <a:lumMod val="75000"/>
                  </a:schemeClr>
                </a:solidFill>
                <a:latin typeface="微软雅黑" panose="020B0503020204020204" pitchFamily="34" charset="-122"/>
                <a:ea typeface="微软雅黑" panose="020B0503020204020204" pitchFamily="34" charset="-122"/>
                <a:sym typeface="+mn-ea"/>
              </a:rPr>
              <a:t>到</a:t>
            </a:r>
            <a:r>
              <a:rPr lang="zh-CN" altLang="en-US" sz="1600" dirty="0" smtClean="0">
                <a:solidFill>
                  <a:schemeClr val="bg1">
                    <a:lumMod val="75000"/>
                  </a:schemeClr>
                </a:solidFill>
                <a:latin typeface="微软雅黑" panose="020B0503020204020204" pitchFamily="34" charset="-122"/>
                <a:ea typeface="微软雅黑" panose="020B0503020204020204" pitchFamily="34" charset="-122"/>
              </a:rPr>
              <a:t>界面设计遵从国内用户使用习惯。</a:t>
            </a:r>
          </a:p>
        </p:txBody>
      </p:sp>
      <p:sp>
        <p:nvSpPr>
          <p:cNvPr id="44" name="文本框 43"/>
          <p:cNvSpPr txBox="1"/>
          <p:nvPr/>
        </p:nvSpPr>
        <p:spPr>
          <a:xfrm>
            <a:off x="8175644" y="4825448"/>
            <a:ext cx="1219200" cy="368300"/>
          </a:xfrm>
          <a:prstGeom prst="rect">
            <a:avLst/>
          </a:prstGeom>
          <a:noFill/>
        </p:spPr>
        <p:txBody>
          <a:bodyPr wrap="square" rtlCol="0">
            <a:spAutoFit/>
          </a:bodyPr>
          <a:lstStyle/>
          <a:p>
            <a:pPr algn="ctr"/>
            <a:r>
              <a:rPr lang="zh-CN" altLang="en-US" b="1" dirty="0" smtClean="0">
                <a:solidFill>
                  <a:srgbClr val="B1FCE6"/>
                </a:solidFill>
                <a:latin typeface="微软雅黑" panose="020B0503020204020204" pitchFamily="34" charset="-122"/>
                <a:ea typeface="微软雅黑" panose="020B0503020204020204" pitchFamily="34" charset="-122"/>
              </a:rPr>
              <a:t>扩展性</a:t>
            </a:r>
          </a:p>
        </p:txBody>
      </p:sp>
      <p:sp>
        <p:nvSpPr>
          <p:cNvPr id="45" name="文本框 44"/>
          <p:cNvSpPr txBox="1"/>
          <p:nvPr/>
        </p:nvSpPr>
        <p:spPr>
          <a:xfrm>
            <a:off x="8048625" y="5151755"/>
            <a:ext cx="1558290" cy="1443990"/>
          </a:xfrm>
          <a:prstGeom prst="rect">
            <a:avLst/>
          </a:prstGeom>
          <a:noFill/>
        </p:spPr>
        <p:txBody>
          <a:bodyPr wrap="square" rtlCol="0">
            <a:spAutoFit/>
          </a:bodyPr>
          <a:lstStyle/>
          <a:p>
            <a:pPr algn="just">
              <a:lnSpc>
                <a:spcPct val="110000"/>
              </a:lnSpc>
              <a:spcBef>
                <a:spcPts val="0"/>
              </a:spcBef>
              <a:spcAft>
                <a:spcPts val="0"/>
              </a:spcAft>
            </a:pPr>
            <a:r>
              <a:rPr lang="zh-CN" altLang="en-US" sz="1600" dirty="0" smtClean="0">
                <a:solidFill>
                  <a:schemeClr val="bg1">
                    <a:lumMod val="75000"/>
                  </a:schemeClr>
                </a:solidFill>
                <a:latin typeface="微软雅黑" panose="020B0503020204020204" pitchFamily="34" charset="-122"/>
                <a:ea typeface="微软雅黑" panose="020B0503020204020204" pitchFamily="34" charset="-122"/>
              </a:rPr>
              <a:t>具有很强的可扩展和可定制性，并融合各类主流成熟的开发框架</a:t>
            </a:r>
          </a:p>
        </p:txBody>
      </p:sp>
      <p:sp>
        <p:nvSpPr>
          <p:cNvPr id="100" name="文本框 99"/>
          <p:cNvSpPr txBox="1"/>
          <p:nvPr/>
        </p:nvSpPr>
        <p:spPr>
          <a:xfrm rot="21120000">
            <a:off x="1395730" y="179070"/>
            <a:ext cx="4410075" cy="829945"/>
          </a:xfrm>
          <a:prstGeom prst="rect">
            <a:avLst/>
          </a:prstGeom>
          <a:noFill/>
          <a:ln w="9525">
            <a:noFill/>
          </a:ln>
        </p:spPr>
        <p:txBody>
          <a:bodyPr wrap="square">
            <a:spAutoFit/>
          </a:bodyPr>
          <a:lstStyle/>
          <a:p>
            <a:pPr indent="0"/>
            <a:r>
              <a:rPr lang="zh-CN" sz="4800" b="1">
                <a:solidFill>
                  <a:srgbClr val="303B4A"/>
                </a:solidFill>
                <a:latin typeface="微软雅黑" panose="020B0503020204020204" pitchFamily="34" charset="-122"/>
                <a:ea typeface="微软雅黑" panose="020B0503020204020204" pitchFamily="34" charset="-122"/>
              </a:rPr>
              <a:t>工具的特点</a:t>
            </a:r>
            <a:endParaRPr lang="zh-CN" altLang="en-US" sz="4800" b="1">
              <a:solidFill>
                <a:srgbClr val="303B4A"/>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190416160520_6832[1]"/>
          <p:cNvPicPr>
            <a:picLocks noChangeAspect="1"/>
          </p:cNvPicPr>
          <p:nvPr/>
        </p:nvPicPr>
        <p:blipFill>
          <a:blip r:embed="rId2"/>
          <a:stretch>
            <a:fillRect/>
          </a:stretch>
        </p:blipFill>
        <p:spPr>
          <a:xfrm>
            <a:off x="569595" y="1489075"/>
            <a:ext cx="5074920" cy="4533265"/>
          </a:xfrm>
          <a:prstGeom prst="rect">
            <a:avLst/>
          </a:prstGeom>
        </p:spPr>
      </p:pic>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851150" y="297180"/>
            <a:ext cx="6544310"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工具所依托的方法论体系</a:t>
            </a:r>
          </a:p>
        </p:txBody>
      </p:sp>
      <p:sp>
        <p:nvSpPr>
          <p:cNvPr id="100" name="文本框 99"/>
          <p:cNvSpPr txBox="1"/>
          <p:nvPr/>
        </p:nvSpPr>
        <p:spPr>
          <a:xfrm>
            <a:off x="5644515" y="2811462"/>
            <a:ext cx="5080000" cy="1889760"/>
          </a:xfrm>
          <a:prstGeom prst="rect">
            <a:avLst/>
          </a:prstGeom>
          <a:noFill/>
          <a:ln w="9525">
            <a:noFill/>
          </a:ln>
        </p:spPr>
        <p:txBody>
          <a:bodyPr>
            <a:spAutoFit/>
          </a:bodyPr>
          <a:lstStyle/>
          <a:p>
            <a:pPr indent="0">
              <a:lnSpc>
                <a:spcPct val="130000"/>
              </a:lnSpc>
              <a:spcBef>
                <a:spcPts val="0"/>
              </a:spcBef>
              <a:spcAft>
                <a:spcPts val="0"/>
              </a:spcAft>
            </a:pPr>
            <a:r>
              <a:rPr lang="zh-CN" b="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一款优秀的产品，必须有先进的方法论作为支撑，本产品以企业架构（</a:t>
            </a:r>
            <a:r>
              <a:rPr lang="en-US" b="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Enterprise Architecture</a:t>
            </a:r>
            <a:r>
              <a:rPr lang="zh-CN" b="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，简称</a:t>
            </a:r>
            <a:r>
              <a:rPr lang="en-US" b="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EA</a:t>
            </a:r>
            <a:r>
              <a:rPr lang="zh-CN" b="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）方法为设计指导方法论，根据</a:t>
            </a:r>
            <a:r>
              <a:rPr lang="en-US" b="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EA</a:t>
            </a:r>
            <a:r>
              <a:rPr lang="zh-CN" b="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的方法进行产品本身的设计，同时又是产品承载的核心价值所在和方法固化。</a:t>
            </a:r>
            <a:endParaRPr lang="zh-CN" altLang="en-US" b="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4069715" y="297180"/>
            <a:ext cx="4013200" cy="645160"/>
          </a:xfrm>
          <a:prstGeom prst="rect">
            <a:avLst/>
          </a:prstGeom>
          <a:noFill/>
        </p:spPr>
        <p:txBody>
          <a:bodyPr wrap="square" rtlCol="0">
            <a:spAutoFit/>
          </a:bodyPr>
          <a:lstStyle/>
          <a:p>
            <a:pPr algn="ctr"/>
            <a:r>
              <a:rPr lang="zh-CN" altLang="en-US" sz="3600" b="1" dirty="0" smtClean="0">
                <a:solidFill>
                  <a:srgbClr val="435468"/>
                </a:solidFill>
                <a:latin typeface="微软雅黑" panose="020B0503020204020204" pitchFamily="34" charset="-122"/>
                <a:ea typeface="微软雅黑" panose="020B0503020204020204" pitchFamily="34" charset="-122"/>
              </a:rPr>
              <a:t>技术架构</a:t>
            </a:r>
          </a:p>
        </p:txBody>
      </p:sp>
      <p:pic>
        <p:nvPicPr>
          <p:cNvPr id="2" name="图片 25"/>
          <p:cNvPicPr>
            <a:picLocks noChangeAspect="1"/>
          </p:cNvPicPr>
          <p:nvPr/>
        </p:nvPicPr>
        <p:blipFill>
          <a:blip r:embed="rId2"/>
          <a:stretch>
            <a:fillRect/>
          </a:stretch>
        </p:blipFill>
        <p:spPr>
          <a:xfrm>
            <a:off x="678815" y="2993390"/>
            <a:ext cx="6906260" cy="3313430"/>
          </a:xfrm>
          <a:prstGeom prst="rect">
            <a:avLst/>
          </a:prstGeom>
          <a:noFill/>
          <a:ln w="9525">
            <a:solidFill>
              <a:schemeClr val="bg2">
                <a:lumMod val="75000"/>
              </a:schemeClr>
            </a:solidFill>
          </a:ln>
        </p:spPr>
      </p:pic>
      <p:pic>
        <p:nvPicPr>
          <p:cNvPr id="4" name="图片 26"/>
          <p:cNvPicPr>
            <a:picLocks noChangeAspect="1"/>
          </p:cNvPicPr>
          <p:nvPr/>
        </p:nvPicPr>
        <p:blipFill>
          <a:blip r:embed="rId3"/>
          <a:stretch>
            <a:fillRect/>
          </a:stretch>
        </p:blipFill>
        <p:spPr>
          <a:xfrm>
            <a:off x="4955540" y="1539240"/>
            <a:ext cx="6813550" cy="2089785"/>
          </a:xfrm>
          <a:prstGeom prst="rect">
            <a:avLst/>
          </a:prstGeom>
          <a:noFill/>
          <a:ln w="9525">
            <a:solidFill>
              <a:schemeClr val="bg2">
                <a:lumMod val="75000"/>
              </a:schemeClr>
            </a:solidFill>
          </a:ln>
        </p:spPr>
      </p:pic>
      <p:sp>
        <p:nvSpPr>
          <p:cNvPr id="3" name="文本框 2"/>
          <p:cNvSpPr txBox="1"/>
          <p:nvPr/>
        </p:nvSpPr>
        <p:spPr>
          <a:xfrm>
            <a:off x="8938260" y="3747135"/>
            <a:ext cx="2830830" cy="1476375"/>
          </a:xfrm>
          <a:prstGeom prst="rect">
            <a:avLst/>
          </a:prstGeom>
          <a:noFill/>
        </p:spPr>
        <p:txBody>
          <a:bodyPr wrap="square" rtlCol="0" anchor="t">
            <a:spAutoFit/>
          </a:bodyPr>
          <a:lstStyle/>
          <a:p>
            <a:pPr algn="r">
              <a:lnSpc>
                <a:spcPct val="125000"/>
              </a:lnSpc>
              <a:spcBef>
                <a:spcPts val="0"/>
              </a:spcBef>
              <a:spcAft>
                <a:spcPts val="0"/>
              </a:spcAft>
            </a:pPr>
            <a:r>
              <a:rPr lang="zh-CN" altLang="en-US">
                <a:solidFill>
                  <a:schemeClr val="tx2"/>
                </a:solidFill>
                <a:latin typeface="微软雅黑" panose="020B0503020204020204" pitchFamily="34" charset="-122"/>
                <a:ea typeface="微软雅黑" panose="020B0503020204020204" pitchFamily="34" charset="-122"/>
              </a:rPr>
              <a:t>应用架构从功能构件和信息服务层面来描述，它是衔接数据与业务、数据与用户之间的纽带和桥梁。</a:t>
            </a:r>
          </a:p>
        </p:txBody>
      </p:sp>
      <p:sp>
        <p:nvSpPr>
          <p:cNvPr id="5" name="文本框 4"/>
          <p:cNvSpPr txBox="1"/>
          <p:nvPr/>
        </p:nvSpPr>
        <p:spPr>
          <a:xfrm>
            <a:off x="678815" y="1367155"/>
            <a:ext cx="2830830" cy="1476375"/>
          </a:xfrm>
          <a:prstGeom prst="rect">
            <a:avLst/>
          </a:prstGeom>
          <a:noFill/>
        </p:spPr>
        <p:txBody>
          <a:bodyPr wrap="square" rtlCol="0" anchor="t">
            <a:spAutoFit/>
          </a:bodyPr>
          <a:lstStyle/>
          <a:p>
            <a:pPr>
              <a:lnSpc>
                <a:spcPct val="125000"/>
              </a:lnSpc>
              <a:spcBef>
                <a:spcPts val="0"/>
              </a:spcBef>
              <a:spcAft>
                <a:spcPts val="0"/>
              </a:spcAft>
            </a:pPr>
            <a:r>
              <a:rPr lang="zh-CN" altLang="en-US">
                <a:solidFill>
                  <a:schemeClr val="tx2"/>
                </a:solidFill>
                <a:latin typeface="微软雅黑" panose="020B0503020204020204" pitchFamily="34" charset="-122"/>
                <a:ea typeface="微软雅黑" panose="020B0503020204020204" pitchFamily="34" charset="-122"/>
              </a:rPr>
              <a:t>数据架构是用于描述支持业务流程运行中信息与数据，提供了信息标准化描述和组织的模型。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843709"/>
            <a:ext cx="4144617" cy="3170582"/>
          </a:xfrm>
          <a:prstGeom prst="rect">
            <a:avLst/>
          </a:prstGeom>
          <a:solidFill>
            <a:schemeClr val="tx2">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28703" y="3447170"/>
            <a:ext cx="3287210" cy="706755"/>
          </a:xfrm>
          <a:prstGeom prst="rect">
            <a:avLst/>
          </a:prstGeom>
          <a:noFill/>
        </p:spPr>
        <p:txBody>
          <a:bodyPr wrap="square" rtlCol="0">
            <a:spAutoFit/>
          </a:bodyPr>
          <a:lstStyle/>
          <a:p>
            <a:pPr algn="ctr"/>
            <a:r>
              <a:rPr lang="zh-CN" altLang="en-US" sz="4000" b="1" dirty="0" smtClean="0">
                <a:solidFill>
                  <a:schemeClr val="bg1"/>
                </a:solidFill>
                <a:latin typeface="微软雅黑" panose="020B0503020204020204" pitchFamily="34" charset="-122"/>
                <a:ea typeface="微软雅黑" panose="020B0503020204020204" pitchFamily="34" charset="-122"/>
              </a:rPr>
              <a:t>应用场景</a:t>
            </a:r>
          </a:p>
        </p:txBody>
      </p:sp>
      <p:grpSp>
        <p:nvGrpSpPr>
          <p:cNvPr id="18" name="组合 17"/>
          <p:cNvGrpSpPr/>
          <p:nvPr/>
        </p:nvGrpSpPr>
        <p:grpSpPr>
          <a:xfrm>
            <a:off x="1709714" y="2743200"/>
            <a:ext cx="725188" cy="623661"/>
            <a:chOff x="4856440" y="1885891"/>
            <a:chExt cx="582025" cy="500541"/>
          </a:xfrm>
          <a:solidFill>
            <a:schemeClr val="bg1"/>
          </a:solidFill>
        </p:grpSpPr>
        <p:sp>
          <p:nvSpPr>
            <p:cNvPr id="19" name="Oval 217"/>
            <p:cNvSpPr>
              <a:spLocks noChangeArrowheads="1"/>
            </p:cNvSpPr>
            <p:nvPr/>
          </p:nvSpPr>
          <p:spPr bwMode="auto">
            <a:xfrm>
              <a:off x="5090913" y="2027240"/>
              <a:ext cx="114742" cy="141349"/>
            </a:xfrm>
            <a:prstGeom prst="ellipse">
              <a:avLst/>
            </a:prstGeom>
            <a:grpFill/>
            <a:ln>
              <a:noFill/>
            </a:ln>
          </p:spPr>
          <p:txBody>
            <a:bodyPr vert="horz" wrap="square" lIns="91440" tIns="45720" rIns="91440" bIns="45720" numCol="1" anchor="t" anchorCtr="0" compatLnSpc="1"/>
            <a:lstStyle/>
            <a:p>
              <a:endParaRPr lang="en-US"/>
            </a:p>
          </p:txBody>
        </p:sp>
        <p:sp>
          <p:nvSpPr>
            <p:cNvPr id="20" name="Freeform 218"/>
            <p:cNvSpPr/>
            <p:nvPr/>
          </p:nvSpPr>
          <p:spPr bwMode="auto">
            <a:xfrm>
              <a:off x="5167408" y="2185217"/>
              <a:ext cx="103101" cy="143011"/>
            </a:xfrm>
            <a:custGeom>
              <a:avLst/>
              <a:gdLst>
                <a:gd name="T0" fmla="*/ 46 w 49"/>
                <a:gd name="T1" fmla="*/ 16 h 68"/>
                <a:gd name="T2" fmla="*/ 30 w 49"/>
                <a:gd name="T3" fmla="*/ 1 h 68"/>
                <a:gd name="T4" fmla="*/ 15 w 49"/>
                <a:gd name="T5" fmla="*/ 1 h 68"/>
                <a:gd name="T6" fmla="*/ 25 w 49"/>
                <a:gd name="T7" fmla="*/ 9 h 68"/>
                <a:gd name="T8" fmla="*/ 11 w 49"/>
                <a:gd name="T9" fmla="*/ 16 h 68"/>
                <a:gd name="T10" fmla="*/ 18 w 49"/>
                <a:gd name="T11" fmla="*/ 27 h 68"/>
                <a:gd name="T12" fmla="*/ 0 w 49"/>
                <a:gd name="T13" fmla="*/ 67 h 68"/>
                <a:gd name="T14" fmla="*/ 0 w 49"/>
                <a:gd name="T15" fmla="*/ 68 h 68"/>
                <a:gd name="T16" fmla="*/ 49 w 49"/>
                <a:gd name="T17" fmla="*/ 48 h 68"/>
                <a:gd name="T18" fmla="*/ 46 w 49"/>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8">
                  <a:moveTo>
                    <a:pt x="46" y="16"/>
                  </a:moveTo>
                  <a:cubicBezTo>
                    <a:pt x="45" y="7"/>
                    <a:pt x="38" y="0"/>
                    <a:pt x="30" y="1"/>
                  </a:cubicBezTo>
                  <a:cubicBezTo>
                    <a:pt x="30" y="1"/>
                    <a:pt x="24" y="1"/>
                    <a:pt x="15" y="1"/>
                  </a:cubicBezTo>
                  <a:cubicBezTo>
                    <a:pt x="25" y="9"/>
                    <a:pt x="25" y="9"/>
                    <a:pt x="25" y="9"/>
                  </a:cubicBezTo>
                  <a:cubicBezTo>
                    <a:pt x="11" y="16"/>
                    <a:pt x="11" y="16"/>
                    <a:pt x="11" y="16"/>
                  </a:cubicBezTo>
                  <a:cubicBezTo>
                    <a:pt x="18" y="27"/>
                    <a:pt x="18" y="27"/>
                    <a:pt x="18" y="27"/>
                  </a:cubicBezTo>
                  <a:cubicBezTo>
                    <a:pt x="0" y="67"/>
                    <a:pt x="0" y="67"/>
                    <a:pt x="0" y="67"/>
                  </a:cubicBezTo>
                  <a:cubicBezTo>
                    <a:pt x="0" y="68"/>
                    <a:pt x="0" y="68"/>
                    <a:pt x="0" y="68"/>
                  </a:cubicBezTo>
                  <a:cubicBezTo>
                    <a:pt x="18" y="66"/>
                    <a:pt x="35" y="59"/>
                    <a:pt x="49" y="48"/>
                  </a:cubicBezTo>
                  <a:lnTo>
                    <a:pt x="46" y="16"/>
                  </a:lnTo>
                  <a:close/>
                </a:path>
              </a:pathLst>
            </a:custGeom>
            <a:grpFill/>
            <a:ln>
              <a:noFill/>
            </a:ln>
          </p:spPr>
          <p:txBody>
            <a:bodyPr vert="horz" wrap="square" lIns="91440" tIns="45720" rIns="91440" bIns="45720" numCol="1" anchor="t" anchorCtr="0" compatLnSpc="1"/>
            <a:lstStyle/>
            <a:p>
              <a:endParaRPr lang="en-US"/>
            </a:p>
          </p:txBody>
        </p:sp>
        <p:sp>
          <p:nvSpPr>
            <p:cNvPr id="21" name="Freeform 219"/>
            <p:cNvSpPr/>
            <p:nvPr/>
          </p:nvSpPr>
          <p:spPr bwMode="auto">
            <a:xfrm>
              <a:off x="5027722" y="2185217"/>
              <a:ext cx="99775" cy="143011"/>
            </a:xfrm>
            <a:custGeom>
              <a:avLst/>
              <a:gdLst>
                <a:gd name="T0" fmla="*/ 30 w 48"/>
                <a:gd name="T1" fmla="*/ 27 h 68"/>
                <a:gd name="T2" fmla="*/ 37 w 48"/>
                <a:gd name="T3" fmla="*/ 16 h 68"/>
                <a:gd name="T4" fmla="*/ 23 w 48"/>
                <a:gd name="T5" fmla="*/ 9 h 68"/>
                <a:gd name="T6" fmla="*/ 33 w 48"/>
                <a:gd name="T7" fmla="*/ 1 h 68"/>
                <a:gd name="T8" fmla="*/ 19 w 48"/>
                <a:gd name="T9" fmla="*/ 1 h 68"/>
                <a:gd name="T10" fmla="*/ 19 w 48"/>
                <a:gd name="T11" fmla="*/ 1 h 68"/>
                <a:gd name="T12" fmla="*/ 3 w 48"/>
                <a:gd name="T13" fmla="*/ 16 h 68"/>
                <a:gd name="T14" fmla="*/ 0 w 48"/>
                <a:gd name="T15" fmla="*/ 48 h 68"/>
                <a:gd name="T16" fmla="*/ 48 w 48"/>
                <a:gd name="T17" fmla="*/ 68 h 68"/>
                <a:gd name="T18" fmla="*/ 48 w 48"/>
                <a:gd name="T19" fmla="*/ 67 h 68"/>
                <a:gd name="T20" fmla="*/ 30 w 48"/>
                <a:gd name="T2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8">
                  <a:moveTo>
                    <a:pt x="30" y="27"/>
                  </a:moveTo>
                  <a:cubicBezTo>
                    <a:pt x="37" y="16"/>
                    <a:pt x="37" y="16"/>
                    <a:pt x="37" y="16"/>
                  </a:cubicBezTo>
                  <a:cubicBezTo>
                    <a:pt x="23" y="9"/>
                    <a:pt x="23" y="9"/>
                    <a:pt x="23" y="9"/>
                  </a:cubicBezTo>
                  <a:cubicBezTo>
                    <a:pt x="33" y="1"/>
                    <a:pt x="33" y="1"/>
                    <a:pt x="33" y="1"/>
                  </a:cubicBezTo>
                  <a:cubicBezTo>
                    <a:pt x="25" y="1"/>
                    <a:pt x="19" y="1"/>
                    <a:pt x="19" y="1"/>
                  </a:cubicBezTo>
                  <a:cubicBezTo>
                    <a:pt x="19" y="1"/>
                    <a:pt x="19" y="1"/>
                    <a:pt x="19" y="1"/>
                  </a:cubicBezTo>
                  <a:cubicBezTo>
                    <a:pt x="11" y="0"/>
                    <a:pt x="4" y="7"/>
                    <a:pt x="3" y="16"/>
                  </a:cubicBezTo>
                  <a:cubicBezTo>
                    <a:pt x="0" y="48"/>
                    <a:pt x="0" y="48"/>
                    <a:pt x="0" y="48"/>
                  </a:cubicBezTo>
                  <a:cubicBezTo>
                    <a:pt x="14" y="59"/>
                    <a:pt x="30" y="66"/>
                    <a:pt x="48" y="68"/>
                  </a:cubicBezTo>
                  <a:cubicBezTo>
                    <a:pt x="48" y="67"/>
                    <a:pt x="48" y="67"/>
                    <a:pt x="48" y="67"/>
                  </a:cubicBezTo>
                  <a:lnTo>
                    <a:pt x="30" y="27"/>
                  </a:lnTo>
                  <a:close/>
                </a:path>
              </a:pathLst>
            </a:custGeom>
            <a:grpFill/>
            <a:ln>
              <a:noFill/>
            </a:ln>
          </p:spPr>
          <p:txBody>
            <a:bodyPr vert="horz" wrap="square" lIns="91440" tIns="45720" rIns="91440" bIns="45720" numCol="1" anchor="t" anchorCtr="0" compatLnSpc="1"/>
            <a:lstStyle/>
            <a:p>
              <a:endParaRPr lang="en-US"/>
            </a:p>
          </p:txBody>
        </p:sp>
        <p:sp>
          <p:nvSpPr>
            <p:cNvPr id="22" name="Freeform 220"/>
            <p:cNvSpPr/>
            <p:nvPr/>
          </p:nvSpPr>
          <p:spPr bwMode="auto">
            <a:xfrm>
              <a:off x="5127497" y="2185217"/>
              <a:ext cx="38248" cy="31596"/>
            </a:xfrm>
            <a:custGeom>
              <a:avLst/>
              <a:gdLst>
                <a:gd name="T0" fmla="*/ 20 w 23"/>
                <a:gd name="T1" fmla="*/ 18 h 19"/>
                <a:gd name="T2" fmla="*/ 20 w 23"/>
                <a:gd name="T3" fmla="*/ 19 h 19"/>
                <a:gd name="T4" fmla="*/ 23 w 23"/>
                <a:gd name="T5" fmla="*/ 15 h 19"/>
                <a:gd name="T6" fmla="*/ 19 w 23"/>
                <a:gd name="T7" fmla="*/ 0 h 19"/>
                <a:gd name="T8" fmla="*/ 5 w 23"/>
                <a:gd name="T9" fmla="*/ 0 h 19"/>
                <a:gd name="T10" fmla="*/ 0 w 23"/>
                <a:gd name="T11" fmla="*/ 15 h 19"/>
                <a:gd name="T12" fmla="*/ 4 w 23"/>
                <a:gd name="T13" fmla="*/ 19 h 19"/>
                <a:gd name="T14" fmla="*/ 4 w 23"/>
                <a:gd name="T15" fmla="*/ 18 h 19"/>
                <a:gd name="T16" fmla="*/ 20 w 23"/>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20" y="18"/>
                  </a:moveTo>
                  <a:lnTo>
                    <a:pt x="20" y="19"/>
                  </a:lnTo>
                  <a:lnTo>
                    <a:pt x="23" y="15"/>
                  </a:lnTo>
                  <a:lnTo>
                    <a:pt x="19" y="0"/>
                  </a:lnTo>
                  <a:lnTo>
                    <a:pt x="5" y="0"/>
                  </a:lnTo>
                  <a:lnTo>
                    <a:pt x="0" y="15"/>
                  </a:lnTo>
                  <a:lnTo>
                    <a:pt x="4" y="19"/>
                  </a:lnTo>
                  <a:lnTo>
                    <a:pt x="4" y="18"/>
                  </a:lnTo>
                  <a:lnTo>
                    <a:pt x="20" y="18"/>
                  </a:lnTo>
                  <a:close/>
                </a:path>
              </a:pathLst>
            </a:custGeom>
            <a:grpFill/>
            <a:ln>
              <a:noFill/>
            </a:ln>
          </p:spPr>
          <p:txBody>
            <a:bodyPr vert="horz" wrap="square" lIns="91440" tIns="45720" rIns="91440" bIns="45720" numCol="1" anchor="t" anchorCtr="0" compatLnSpc="1"/>
            <a:lstStyle/>
            <a:p>
              <a:endParaRPr lang="en-US"/>
            </a:p>
          </p:txBody>
        </p:sp>
        <p:sp>
          <p:nvSpPr>
            <p:cNvPr id="23" name="Freeform 221"/>
            <p:cNvSpPr/>
            <p:nvPr/>
          </p:nvSpPr>
          <p:spPr bwMode="auto">
            <a:xfrm>
              <a:off x="5127497" y="2215150"/>
              <a:ext cx="39910" cy="113079"/>
            </a:xfrm>
            <a:custGeom>
              <a:avLst/>
              <a:gdLst>
                <a:gd name="T0" fmla="*/ 16 w 19"/>
                <a:gd name="T1" fmla="*/ 1 h 54"/>
                <a:gd name="T2" fmla="*/ 16 w 19"/>
                <a:gd name="T3" fmla="*/ 0 h 54"/>
                <a:gd name="T4" fmla="*/ 3 w 19"/>
                <a:gd name="T5" fmla="*/ 0 h 54"/>
                <a:gd name="T6" fmla="*/ 3 w 19"/>
                <a:gd name="T7" fmla="*/ 1 h 54"/>
                <a:gd name="T8" fmla="*/ 0 w 19"/>
                <a:gd name="T9" fmla="*/ 53 h 54"/>
                <a:gd name="T10" fmla="*/ 0 w 19"/>
                <a:gd name="T11" fmla="*/ 54 h 54"/>
                <a:gd name="T12" fmla="*/ 9 w 19"/>
                <a:gd name="T13" fmla="*/ 54 h 54"/>
                <a:gd name="T14" fmla="*/ 19 w 19"/>
                <a:gd name="T15" fmla="*/ 54 h 54"/>
                <a:gd name="T16" fmla="*/ 19 w 19"/>
                <a:gd name="T17" fmla="*/ 53 h 54"/>
                <a:gd name="T18" fmla="*/ 16 w 19"/>
                <a:gd name="T19"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4">
                  <a:moveTo>
                    <a:pt x="16" y="1"/>
                  </a:moveTo>
                  <a:cubicBezTo>
                    <a:pt x="16" y="0"/>
                    <a:pt x="16" y="0"/>
                    <a:pt x="16" y="0"/>
                  </a:cubicBezTo>
                  <a:cubicBezTo>
                    <a:pt x="3" y="0"/>
                    <a:pt x="3" y="0"/>
                    <a:pt x="3" y="0"/>
                  </a:cubicBezTo>
                  <a:cubicBezTo>
                    <a:pt x="3" y="1"/>
                    <a:pt x="3" y="1"/>
                    <a:pt x="3" y="1"/>
                  </a:cubicBezTo>
                  <a:cubicBezTo>
                    <a:pt x="0" y="53"/>
                    <a:pt x="0" y="53"/>
                    <a:pt x="0" y="53"/>
                  </a:cubicBezTo>
                  <a:cubicBezTo>
                    <a:pt x="0" y="54"/>
                    <a:pt x="0" y="54"/>
                    <a:pt x="0" y="54"/>
                  </a:cubicBezTo>
                  <a:cubicBezTo>
                    <a:pt x="3" y="54"/>
                    <a:pt x="6" y="54"/>
                    <a:pt x="9" y="54"/>
                  </a:cubicBezTo>
                  <a:cubicBezTo>
                    <a:pt x="13" y="54"/>
                    <a:pt x="16" y="54"/>
                    <a:pt x="19" y="54"/>
                  </a:cubicBezTo>
                  <a:cubicBezTo>
                    <a:pt x="19" y="53"/>
                    <a:pt x="19" y="53"/>
                    <a:pt x="19" y="53"/>
                  </a:cubicBezTo>
                  <a:lnTo>
                    <a:pt x="16" y="1"/>
                  </a:lnTo>
                  <a:close/>
                </a:path>
              </a:pathLst>
            </a:custGeom>
            <a:grpFill/>
            <a:ln>
              <a:noFill/>
            </a:ln>
          </p:spPr>
          <p:txBody>
            <a:bodyPr vert="horz" wrap="square" lIns="91440" tIns="45720" rIns="91440" bIns="45720" numCol="1" anchor="t" anchorCtr="0" compatLnSpc="1"/>
            <a:lstStyle/>
            <a:p>
              <a:endParaRPr lang="en-US"/>
            </a:p>
          </p:txBody>
        </p:sp>
        <p:sp>
          <p:nvSpPr>
            <p:cNvPr id="24" name="Freeform 222"/>
            <p:cNvSpPr/>
            <p:nvPr/>
          </p:nvSpPr>
          <p:spPr bwMode="auto">
            <a:xfrm>
              <a:off x="4896350" y="2135330"/>
              <a:ext cx="488900" cy="251102"/>
            </a:xfrm>
            <a:custGeom>
              <a:avLst/>
              <a:gdLst>
                <a:gd name="T0" fmla="*/ 120 w 234"/>
                <a:gd name="T1" fmla="*/ 120 h 120"/>
                <a:gd name="T2" fmla="*/ 0 w 234"/>
                <a:gd name="T3" fmla="*/ 0 h 120"/>
                <a:gd name="T4" fmla="*/ 30 w 234"/>
                <a:gd name="T5" fmla="*/ 0 h 120"/>
                <a:gd name="T6" fmla="*/ 120 w 234"/>
                <a:gd name="T7" fmla="*/ 90 h 120"/>
                <a:gd name="T8" fmla="*/ 206 w 234"/>
                <a:gd name="T9" fmla="*/ 28 h 120"/>
                <a:gd name="T10" fmla="*/ 234 w 234"/>
                <a:gd name="T11" fmla="*/ 38 h 120"/>
                <a:gd name="T12" fmla="*/ 120 w 23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34" h="120">
                  <a:moveTo>
                    <a:pt x="120" y="120"/>
                  </a:moveTo>
                  <a:cubicBezTo>
                    <a:pt x="54" y="120"/>
                    <a:pt x="0" y="66"/>
                    <a:pt x="0" y="0"/>
                  </a:cubicBezTo>
                  <a:cubicBezTo>
                    <a:pt x="30" y="0"/>
                    <a:pt x="30" y="0"/>
                    <a:pt x="30" y="0"/>
                  </a:cubicBezTo>
                  <a:cubicBezTo>
                    <a:pt x="30" y="49"/>
                    <a:pt x="71" y="90"/>
                    <a:pt x="120" y="90"/>
                  </a:cubicBezTo>
                  <a:cubicBezTo>
                    <a:pt x="159" y="90"/>
                    <a:pt x="194" y="65"/>
                    <a:pt x="206" y="28"/>
                  </a:cubicBezTo>
                  <a:cubicBezTo>
                    <a:pt x="234" y="38"/>
                    <a:pt x="234" y="38"/>
                    <a:pt x="234" y="38"/>
                  </a:cubicBezTo>
                  <a:cubicBezTo>
                    <a:pt x="218" y="87"/>
                    <a:pt x="172" y="120"/>
                    <a:pt x="120" y="120"/>
                  </a:cubicBezTo>
                  <a:close/>
                </a:path>
              </a:pathLst>
            </a:custGeom>
            <a:grpFill/>
            <a:ln>
              <a:noFill/>
            </a:ln>
          </p:spPr>
          <p:txBody>
            <a:bodyPr vert="horz" wrap="square" lIns="91440" tIns="45720" rIns="91440" bIns="45720" numCol="1" anchor="t" anchorCtr="0" compatLnSpc="1"/>
            <a:lstStyle/>
            <a:p>
              <a:endParaRPr lang="en-US"/>
            </a:p>
          </p:txBody>
        </p:sp>
        <p:sp>
          <p:nvSpPr>
            <p:cNvPr id="25" name="Freeform 223"/>
            <p:cNvSpPr/>
            <p:nvPr/>
          </p:nvSpPr>
          <p:spPr bwMode="auto">
            <a:xfrm>
              <a:off x="4856440" y="2077128"/>
              <a:ext cx="143011" cy="71506"/>
            </a:xfrm>
            <a:custGeom>
              <a:avLst/>
              <a:gdLst>
                <a:gd name="T0" fmla="*/ 86 w 86"/>
                <a:gd name="T1" fmla="*/ 43 h 43"/>
                <a:gd name="T2" fmla="*/ 43 w 86"/>
                <a:gd name="T3" fmla="*/ 0 h 43"/>
                <a:gd name="T4" fmla="*/ 0 w 86"/>
                <a:gd name="T5" fmla="*/ 43 h 43"/>
                <a:gd name="T6" fmla="*/ 86 w 86"/>
                <a:gd name="T7" fmla="*/ 43 h 43"/>
              </a:gdLst>
              <a:ahLst/>
              <a:cxnLst>
                <a:cxn ang="0">
                  <a:pos x="T0" y="T1"/>
                </a:cxn>
                <a:cxn ang="0">
                  <a:pos x="T2" y="T3"/>
                </a:cxn>
                <a:cxn ang="0">
                  <a:pos x="T4" y="T5"/>
                </a:cxn>
                <a:cxn ang="0">
                  <a:pos x="T6" y="T7"/>
                </a:cxn>
              </a:cxnLst>
              <a:rect l="0" t="0" r="r" b="b"/>
              <a:pathLst>
                <a:path w="86" h="43">
                  <a:moveTo>
                    <a:pt x="86" y="43"/>
                  </a:moveTo>
                  <a:lnTo>
                    <a:pt x="43" y="0"/>
                  </a:lnTo>
                  <a:lnTo>
                    <a:pt x="0" y="43"/>
                  </a:lnTo>
                  <a:lnTo>
                    <a:pt x="86" y="43"/>
                  </a:lnTo>
                  <a:close/>
                </a:path>
              </a:pathLst>
            </a:custGeom>
            <a:grpFill/>
            <a:ln>
              <a:noFill/>
            </a:ln>
          </p:spPr>
          <p:txBody>
            <a:bodyPr vert="horz" wrap="square" lIns="91440" tIns="45720" rIns="91440" bIns="45720" numCol="1" anchor="t" anchorCtr="0" compatLnSpc="1"/>
            <a:lstStyle/>
            <a:p>
              <a:endParaRPr lang="en-US"/>
            </a:p>
          </p:txBody>
        </p:sp>
        <p:sp>
          <p:nvSpPr>
            <p:cNvPr id="26" name="Freeform 224"/>
            <p:cNvSpPr/>
            <p:nvPr/>
          </p:nvSpPr>
          <p:spPr bwMode="auto">
            <a:xfrm>
              <a:off x="4911317" y="1885891"/>
              <a:ext cx="487237" cy="249439"/>
            </a:xfrm>
            <a:custGeom>
              <a:avLst/>
              <a:gdLst>
                <a:gd name="T0" fmla="*/ 234 w 234"/>
                <a:gd name="T1" fmla="*/ 120 h 120"/>
                <a:gd name="T2" fmla="*/ 204 w 234"/>
                <a:gd name="T3" fmla="*/ 120 h 120"/>
                <a:gd name="T4" fmla="*/ 114 w 234"/>
                <a:gd name="T5" fmla="*/ 29 h 120"/>
                <a:gd name="T6" fmla="*/ 28 w 234"/>
                <a:gd name="T7" fmla="*/ 91 h 120"/>
                <a:gd name="T8" fmla="*/ 0 w 234"/>
                <a:gd name="T9" fmla="*/ 82 h 120"/>
                <a:gd name="T10" fmla="*/ 114 w 234"/>
                <a:gd name="T11" fmla="*/ 0 h 120"/>
                <a:gd name="T12" fmla="*/ 234 w 23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34" h="120">
                  <a:moveTo>
                    <a:pt x="234" y="120"/>
                  </a:moveTo>
                  <a:cubicBezTo>
                    <a:pt x="204" y="120"/>
                    <a:pt x="204" y="120"/>
                    <a:pt x="204" y="120"/>
                  </a:cubicBezTo>
                  <a:cubicBezTo>
                    <a:pt x="204" y="70"/>
                    <a:pt x="164" y="29"/>
                    <a:pt x="114" y="29"/>
                  </a:cubicBezTo>
                  <a:cubicBezTo>
                    <a:pt x="75" y="29"/>
                    <a:pt x="40" y="54"/>
                    <a:pt x="28" y="91"/>
                  </a:cubicBezTo>
                  <a:cubicBezTo>
                    <a:pt x="0" y="82"/>
                    <a:pt x="0" y="82"/>
                    <a:pt x="0" y="82"/>
                  </a:cubicBezTo>
                  <a:cubicBezTo>
                    <a:pt x="16" y="33"/>
                    <a:pt x="62" y="0"/>
                    <a:pt x="114" y="0"/>
                  </a:cubicBezTo>
                  <a:cubicBezTo>
                    <a:pt x="180" y="0"/>
                    <a:pt x="234" y="54"/>
                    <a:pt x="234" y="120"/>
                  </a:cubicBezTo>
                  <a:close/>
                </a:path>
              </a:pathLst>
            </a:custGeom>
            <a:grpFill/>
            <a:ln>
              <a:noFill/>
            </a:ln>
          </p:spPr>
          <p:txBody>
            <a:bodyPr vert="horz" wrap="square" lIns="91440" tIns="45720" rIns="91440" bIns="45720" numCol="1" anchor="t" anchorCtr="0" compatLnSpc="1"/>
            <a:lstStyle/>
            <a:p>
              <a:endParaRPr lang="en-US"/>
            </a:p>
          </p:txBody>
        </p:sp>
        <p:sp>
          <p:nvSpPr>
            <p:cNvPr id="27" name="Freeform 225"/>
            <p:cNvSpPr/>
            <p:nvPr/>
          </p:nvSpPr>
          <p:spPr bwMode="auto">
            <a:xfrm>
              <a:off x="5297116" y="2122026"/>
              <a:ext cx="141349" cy="71506"/>
            </a:xfrm>
            <a:custGeom>
              <a:avLst/>
              <a:gdLst>
                <a:gd name="T0" fmla="*/ 0 w 85"/>
                <a:gd name="T1" fmla="*/ 0 h 43"/>
                <a:gd name="T2" fmla="*/ 43 w 85"/>
                <a:gd name="T3" fmla="*/ 43 h 43"/>
                <a:gd name="T4" fmla="*/ 85 w 85"/>
                <a:gd name="T5" fmla="*/ 0 h 43"/>
                <a:gd name="T6" fmla="*/ 0 w 85"/>
                <a:gd name="T7" fmla="*/ 0 h 43"/>
              </a:gdLst>
              <a:ahLst/>
              <a:cxnLst>
                <a:cxn ang="0">
                  <a:pos x="T0" y="T1"/>
                </a:cxn>
                <a:cxn ang="0">
                  <a:pos x="T2" y="T3"/>
                </a:cxn>
                <a:cxn ang="0">
                  <a:pos x="T4" y="T5"/>
                </a:cxn>
                <a:cxn ang="0">
                  <a:pos x="T6" y="T7"/>
                </a:cxn>
              </a:cxnLst>
              <a:rect l="0" t="0" r="r" b="b"/>
              <a:pathLst>
                <a:path w="85" h="43">
                  <a:moveTo>
                    <a:pt x="0" y="0"/>
                  </a:moveTo>
                  <a:lnTo>
                    <a:pt x="43" y="43"/>
                  </a:lnTo>
                  <a:lnTo>
                    <a:pt x="85" y="0"/>
                  </a:lnTo>
                  <a:lnTo>
                    <a:pt x="0" y="0"/>
                  </a:lnTo>
                  <a:close/>
                </a:path>
              </a:pathLst>
            </a:custGeom>
            <a:grpFill/>
            <a:ln>
              <a:noFill/>
            </a:ln>
          </p:spPr>
          <p:txBody>
            <a:bodyPr vert="horz" wrap="square" lIns="91440" tIns="45720" rIns="91440" bIns="45720" numCol="1" anchor="t" anchorCtr="0" compatLnSpc="1"/>
            <a:lstStyle/>
            <a:p>
              <a:endParaRPr lang="en-US"/>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195012_1*i*1"/>
  <p:tag name="KSO_WM_TEMPLATE_CATEGORY" val="crop"/>
  <p:tag name="KSO_WM_TEMPLATE_INDEX" val="20195012"/>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PA" val="v5.2.2"/>
  <p:tag name="PICTUREFILLRANGE" val="c7dec0a4-66a2-44c5-9077-188730d4c1df"/>
  <p:tag name="KSO_WM_UNIT_VALUE" val="513*445"/>
  <p:tag name="KSO_WM_UNIT_HIGHLIGHT" val="0"/>
  <p:tag name="KSO_WM_UNIT_COMPATIBLE" val="0"/>
  <p:tag name="KSO_WM_UNIT_DIAGRAM_ISNUMVISUAL" val="0"/>
  <p:tag name="KSO_WM_UNIT_DIAGRAM_ISREFERUNIT" val="0"/>
  <p:tag name="KSO_WM_DIAGRAM_GROUP_CODE" val="1523569148"/>
  <p:tag name="KSO_WM_UNIT_TYPE" val="ζ_h_d"/>
  <p:tag name="KSO_WM_UNIT_INDEX" val="1_1_3"/>
  <p:tag name="KSO_WM_UNIT_ID" val="crop20195012_1*ζ_h_d*1_1_3"/>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196.7"/>
  <p:tag name="KSO_WM_CREATIVE_CROP_SHAPE_TOP" val="274.75"/>
  <p:tag name="KSO_WM_CREATIVE_CROP_SHAPE_WIDTH" val="104.85"/>
  <p:tag name="KSO_WM_CREATIVE_CROP_SHAPE_HEIGHT" val="121.05"/>
</p:tagLst>
</file>

<file path=ppt/tags/tag11.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3"/>
  <p:tag name="KSO_WM_UNIT_ID" val="crop20195012_1*ζ_h_i*1_1_3"/>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15.3"/>
  <p:tag name="KSO_WM_CREATIVE_CROP_SHAPE_TOP" val="137.5"/>
  <p:tag name="KSO_WM_CREATIVE_CROP_SHAPE_WIDTH" val="87.4"/>
  <p:tag name="KSO_WM_CREATIVE_CROP_SHAPE_HEIGHT" val="101"/>
</p:tagLst>
</file>

<file path=ppt/tags/tag12.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2"/>
  <p:tag name="KSO_WM_UNIT_ID" val="crop20195012_1*ζ_h_i*1_1_2"/>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257.8"/>
  <p:tag name="KSO_WM_CREATIVE_CROP_SHAPE_TOP" val="70"/>
  <p:tag name="KSO_WM_CREATIVE_CROP_SHAPE_WIDTH" val="87.4"/>
  <p:tag name="KSO_WM_CREATIVE_CROP_SHAPE_HEIGHT" val="101"/>
</p:tagLst>
</file>

<file path=ppt/tags/tag13.xml><?xml version="1.0" encoding="utf-8"?>
<p:tagLst xmlns:a="http://schemas.openxmlformats.org/drawingml/2006/main" xmlns:r="http://schemas.openxmlformats.org/officeDocument/2006/relationships" xmlns:p="http://schemas.openxmlformats.org/presentationml/2006/main">
  <p:tag name="PA" val="v5.2.2"/>
  <p:tag name="PICTUREFILLRANGE" val="c7dec0a4-66a2-44c5-9077-188730d4c1df"/>
  <p:tag name="KSO_WM_UNIT_VALUE" val="520*450"/>
  <p:tag name="KSO_WM_UNIT_HIGHLIGHT" val="0"/>
  <p:tag name="KSO_WM_UNIT_COMPATIBLE" val="0"/>
  <p:tag name="KSO_WM_UNIT_DIAGRAM_ISNUMVISUAL" val="0"/>
  <p:tag name="KSO_WM_UNIT_DIAGRAM_ISREFERUNIT" val="0"/>
  <p:tag name="KSO_WM_DIAGRAM_GROUP_CODE" val="1523569148"/>
  <p:tag name="KSO_WM_UNIT_TYPE" val="ζ_h_d"/>
  <p:tag name="KSO_WM_UNIT_INDEX" val="1_1_4"/>
  <p:tag name="KSO_WM_UNIT_ID" val="crop20195012_1*ζ_h_d*1_1_4"/>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103.7"/>
  <p:tag name="KSO_WM_CREATIVE_CROP_SHAPE_TOP" val="354.05"/>
  <p:tag name="KSO_WM_CREATIVE_CROP_SHAPE_WIDTH" val="106.2"/>
  <p:tag name="KSO_WM_CREATIVE_CROP_SHAPE_HEIGHT" val="122.65"/>
</p:tagLst>
</file>

<file path=ppt/tags/tag14.xml><?xml version="1.0" encoding="utf-8"?>
<p:tagLst xmlns:a="http://schemas.openxmlformats.org/drawingml/2006/main" xmlns:r="http://schemas.openxmlformats.org/officeDocument/2006/relationships" xmlns:p="http://schemas.openxmlformats.org/presentationml/2006/main">
  <p:tag name="PA" val="v5.2.2"/>
  <p:tag name="PICTUREFILLRANGE" val="c7dec0a4-66a2-44c5-9077-188730d4c1df"/>
  <p:tag name="KSO_WM_UNIT_VALUE" val="648*561"/>
  <p:tag name="KSO_WM_UNIT_HIGHLIGHT" val="0"/>
  <p:tag name="KSO_WM_UNIT_COMPATIBLE" val="0"/>
  <p:tag name="KSO_WM_UNIT_DIAGRAM_ISNUMVISUAL" val="0"/>
  <p:tag name="KSO_WM_UNIT_DIAGRAM_ISREFERUNIT" val="0"/>
  <p:tag name="KSO_WM_DIAGRAM_GROUP_CODE" val="1523569148"/>
  <p:tag name="KSO_WM_UNIT_TYPE" val="ζ_h_d"/>
  <p:tag name="KSO_WM_UNIT_INDEX" val="1_1_5"/>
  <p:tag name="KSO_WM_UNIT_ID" val="crop20195012_1*ζ_h_d*1_1_5"/>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0.2"/>
  <p:tag name="KSO_WM_CREATIVE_CROP_SHAPE_TOP" val="173.5"/>
  <p:tag name="KSO_WM_CREATIVE_CROP_SHAPE_WIDTH" val="132.4"/>
  <p:tag name="KSO_WM_CREATIVE_CROP_SHAPE_HEIGHT" val="152.85"/>
</p:tagLst>
</file>

<file path=ppt/tags/tag15.xml><?xml version="1.0" encoding="utf-8"?>
<p:tagLst xmlns:a="http://schemas.openxmlformats.org/drawingml/2006/main" xmlns:r="http://schemas.openxmlformats.org/officeDocument/2006/relationships" xmlns:p="http://schemas.openxmlformats.org/presentationml/2006/main">
  <p:tag name="PA" val="v5.2.2"/>
  <p:tag name="PICTUREFILLRANGE" val="c7dec0a4-66a2-44c5-9077-188730d4c1df"/>
  <p:tag name="KSO_WM_UNIT_HIGHLIGHT" val="0"/>
  <p:tag name="KSO_WM_UNIT_COMPATIBLE" val="0"/>
  <p:tag name="KSO_WM_UNIT_DIAGRAM_ISNUMVISUAL" val="0"/>
  <p:tag name="KSO_WM_UNIT_DIAGRAM_ISREFERUNIT" val="0"/>
  <p:tag name="KSO_WM_DIAGRAM_GROUP_CODE" val="1523569148"/>
  <p:tag name="KSO_WM_UNIT_TYPE" val="ζ_h_d"/>
  <p:tag name="KSO_WM_UNIT_INDEX" val="1_1_7"/>
  <p:tag name="KSO_WM_UNIT_ID" val="crop20195012_1*ζ_h_d*1_1_7"/>
  <p:tag name="KSO_WM_TEMPLATE_CATEGORY" val="crop"/>
  <p:tag name="KSO_WM_TEMPLATE_INDEX" val="20195012"/>
  <p:tag name="KSO_WM_UNIT_LAYERLEVEL" val="1_1_1"/>
  <p:tag name="KSO_WM_TAG_VERSION" val="1.0"/>
  <p:tag name="KSO_WM_BEAUTIFY_FLAG" val="#wm#"/>
  <p:tag name="KSO_WM_UNIT_VALUE" val="550*690"/>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10.35"/>
  <p:tag name="KSO_WM_CREATIVE_CROP_SHAPE_TOP" val="63.25"/>
  <p:tag name="KSO_WM_CREATIVE_CROP_SHAPE_WIDTH" val="162.8"/>
  <p:tag name="KSO_WM_CREATIVE_CROP_SHAPE_HEIGHT" val="129.65"/>
</p:tagLst>
</file>

<file path=ppt/tags/tag16.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6"/>
  <p:tag name="KSO_WM_UNIT_ID" val="crop20195012_1*ζ_h_i*1_1_6"/>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296.1"/>
  <p:tag name="KSO_WM_CREATIVE_CROP_SHAPE_TOP" val="63.65"/>
  <p:tag name="KSO_WM_CREATIVE_CROP_SHAPE_WIDTH" val="58.7"/>
  <p:tag name="KSO_WM_CREATIVE_CROP_SHAPE_HEIGHT" val="65.9"/>
</p:tagLst>
</file>

<file path=ppt/tags/tag17.xml><?xml version="1.0" encoding="utf-8"?>
<p:tagLst xmlns:a="http://schemas.openxmlformats.org/drawingml/2006/main" xmlns:r="http://schemas.openxmlformats.org/officeDocument/2006/relationships" xmlns:p="http://schemas.openxmlformats.org/presentationml/2006/main">
  <p:tag name="PA" val="v5.2.2"/>
  <p:tag name="PICTUREFILLRANGE" val="c7dec0a4-66a2-44c5-9077-188730d4c1df"/>
  <p:tag name="KSO_WM_UNIT_VALUE" val="214*598"/>
  <p:tag name="KSO_WM_UNIT_HIGHLIGHT" val="0"/>
  <p:tag name="KSO_WM_UNIT_COMPATIBLE" val="0"/>
  <p:tag name="KSO_WM_UNIT_DIAGRAM_ISNUMVISUAL" val="0"/>
  <p:tag name="KSO_WM_UNIT_DIAGRAM_ISREFERUNIT" val="0"/>
  <p:tag name="KSO_WM_DIAGRAM_GROUP_CODE" val="1523569148"/>
  <p:tag name="KSO_WM_UNIT_TYPE" val="ζ_h_d"/>
  <p:tag name="KSO_WM_UNIT_INDEX" val="1_1_6"/>
  <p:tag name="KSO_WM_UNIT_ID" val="crop20195012_1*ζ_h_d*1_1_6"/>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213.75"/>
  <p:tag name="KSO_WM_CREATIVE_CROP_SHAPE_TOP" val="63.5"/>
  <p:tag name="KSO_WM_CREATIVE_CROP_SHAPE_WIDTH" val="141.05"/>
  <p:tag name="KSO_WM_CREATIVE_CROP_SHAPE_HEIGHT" val="50.6"/>
</p:tagLst>
</file>

<file path=ppt/tags/tag18.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5"/>
  <p:tag name="KSO_WM_UNIT_ID" val="crop20195012_1*ζ_h_i*1_1_5"/>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27.95"/>
  <p:tag name="KSO_WM_CREATIVE_CROP_SHAPE_TOP" val="65.9"/>
  <p:tag name="KSO_WM_CREATIVE_CROP_SHAPE_WIDTH" val="137.5"/>
  <p:tag name="KSO_WM_CREATIVE_CROP_SHAPE_HEIGHT" val="158.75"/>
</p:tagLst>
</file>

<file path=ppt/tags/tag19.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1"/>
  <p:tag name="KSO_WM_UNIT_ID" val="crop20195012_1*ζ_h_i*1_1_1"/>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220.3"/>
  <p:tag name="KSO_WM_CREATIVE_CROP_SHAPE_TOP" val="106.55"/>
  <p:tag name="KSO_WM_CREATIVE_CROP_SHAPE_WIDTH" val="117"/>
  <p:tag name="KSO_WM_CREATIVE_CROP_SHAPE_HEIGHT" val="135.05"/>
</p:tagLst>
</file>

<file path=ppt/tags/tag2.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7"/>
  <p:tag name="KSO_WM_UNIT_ID" val="crop20195012_1*ζ_h_i*1_1_7"/>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21.55"/>
  <p:tag name="KSO_WM_CREATIVE_CROP_SHAPE_TOP" val="63.25"/>
  <p:tag name="KSO_WM_CREATIVE_CROP_SHAPE_WIDTH" val="99.4"/>
  <p:tag name="KSO_WM_CREATIVE_CROP_SHAPE_HEIGHT" val="28.7"/>
</p:tagLst>
</file>

<file path=ppt/tags/tag20.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4"/>
  <p:tag name="KSO_WM_UNIT_ID" val="crop20195012_1*ζ_h_i*1_1_4"/>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0.55"/>
  <p:tag name="KSO_WM_CREATIVE_CROP_SHAPE_TOP" val="63.25"/>
  <p:tag name="KSO_WM_CREATIVE_CROP_SHAPE_WIDTH" val="70.85"/>
  <p:tag name="KSO_WM_CREATIVE_CROP_SHAPE_HEIGHT" val="44.55"/>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195018_1*i*1"/>
  <p:tag name="KSO_WM_TEMPLATE_CATEGORY" val="crop"/>
  <p:tag name="KSO_WM_TEMPLATE_INDEX" val="20195018"/>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PA" val="v5.2.2"/>
  <p:tag name="PICTUREFILLRANGE" val="04db048c-5271-44b6-9810-bd252325cf9d"/>
  <p:tag name="KSO_WM_UNIT_VALUE" val="1904*365"/>
  <p:tag name="KSO_WM_UNIT_HIGHLIGHT" val="0"/>
  <p:tag name="KSO_WM_UNIT_COMPATIBLE" val="0"/>
  <p:tag name="KSO_WM_UNIT_DIAGRAM_ISNUMVISUAL" val="0"/>
  <p:tag name="KSO_WM_UNIT_DIAGRAM_ISREFERUNIT" val="0"/>
  <p:tag name="KSO_WM_DIAGRAM_GROUP_CODE" val="1523569263"/>
  <p:tag name="KSO_WM_UNIT_TYPE" val="ζ_h_d"/>
  <p:tag name="KSO_WM_UNIT_INDEX" val="1_1_1"/>
  <p:tag name="KSO_WM_UNIT_ID" val="crop20195018_1*ζ_h_d*1_1_1"/>
  <p:tag name="KSO_WM_TEMPLATE_CATEGORY" val="crop"/>
  <p:tag name="KSO_WM_TEMPLATE_INDEX" val="20195018"/>
  <p:tag name="KSO_WM_UNIT_LAYERLEVEL" val="1_1_1"/>
  <p:tag name="KSO_WM_TAG_VERSION" val="1.0"/>
  <p:tag name="KSO_WM_BEAUTIFY_FLAG" val="#wm#"/>
  <p:tag name="KSO_WM_UNIT_DIAGRAM_MODELTYPE" val="creativeCrop"/>
  <p:tag name="KSO_WM_CREATIVE_CROP_ORG_LEFT" val="0.3"/>
  <p:tag name="KSO_WM_CREATIVE_CROP_ORG_TOP" val="0"/>
  <p:tag name="KSO_WM_CREATIVE_CROP_ORG_WIDTH" val="354.65"/>
  <p:tag name="KSO_WM_CREATIVE_CROP_ORG_HEIGHT" val="540.05"/>
  <p:tag name="KSO_WM_CREATIVE_CROP_SHAPE_LEFT" val="27.3"/>
  <p:tag name="KSO_WM_CREATIVE_CROP_SHAPE_TOP" val="96.55"/>
  <p:tag name="KSO_WM_CREATIVE_CROP_SHAPE_WIDTH" val="66.5"/>
  <p:tag name="KSO_WM_CREATIVE_CROP_SHAPE_HEIGHT" val="346.95"/>
</p:tagLst>
</file>

<file path=ppt/tags/tag23.xml><?xml version="1.0" encoding="utf-8"?>
<p:tagLst xmlns:a="http://schemas.openxmlformats.org/drawingml/2006/main" xmlns:r="http://schemas.openxmlformats.org/officeDocument/2006/relationships" xmlns:p="http://schemas.openxmlformats.org/presentationml/2006/main">
  <p:tag name="PA" val="v5.2.2"/>
  <p:tag name="PICTUREFILLRANGE" val="04db048c-5271-44b6-9810-bd252325cf9d"/>
  <p:tag name="KSO_WM_UNIT_VALUE" val="1904*206"/>
  <p:tag name="KSO_WM_UNIT_HIGHLIGHT" val="0"/>
  <p:tag name="KSO_WM_UNIT_COMPATIBLE" val="0"/>
  <p:tag name="KSO_WM_UNIT_DIAGRAM_ISNUMVISUAL" val="0"/>
  <p:tag name="KSO_WM_UNIT_DIAGRAM_ISREFERUNIT" val="0"/>
  <p:tag name="KSO_WM_DIAGRAM_GROUP_CODE" val="1523569263"/>
  <p:tag name="KSO_WM_UNIT_TYPE" val="ζ_h_d"/>
  <p:tag name="KSO_WM_UNIT_INDEX" val="1_1_2"/>
  <p:tag name="KSO_WM_UNIT_ID" val="crop20195018_1*ζ_h_d*1_1_2"/>
  <p:tag name="KSO_WM_TEMPLATE_CATEGORY" val="crop"/>
  <p:tag name="KSO_WM_TEMPLATE_INDEX" val="20195018"/>
  <p:tag name="KSO_WM_UNIT_LAYERLEVEL" val="1_1_1"/>
  <p:tag name="KSO_WM_TAG_VERSION" val="1.0"/>
  <p:tag name="KSO_WM_BEAUTIFY_FLAG" val="#wm#"/>
  <p:tag name="KSO_WM_UNIT_DIAGRAM_MODELTYPE" val="creativeCrop"/>
  <p:tag name="KSO_WM_CREATIVE_CROP_ORG_LEFT" val="0.3"/>
  <p:tag name="KSO_WM_CREATIVE_CROP_ORG_TOP" val="0"/>
  <p:tag name="KSO_WM_CREATIVE_CROP_ORG_WIDTH" val="354.65"/>
  <p:tag name="KSO_WM_CREATIVE_CROP_ORG_HEIGHT" val="540.05"/>
  <p:tag name="KSO_WM_CREATIVE_CROP_SHAPE_LEFT" val="97.65"/>
  <p:tag name="KSO_WM_CREATIVE_CROP_SHAPE_TOP" val="96.55"/>
  <p:tag name="KSO_WM_CREATIVE_CROP_SHAPE_WIDTH" val="37.6"/>
  <p:tag name="KSO_WM_CREATIVE_CROP_SHAPE_HEIGHT" val="346.95"/>
</p:tagLst>
</file>

<file path=ppt/tags/tag24.xml><?xml version="1.0" encoding="utf-8"?>
<p:tagLst xmlns:a="http://schemas.openxmlformats.org/drawingml/2006/main" xmlns:r="http://schemas.openxmlformats.org/officeDocument/2006/relationships" xmlns:p="http://schemas.openxmlformats.org/presentationml/2006/main">
  <p:tag name="PA" val="v5.2.2"/>
  <p:tag name="PICTUREFILLRANGE" val="04db048c-5271-44b6-9810-bd252325cf9d"/>
  <p:tag name="KSO_WM_UNIT_VALUE" val="1904*74"/>
  <p:tag name="KSO_WM_UNIT_HIGHLIGHT" val="0"/>
  <p:tag name="KSO_WM_UNIT_COMPATIBLE" val="0"/>
  <p:tag name="KSO_WM_UNIT_DIAGRAM_ISNUMVISUAL" val="0"/>
  <p:tag name="KSO_WM_UNIT_DIAGRAM_ISREFERUNIT" val="0"/>
  <p:tag name="KSO_WM_DIAGRAM_GROUP_CODE" val="1523569263"/>
  <p:tag name="KSO_WM_UNIT_TYPE" val="ζ_h_d"/>
  <p:tag name="KSO_WM_UNIT_INDEX" val="1_1_3"/>
  <p:tag name="KSO_WM_UNIT_ID" val="crop20195018_1*ζ_h_d*1_1_3"/>
  <p:tag name="KSO_WM_TEMPLATE_CATEGORY" val="crop"/>
  <p:tag name="KSO_WM_TEMPLATE_INDEX" val="20195018"/>
  <p:tag name="KSO_WM_UNIT_LAYERLEVEL" val="1_1_1"/>
  <p:tag name="KSO_WM_TAG_VERSION" val="1.0"/>
  <p:tag name="KSO_WM_BEAUTIFY_FLAG" val="#wm#"/>
  <p:tag name="KSO_WM_UNIT_DIAGRAM_MODELTYPE" val="creativeCrop"/>
  <p:tag name="KSO_WM_CREATIVE_CROP_ORG_LEFT" val="0.3"/>
  <p:tag name="KSO_WM_CREATIVE_CROP_ORG_TOP" val="0"/>
  <p:tag name="KSO_WM_CREATIVE_CROP_ORG_WIDTH" val="354.65"/>
  <p:tag name="KSO_WM_CREATIVE_CROP_ORG_HEIGHT" val="540.05"/>
  <p:tag name="KSO_WM_CREATIVE_CROP_SHAPE_LEFT" val="9.95"/>
  <p:tag name="KSO_WM_CREATIVE_CROP_SHAPE_TOP" val="96.55"/>
  <p:tag name="KSO_WM_CREATIVE_CROP_SHAPE_WIDTH" val="13.5"/>
  <p:tag name="KSO_WM_CREATIVE_CROP_SHAPE_HEIGHT" val="346.95"/>
</p:tagLst>
</file>

<file path=ppt/tags/tag25.xml><?xml version="1.0" encoding="utf-8"?>
<p:tagLst xmlns:a="http://schemas.openxmlformats.org/drawingml/2006/main" xmlns:r="http://schemas.openxmlformats.org/officeDocument/2006/relationships" xmlns:p="http://schemas.openxmlformats.org/presentationml/2006/main">
  <p:tag name="PA" val="v5.2.2"/>
  <p:tag name="PICTUREFILLRANGE" val="04db048c-5271-44b6-9810-bd252325cf9d"/>
  <p:tag name="KSO_WM_UNIT_VALUE" val="1904*37"/>
  <p:tag name="KSO_WM_UNIT_HIGHLIGHT" val="0"/>
  <p:tag name="KSO_WM_UNIT_COMPATIBLE" val="0"/>
  <p:tag name="KSO_WM_UNIT_DIAGRAM_ISNUMVISUAL" val="0"/>
  <p:tag name="KSO_WM_UNIT_DIAGRAM_ISREFERUNIT" val="0"/>
  <p:tag name="KSO_WM_DIAGRAM_GROUP_CODE" val="1523569263"/>
  <p:tag name="KSO_WM_UNIT_TYPE" val="ζ_h_d"/>
  <p:tag name="KSO_WM_UNIT_INDEX" val="1_1_4"/>
  <p:tag name="KSO_WM_UNIT_ID" val="crop20195018_1*ζ_h_d*1_1_4"/>
  <p:tag name="KSO_WM_TEMPLATE_CATEGORY" val="crop"/>
  <p:tag name="KSO_WM_TEMPLATE_INDEX" val="20195018"/>
  <p:tag name="KSO_WM_UNIT_LAYERLEVEL" val="1_1_1"/>
  <p:tag name="KSO_WM_TAG_VERSION" val="1.0"/>
  <p:tag name="KSO_WM_BEAUTIFY_FLAG" val="#wm#"/>
  <p:tag name="KSO_WM_UNIT_DIAGRAM_MODELTYPE" val="creativeCrop"/>
  <p:tag name="KSO_WM_CREATIVE_CROP_ORG_LEFT" val="0.3"/>
  <p:tag name="KSO_WM_CREATIVE_CROP_ORG_TOP" val="0"/>
  <p:tag name="KSO_WM_CREATIVE_CROP_ORG_WIDTH" val="354.65"/>
  <p:tag name="KSO_WM_CREATIVE_CROP_ORG_HEIGHT" val="540.05"/>
  <p:tag name="KSO_WM_CREATIVE_CROP_SHAPE_LEFT" val="0.3"/>
  <p:tag name="KSO_WM_CREATIVE_CROP_SHAPE_TOP" val="96.55"/>
  <p:tag name="KSO_WM_CREATIVE_CROP_SHAPE_WIDTH" val="6.75"/>
  <p:tag name="KSO_WM_CREATIVE_CROP_SHAPE_HEIGHT" val="346.95"/>
</p:tagLst>
</file>

<file path=ppt/tags/tag26.xml><?xml version="1.0" encoding="utf-8"?>
<p:tagLst xmlns:a="http://schemas.openxmlformats.org/drawingml/2006/main" xmlns:r="http://schemas.openxmlformats.org/officeDocument/2006/relationships" xmlns:p="http://schemas.openxmlformats.org/presentationml/2006/main">
  <p:tag name="PA" val="v5.2.2"/>
  <p:tag name="PICTUREFILLRANGE" val="04db048c-5271-44b6-9810-bd252325cf9d"/>
  <p:tag name="KSO_WM_UNIT_VALUE" val="1904*137"/>
  <p:tag name="KSO_WM_UNIT_HIGHLIGHT" val="0"/>
  <p:tag name="KSO_WM_UNIT_COMPATIBLE" val="0"/>
  <p:tag name="KSO_WM_UNIT_DIAGRAM_ISNUMVISUAL" val="0"/>
  <p:tag name="KSO_WM_UNIT_DIAGRAM_ISREFERUNIT" val="0"/>
  <p:tag name="KSO_WM_DIAGRAM_GROUP_CODE" val="1523569263"/>
  <p:tag name="KSO_WM_UNIT_TYPE" val="ζ_h_d"/>
  <p:tag name="KSO_WM_UNIT_INDEX" val="1_1_5"/>
  <p:tag name="KSO_WM_UNIT_ID" val="crop20195018_1*ζ_h_d*1_1_5"/>
  <p:tag name="KSO_WM_TEMPLATE_CATEGORY" val="crop"/>
  <p:tag name="KSO_WM_TEMPLATE_INDEX" val="20195018"/>
  <p:tag name="KSO_WM_UNIT_LAYERLEVEL" val="1_1_1"/>
  <p:tag name="KSO_WM_TAG_VERSION" val="1.0"/>
  <p:tag name="KSO_WM_BEAUTIFY_FLAG" val="#wm#"/>
  <p:tag name="KSO_WM_UNIT_DIAGRAM_MODELTYPE" val="creativeCrop"/>
  <p:tag name="KSO_WM_CREATIVE_CROP_ORG_LEFT" val="0.3"/>
  <p:tag name="KSO_WM_CREATIVE_CROP_ORG_TOP" val="0"/>
  <p:tag name="KSO_WM_CREATIVE_CROP_ORG_WIDTH" val="354.65"/>
  <p:tag name="KSO_WM_CREATIVE_CROP_ORG_HEIGHT" val="540.05"/>
  <p:tag name="KSO_WM_CREATIVE_CROP_SHAPE_LEFT" val="139.1"/>
  <p:tag name="KSO_WM_CREATIVE_CROP_SHAPE_TOP" val="96.55"/>
  <p:tag name="KSO_WM_CREATIVE_CROP_SHAPE_WIDTH" val="25.05"/>
  <p:tag name="KSO_WM_CREATIVE_CROP_SHAPE_HEIGHT" val="346.95"/>
</p:tagLst>
</file>

<file path=ppt/tags/tag27.xml><?xml version="1.0" encoding="utf-8"?>
<p:tagLst xmlns:a="http://schemas.openxmlformats.org/drawingml/2006/main" xmlns:r="http://schemas.openxmlformats.org/officeDocument/2006/relationships" xmlns:p="http://schemas.openxmlformats.org/presentationml/2006/main">
  <p:tag name="PA" val="v5.2.2"/>
  <p:tag name="PICTUREFILLRANGE" val="04db048c-5271-44b6-9810-bd252325cf9d"/>
  <p:tag name="KSO_WM_UNIT_VALUE" val="1904*534"/>
  <p:tag name="KSO_WM_UNIT_HIGHLIGHT" val="0"/>
  <p:tag name="KSO_WM_UNIT_COMPATIBLE" val="0"/>
  <p:tag name="KSO_WM_UNIT_DIAGRAM_ISNUMVISUAL" val="0"/>
  <p:tag name="KSO_WM_UNIT_DIAGRAM_ISREFERUNIT" val="0"/>
  <p:tag name="KSO_WM_DIAGRAM_GROUP_CODE" val="1523569263"/>
  <p:tag name="KSO_WM_UNIT_TYPE" val="ζ_h_d"/>
  <p:tag name="KSO_WM_UNIT_INDEX" val="1_1_6"/>
  <p:tag name="KSO_WM_UNIT_ID" val="crop20195018_1*ζ_h_d*1_1_6"/>
  <p:tag name="KSO_WM_TEMPLATE_CATEGORY" val="crop"/>
  <p:tag name="KSO_WM_TEMPLATE_INDEX" val="20195018"/>
  <p:tag name="KSO_WM_UNIT_LAYERLEVEL" val="1_1_1"/>
  <p:tag name="KSO_WM_TAG_VERSION" val="1.0"/>
  <p:tag name="KSO_WM_BEAUTIFY_FLAG" val="#wm#"/>
  <p:tag name="KSO_WM_UNIT_DIAGRAM_MODELTYPE" val="creativeCrop"/>
  <p:tag name="KSO_WM_CREATIVE_CROP_ORG_LEFT" val="0.3"/>
  <p:tag name="KSO_WM_CREATIVE_CROP_ORG_TOP" val="0"/>
  <p:tag name="KSO_WM_CREATIVE_CROP_ORG_WIDTH" val="354.65"/>
  <p:tag name="KSO_WM_CREATIVE_CROP_ORG_HEIGHT" val="540.05"/>
  <p:tag name="KSO_WM_CREATIVE_CROP_SHAPE_LEFT" val="168"/>
  <p:tag name="KSO_WM_CREATIVE_CROP_SHAPE_TOP" val="96.55"/>
  <p:tag name="KSO_WM_CREATIVE_CROP_SHAPE_WIDTH" val="97.35"/>
  <p:tag name="KSO_WM_CREATIVE_CROP_SHAPE_HEIGHT" val="346.95"/>
</p:tagLst>
</file>

<file path=ppt/tags/tag28.xml><?xml version="1.0" encoding="utf-8"?>
<p:tagLst xmlns:a="http://schemas.openxmlformats.org/drawingml/2006/main" xmlns:r="http://schemas.openxmlformats.org/officeDocument/2006/relationships" xmlns:p="http://schemas.openxmlformats.org/presentationml/2006/main">
  <p:tag name="PA" val="v5.2.2"/>
  <p:tag name="PICTUREFILLRANGE" val="04db048c-5271-44b6-9810-bd252325cf9d"/>
  <p:tag name="KSO_WM_UNIT_VALUE" val="1904*222"/>
  <p:tag name="KSO_WM_UNIT_HIGHLIGHT" val="0"/>
  <p:tag name="KSO_WM_UNIT_COMPATIBLE" val="0"/>
  <p:tag name="KSO_WM_UNIT_DIAGRAM_ISNUMVISUAL" val="0"/>
  <p:tag name="KSO_WM_UNIT_DIAGRAM_ISREFERUNIT" val="0"/>
  <p:tag name="KSO_WM_DIAGRAM_GROUP_CODE" val="1523569263"/>
  <p:tag name="KSO_WM_UNIT_TYPE" val="ζ_h_d"/>
  <p:tag name="KSO_WM_UNIT_INDEX" val="1_1_7"/>
  <p:tag name="KSO_WM_UNIT_ID" val="crop20195018_1*ζ_h_d*1_1_7"/>
  <p:tag name="KSO_WM_TEMPLATE_CATEGORY" val="crop"/>
  <p:tag name="KSO_WM_TEMPLATE_INDEX" val="20195018"/>
  <p:tag name="KSO_WM_UNIT_LAYERLEVEL" val="1_1_1"/>
  <p:tag name="KSO_WM_TAG_VERSION" val="1.0"/>
  <p:tag name="KSO_WM_BEAUTIFY_FLAG" val="#wm#"/>
  <p:tag name="KSO_WM_UNIT_DIAGRAM_MODELTYPE" val="creativeCrop"/>
  <p:tag name="KSO_WM_CREATIVE_CROP_ORG_LEFT" val="0.3"/>
  <p:tag name="KSO_WM_CREATIVE_CROP_ORG_TOP" val="0"/>
  <p:tag name="KSO_WM_CREATIVE_CROP_ORG_WIDTH" val="354.65"/>
  <p:tag name="KSO_WM_CREATIVE_CROP_ORG_HEIGHT" val="540.05"/>
  <p:tag name="KSO_WM_CREATIVE_CROP_SHAPE_LEFT" val="269.2"/>
  <p:tag name="KSO_WM_CREATIVE_CROP_SHAPE_TOP" val="96.55"/>
  <p:tag name="KSO_WM_CREATIVE_CROP_SHAPE_WIDTH" val="40.5"/>
  <p:tag name="KSO_WM_CREATIVE_CROP_SHAPE_HEIGHT" val="346.95"/>
</p:tagLst>
</file>

<file path=ppt/tags/tag29.xml><?xml version="1.0" encoding="utf-8"?>
<p:tagLst xmlns:a="http://schemas.openxmlformats.org/drawingml/2006/main" xmlns:r="http://schemas.openxmlformats.org/officeDocument/2006/relationships" xmlns:p="http://schemas.openxmlformats.org/presentationml/2006/main">
  <p:tag name="PA" val="v5.2.2"/>
  <p:tag name="PICTUREFILLRANGE" val="04db048c-5271-44b6-9810-bd252325cf9d"/>
  <p:tag name="KSO_WM_UNIT_VALUE" val="1904*100"/>
  <p:tag name="KSO_WM_UNIT_HIGHLIGHT" val="0"/>
  <p:tag name="KSO_WM_UNIT_COMPATIBLE" val="0"/>
  <p:tag name="KSO_WM_UNIT_DIAGRAM_ISNUMVISUAL" val="0"/>
  <p:tag name="KSO_WM_UNIT_DIAGRAM_ISREFERUNIT" val="0"/>
  <p:tag name="KSO_WM_DIAGRAM_GROUP_CODE" val="1523569263"/>
  <p:tag name="KSO_WM_UNIT_TYPE" val="ζ_h_d"/>
  <p:tag name="KSO_WM_UNIT_INDEX" val="1_1_8"/>
  <p:tag name="KSO_WM_UNIT_ID" val="crop20195018_1*ζ_h_d*1_1_8"/>
  <p:tag name="KSO_WM_TEMPLATE_CATEGORY" val="crop"/>
  <p:tag name="KSO_WM_TEMPLATE_INDEX" val="20195018"/>
  <p:tag name="KSO_WM_UNIT_LAYERLEVEL" val="1_1_1"/>
  <p:tag name="KSO_WM_TAG_VERSION" val="1.0"/>
  <p:tag name="KSO_WM_BEAUTIFY_FLAG" val="#wm#"/>
  <p:tag name="KSO_WM_UNIT_DIAGRAM_MODELTYPE" val="creativeCrop"/>
  <p:tag name="KSO_WM_CREATIVE_CROP_ORG_LEFT" val="0.3"/>
  <p:tag name="KSO_WM_CREATIVE_CROP_ORG_TOP" val="0"/>
  <p:tag name="KSO_WM_CREATIVE_CROP_ORG_WIDTH" val="354.65"/>
  <p:tag name="KSO_WM_CREATIVE_CROP_ORG_HEIGHT" val="540.05"/>
  <p:tag name="KSO_WM_CREATIVE_CROP_SHAPE_LEFT" val="313.5"/>
  <p:tag name="KSO_WM_CREATIVE_CROP_SHAPE_TOP" val="96.55"/>
  <p:tag name="KSO_WM_CREATIVE_CROP_SHAPE_WIDTH" val="18.3"/>
  <p:tag name="KSO_WM_CREATIVE_CROP_SHAPE_HEIGHT" val="346.95"/>
</p:tagLst>
</file>

<file path=ppt/tags/tag3.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11"/>
  <p:tag name="KSO_WM_UNIT_ID" val="crop20195012_1*ζ_h_i*1_1_11"/>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47.2"/>
  <p:tag name="KSO_WM_CREATIVE_CROP_SHAPE_TOP" val="63.25"/>
  <p:tag name="KSO_WM_CREATIVE_CROP_SHAPE_WIDTH" val="162.8"/>
  <p:tag name="KSO_WM_CREATIVE_CROP_SHAPE_HEIGHT" val="97.55"/>
</p:tagLst>
</file>

<file path=ppt/tags/tag30.xml><?xml version="1.0" encoding="utf-8"?>
<p:tagLst xmlns:a="http://schemas.openxmlformats.org/drawingml/2006/main" xmlns:r="http://schemas.openxmlformats.org/officeDocument/2006/relationships" xmlns:p="http://schemas.openxmlformats.org/presentationml/2006/main">
  <p:tag name="PA" val="v5.2.2"/>
  <p:tag name="PICTUREFILLRANGE" val="04db048c-5271-44b6-9810-bd252325cf9d"/>
  <p:tag name="KSO_WM_UNIT_VALUE" val="1904*53"/>
  <p:tag name="KSO_WM_UNIT_HIGHLIGHT" val="0"/>
  <p:tag name="KSO_WM_UNIT_COMPATIBLE" val="0"/>
  <p:tag name="KSO_WM_UNIT_DIAGRAM_ISNUMVISUAL" val="0"/>
  <p:tag name="KSO_WM_UNIT_DIAGRAM_ISREFERUNIT" val="0"/>
  <p:tag name="KSO_WM_DIAGRAM_GROUP_CODE" val="1523569263"/>
  <p:tag name="KSO_WM_UNIT_TYPE" val="ζ_h_d"/>
  <p:tag name="KSO_WM_UNIT_INDEX" val="1_1_9"/>
  <p:tag name="KSO_WM_UNIT_ID" val="crop20195018_1*ζ_h_d*1_1_9"/>
  <p:tag name="KSO_WM_TEMPLATE_CATEGORY" val="crop"/>
  <p:tag name="KSO_WM_TEMPLATE_INDEX" val="20195018"/>
  <p:tag name="KSO_WM_UNIT_LAYERLEVEL" val="1_1_1"/>
  <p:tag name="KSO_WM_TAG_VERSION" val="1.0"/>
  <p:tag name="KSO_WM_BEAUTIFY_FLAG" val="#wm#"/>
  <p:tag name="KSO_WM_UNIT_DIAGRAM_MODELTYPE" val="creativeCrop"/>
  <p:tag name="KSO_WM_CREATIVE_CROP_ORG_LEFT" val="0.3"/>
  <p:tag name="KSO_WM_CREATIVE_CROP_ORG_TOP" val="0"/>
  <p:tag name="KSO_WM_CREATIVE_CROP_ORG_WIDTH" val="354.65"/>
  <p:tag name="KSO_WM_CREATIVE_CROP_ORG_HEIGHT" val="540.05"/>
  <p:tag name="KSO_WM_CREATIVE_CROP_SHAPE_LEFT" val="335.7"/>
  <p:tag name="KSO_WM_CREATIVE_CROP_SHAPE_TOP" val="96.55"/>
  <p:tag name="KSO_WM_CREATIVE_CROP_SHAPE_WIDTH" val="9.65"/>
  <p:tag name="KSO_WM_CREATIVE_CROP_SHAPE_HEIGHT" val="346.95"/>
</p:tagLst>
</file>

<file path=ppt/tags/tag31.xml><?xml version="1.0" encoding="utf-8"?>
<p:tagLst xmlns:a="http://schemas.openxmlformats.org/drawingml/2006/main" xmlns:r="http://schemas.openxmlformats.org/officeDocument/2006/relationships" xmlns:p="http://schemas.openxmlformats.org/presentationml/2006/main">
  <p:tag name="PA" val="v5.2.2"/>
  <p:tag name="PICTUREFILLRANGE" val="04db048c-5271-44b6-9810-bd252325cf9d"/>
  <p:tag name="KSO_WM_UNIT_VALUE" val="1904*32"/>
  <p:tag name="KSO_WM_UNIT_HIGHLIGHT" val="0"/>
  <p:tag name="KSO_WM_UNIT_COMPATIBLE" val="0"/>
  <p:tag name="KSO_WM_UNIT_DIAGRAM_ISNUMVISUAL" val="0"/>
  <p:tag name="KSO_WM_UNIT_DIAGRAM_ISREFERUNIT" val="0"/>
  <p:tag name="KSO_WM_DIAGRAM_GROUP_CODE" val="1523569263"/>
  <p:tag name="KSO_WM_UNIT_TYPE" val="ζ_h_d"/>
  <p:tag name="KSO_WM_UNIT_INDEX" val="1_1_10"/>
  <p:tag name="KSO_WM_UNIT_ID" val="crop20195018_1*ζ_h_d*1_1_10"/>
  <p:tag name="KSO_WM_TEMPLATE_CATEGORY" val="crop"/>
  <p:tag name="KSO_WM_TEMPLATE_INDEX" val="20195018"/>
  <p:tag name="KSO_WM_UNIT_LAYERLEVEL" val="1_1_1"/>
  <p:tag name="KSO_WM_TAG_VERSION" val="1.0"/>
  <p:tag name="KSO_WM_BEAUTIFY_FLAG" val="#wm#"/>
  <p:tag name="KSO_WM_UNIT_DIAGRAM_MODELTYPE" val="creativeCrop"/>
  <p:tag name="KSO_WM_CREATIVE_CROP_ORG_LEFT" val="0.3"/>
  <p:tag name="KSO_WM_CREATIVE_CROP_ORG_TOP" val="0"/>
  <p:tag name="KSO_WM_CREATIVE_CROP_ORG_WIDTH" val="354.65"/>
  <p:tag name="KSO_WM_CREATIVE_CROP_ORG_HEIGHT" val="540.05"/>
  <p:tag name="KSO_WM_CREATIVE_CROP_SHAPE_LEFT" val="349.15"/>
  <p:tag name="KSO_WM_CREATIVE_CROP_SHAPE_TOP" val="96.55"/>
  <p:tag name="KSO_WM_CREATIVE_CROP_SHAPE_WIDTH" val="5.8"/>
  <p:tag name="KSO_WM_CREATIVE_CROP_SHAPE_HEIGHT" val="346.95"/>
</p:tagLst>
</file>

<file path=ppt/tags/tag32.xml><?xml version="1.0" encoding="utf-8"?>
<p:tagLst xmlns:a="http://schemas.openxmlformats.org/drawingml/2006/main" xmlns:r="http://schemas.openxmlformats.org/officeDocument/2006/relationships" xmlns:p="http://schemas.openxmlformats.org/presentationml/2006/main">
  <p:tag name="KSO_WM_UNIT_FLASH_PICTURE_TYPE" val="0"/>
</p:tagLst>
</file>

<file path=ppt/tags/tag33.xml><?xml version="1.0" encoding="utf-8"?>
<p:tagLst xmlns:a="http://schemas.openxmlformats.org/drawingml/2006/main" xmlns:r="http://schemas.openxmlformats.org/officeDocument/2006/relationships" xmlns:p="http://schemas.openxmlformats.org/presentationml/2006/main">
  <p:tag name="KSO_WM_UNIT_FLASH_PICTURE_TYPE" val="0"/>
</p:tagLst>
</file>

<file path=ppt/tags/tag34.xml><?xml version="1.0" encoding="utf-8"?>
<p:tagLst xmlns:a="http://schemas.openxmlformats.org/drawingml/2006/main" xmlns:r="http://schemas.openxmlformats.org/officeDocument/2006/relationships" xmlns:p="http://schemas.openxmlformats.org/presentationml/2006/main">
  <p:tag name="KSO_WM_UNIT_FLASH_PICTURE_TYPE" val="0"/>
</p:tagLst>
</file>

<file path=ppt/tags/tag35.xml><?xml version="1.0" encoding="utf-8"?>
<p:tagLst xmlns:a="http://schemas.openxmlformats.org/drawingml/2006/main" xmlns:r="http://schemas.openxmlformats.org/officeDocument/2006/relationships" xmlns:p="http://schemas.openxmlformats.org/presentationml/2006/main">
  <p:tag name="KSO_WM_UNIT_FLASH_PICTURE_TYPE" val="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4_1"/>
  <p:tag name="KSO_WM_UNIT_ID" val="diagram783_5*q_h_i*1_4_1"/>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DIAGRAM_SCHEMECOLOR_ID" val="1"/>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x"/>
  <p:tag name="KSO_WM_UNIT_INDEX" val="1_4_1"/>
  <p:tag name="KSO_WM_UNIT_ID" val="diagram783_5*q_h_x*1_4_1"/>
  <p:tag name="KSO_WM_UNIT_LAYERLEVEL" val="1_1_1"/>
  <p:tag name="KSO_WM_BEAUTIFY_FLAG" val="#wm#"/>
  <p:tag name="KSO_WM_DIAGRAM_GROUP_CODE" val="q1-1"/>
  <p:tag name="KSO_WM_UNIT_VALUE" val="121*117"/>
  <p:tag name="KSO_WM_UNIT_HIGHLIGHT" val="0"/>
  <p:tag name="KSO_WM_UNIT_COMPATIBLE" val="0"/>
  <p:tag name="KSO_WM_UNIT_DIAGRAM_ISNUMVISUAL" val="0"/>
  <p:tag name="KSO_WM_UNIT_DIAGRAM_ISREFERUNIT" val="0"/>
  <p:tag name="KSO_WM_UNIT_FILL_FORE_SCHEMECOLOR_INDEX" val="14"/>
  <p:tag name="KSO_WM_UNIT_FILL_TYPE" val="1"/>
  <p:tag name="KSO_WM_UNIT_DIAGRAM_SCHEMECOLOR_ID" val="1"/>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2_4"/>
  <p:tag name="KSO_WM_UNIT_ID" val="diagram783_5*q_h_i*1_2_4"/>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DIAGRAM_SCHEMECOLOR_ID"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3_2"/>
  <p:tag name="KSO_WM_UNIT_ID" val="diagram783_5*q_h_i*1_3_2"/>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DIAGRAM_SCHEMECOLOR_ID" val="1"/>
</p:tagLst>
</file>

<file path=ppt/tags/tag4.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8"/>
  <p:tag name="KSO_WM_UNIT_ID" val="crop20195012_1*ζ_h_i*1_1_8"/>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106.9"/>
  <p:tag name="KSO_WM_CREATIVE_CROP_SHAPE_TOP" val="63.4"/>
  <p:tag name="KSO_WM_CREATIVE_CROP_SHAPE_WIDTH" val="117"/>
  <p:tag name="KSO_WM_CREATIVE_CROP_SHAPE_HEIGHT" val="36.35"/>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1_5"/>
  <p:tag name="KSO_WM_UNIT_ID" val="diagram783_5*q_h_i*1_1_5"/>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DIAGRAM_SCHEMECOLOR_ID" val="1"/>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3_4"/>
  <p:tag name="KSO_WM_UNIT_ID" val="diagram783_5*q_h_i*1_3_4"/>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DIAGRAM_SCHEMECOLOR_ID" val="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i"/>
  <p:tag name="KSO_WM_UNIT_INDEX" val="1_1"/>
  <p:tag name="KSO_WM_UNIT_ID" val="diagram783_5*q_i*1_1"/>
  <p:tag name="KSO_WM_UNIT_LAYERLEVEL" val="1_1"/>
  <p:tag name="KSO_WM_BEAUTIFY_FLAG" val="#wm#"/>
  <p:tag name="KSO_WM_DIAGRAM_GROUP_CODE" val="q1-1"/>
  <p:tag name="KSO_WM_UNIT_HIGHLIGHT" val="0"/>
  <p:tag name="KSO_WM_UNIT_COMPATIBLE" val="0"/>
  <p:tag name="KSO_WM_UNIT_DIAGRAM_ISNUMVISUAL" val="0"/>
  <p:tag name="KSO_WM_UNIT_DIAGRAM_ISREFERUNIT" val="0"/>
  <p:tag name="KSO_WM_UNIT_TEXT_FILL_FORE_SCHEMECOLOR_INDEX" val="2"/>
  <p:tag name="KSO_WM_UNIT_TEXT_FILL_TYPE" val="1"/>
  <p:tag name="KSO_WM_UNIT_DIAGRAM_SCHEMECOLOR_ID"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x"/>
  <p:tag name="KSO_WM_UNIT_INDEX" val="1_1"/>
  <p:tag name="KSO_WM_UNIT_ID" val="diagram783_5*q_x*1_1"/>
  <p:tag name="KSO_WM_UNIT_LAYERLEVEL" val="1_1"/>
  <p:tag name="KSO_WM_BEAUTIFY_FLAG" val="#wm#"/>
  <p:tag name="KSO_WM_DIAGRAM_GROUP_CODE" val="q1-1"/>
  <p:tag name="KSO_WM_UNIT_VALUE" val="110*99"/>
  <p:tag name="KSO_WM_UNIT_HIGHLIGHT" val="0"/>
  <p:tag name="KSO_WM_UNIT_COMPATIBLE" val="0"/>
  <p:tag name="KSO_WM_UNIT_DIAGRAM_ISNUMVISUAL" val="0"/>
  <p:tag name="KSO_WM_UNIT_DIAGRAM_ISREFERUNIT" val="0"/>
  <p:tag name="KSO_WM_UNIT_FILL_FORE_SCHEMECOLOR_INDEX" val="14"/>
  <p:tag name="KSO_WM_UNIT_FILL_TYPE" val="1"/>
  <p:tag name="KSO_WM_UNIT_DIAGRAM_SCHEMECOLOR_ID" val="1"/>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1_1"/>
  <p:tag name="KSO_WM_UNIT_ID" val="diagram783_5*q_h_i*1_1_1"/>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1_2"/>
  <p:tag name="KSO_WM_UNIT_ID" val="diagram783_5*q_h_i*1_1_2"/>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1_3"/>
  <p:tag name="KSO_WM_UNIT_ID" val="diagram783_5*q_h_i*1_1_3"/>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3_1"/>
  <p:tag name="KSO_WM_UNIT_ID" val="diagram783_5*q_h_i*1_3_1"/>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f"/>
  <p:tag name="KSO_WM_UNIT_INDEX" val="1_1_1"/>
  <p:tag name="KSO_WM_UNIT_ID" val="diagram783_5*q_h_f*1_1_1"/>
  <p:tag name="KSO_WM_UNIT_LAYERLEVEL" val="1_1_1"/>
  <p:tag name="KSO_WM_UNIT_VALUE" val="21"/>
  <p:tag name="KSO_WM_UNIT_HIGHLIGHT" val="0"/>
  <p:tag name="KSO_WM_UNIT_COMPATIBLE" val="0"/>
  <p:tag name="KSO_WM_BEAUTIFY_FLAG" val="#wm#"/>
  <p:tag name="KSO_WM_DIAGRAM_GROUP_CODE" val="q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DIAGRAM_SCHEMECOLOR_ID" val="1"/>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a"/>
  <p:tag name="KSO_WM_UNIT_INDEX" val="1_1_1"/>
  <p:tag name="KSO_WM_UNIT_ID" val="diagram783_5*q_h_a*1_1_1"/>
  <p:tag name="KSO_WM_UNIT_LAYERLEVEL" val="1_1_1"/>
  <p:tag name="KSO_WM_UNIT_VALUE" val="7"/>
  <p:tag name="KSO_WM_UNIT_HIGHLIGHT" val="0"/>
  <p:tag name="KSO_WM_UNIT_COMPATIBLE" val="0"/>
  <p:tag name="KSO_WM_BEAUTIFY_FLAG" val="#wm#"/>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5"/>
  <p:tag name="KSO_WM_UNIT_TEXT_FILL_TYPE" val="1"/>
  <p:tag name="KSO_WM_UNIT_DIAGRAM_SCHEMECOLOR_ID" val="1"/>
</p:tagLst>
</file>

<file path=ppt/tags/tag5.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12"/>
  <p:tag name="KSO_WM_UNIT_ID" val="crop20195012_1*ζ_h_i*1_1_12"/>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159.15"/>
  <p:tag name="KSO_WM_CREATIVE_CROP_SHAPE_TOP" val="314.5"/>
  <p:tag name="KSO_WM_CREATIVE_CROP_SHAPE_WIDTH" val="109.25"/>
  <p:tag name="KSO_WM_CREATIVE_CROP_SHAPE_HEIGHT" val="126.15"/>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f"/>
  <p:tag name="KSO_WM_UNIT_INDEX" val="1_3_1"/>
  <p:tag name="KSO_WM_UNIT_ID" val="diagram783_5*q_h_f*1_3_1"/>
  <p:tag name="KSO_WM_UNIT_LAYERLEVEL" val="1_1_1"/>
  <p:tag name="KSO_WM_UNIT_VALUE" val="21"/>
  <p:tag name="KSO_WM_UNIT_HIGHLIGHT" val="0"/>
  <p:tag name="KSO_WM_UNIT_COMPATIBLE" val="0"/>
  <p:tag name="KSO_WM_BEAUTIFY_FLAG" val="#wm#"/>
  <p:tag name="KSO_WM_DIAGRAM_GROUP_CODE" val="q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DIAGRAM_SCHEMECOLOR_ID" val="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a"/>
  <p:tag name="KSO_WM_UNIT_INDEX" val="1_3_1"/>
  <p:tag name="KSO_WM_UNIT_ID" val="diagram783_5*q_h_a*1_3_1"/>
  <p:tag name="KSO_WM_UNIT_LAYERLEVEL" val="1_1_1"/>
  <p:tag name="KSO_WM_UNIT_VALUE" val="7"/>
  <p:tag name="KSO_WM_UNIT_HIGHLIGHT" val="0"/>
  <p:tag name="KSO_WM_UNIT_COMPATIBLE" val="0"/>
  <p:tag name="KSO_WM_BEAUTIFY_FLAG" val="#wm#"/>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6"/>
  <p:tag name="KSO_WM_UNIT_TEXT_FILL_TYPE" val="1"/>
  <p:tag name="KSO_WM_UNIT_DIAGRAM_SCHEMECOLOR_ID" val="1"/>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f"/>
  <p:tag name="KSO_WM_UNIT_INDEX" val="1_4_1"/>
  <p:tag name="KSO_WM_UNIT_ID" val="diagram783_5*q_h_f*1_4_1"/>
  <p:tag name="KSO_WM_UNIT_LAYERLEVEL" val="1_1_1"/>
  <p:tag name="KSO_WM_UNIT_VALUE" val="21"/>
  <p:tag name="KSO_WM_UNIT_HIGHLIGHT" val="0"/>
  <p:tag name="KSO_WM_UNIT_COMPATIBLE" val="0"/>
  <p:tag name="KSO_WM_BEAUTIFY_FLAG" val="#wm#"/>
  <p:tag name="KSO_WM_DIAGRAM_GROUP_CODE" val="q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DIAGRAM_SCHEMECOLOR_ID" val="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a"/>
  <p:tag name="KSO_WM_UNIT_INDEX" val="1_4_1"/>
  <p:tag name="KSO_WM_UNIT_ID" val="diagram783_5*q_h_a*1_4_1"/>
  <p:tag name="KSO_WM_UNIT_LAYERLEVEL" val="1_1_1"/>
  <p:tag name="KSO_WM_UNIT_VALUE" val="7"/>
  <p:tag name="KSO_WM_UNIT_HIGHLIGHT" val="0"/>
  <p:tag name="KSO_WM_UNIT_COMPATIBLE" val="0"/>
  <p:tag name="KSO_WM_BEAUTIFY_FLAG" val="#wm#"/>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9"/>
  <p:tag name="KSO_WM_UNIT_TEXT_FILL_TYPE" val="1"/>
  <p:tag name="KSO_WM_UNIT_DIAGRAM_SCHEMECOLOR_ID" val="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f"/>
  <p:tag name="KSO_WM_UNIT_INDEX" val="1_2_1"/>
  <p:tag name="KSO_WM_UNIT_ID" val="diagram783_5*q_h_f*1_2_1"/>
  <p:tag name="KSO_WM_UNIT_LAYERLEVEL" val="1_1_1"/>
  <p:tag name="KSO_WM_UNIT_VALUE" val="21"/>
  <p:tag name="KSO_WM_UNIT_HIGHLIGHT" val="0"/>
  <p:tag name="KSO_WM_UNIT_COMPATIBLE" val="0"/>
  <p:tag name="KSO_WM_BEAUTIFY_FLAG" val="#wm#"/>
  <p:tag name="KSO_WM_DIAGRAM_GROUP_CODE" val="q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DIAGRAM_SCHEMECOLOR_ID" val="1"/>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a"/>
  <p:tag name="KSO_WM_UNIT_INDEX" val="1_2_1"/>
  <p:tag name="KSO_WM_UNIT_ID" val="diagram783_5*q_h_a*1_2_1"/>
  <p:tag name="KSO_WM_UNIT_LAYERLEVEL" val="1_1_1"/>
  <p:tag name="KSO_WM_UNIT_VALUE" val="7"/>
  <p:tag name="KSO_WM_UNIT_HIGHLIGHT" val="0"/>
  <p:tag name="KSO_WM_UNIT_COMPATIBLE" val="0"/>
  <p:tag name="KSO_WM_BEAUTIFY_FLAG" val="#wm#"/>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8"/>
  <p:tag name="KSO_WM_UNIT_TEXT_FILL_TYPE" val="1"/>
  <p:tag name="KSO_WM_UNIT_DIAGRAM_SCHEMECOLOR_ID" val="1"/>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1_4"/>
  <p:tag name="KSO_WM_UNIT_ID" val="diagram783_5*q_h_i*1_1_4"/>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DIAGRAM_SCHEMECOLOR_ID" val="1"/>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2_1"/>
  <p:tag name="KSO_WM_UNIT_ID" val="diagram783_5*q_h_i*1_2_1"/>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DIAGRAM_SCHEMECOLOR_ID" val="1"/>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4_2"/>
  <p:tag name="KSO_WM_UNIT_ID" val="diagram783_5*q_h_i*1_4_2"/>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DIAGRAM_SCHEMECOLOR_ID" val="1"/>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6_1"/>
  <p:tag name="KSO_WM_UNIT_ID" val="diagram783_5*q_h_i*1_6_1"/>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DIAGRAM_SCHEMECOLOR_ID" val="1"/>
</p:tagLst>
</file>

<file path=ppt/tags/tag6.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10"/>
  <p:tag name="KSO_WM_UNIT_ID" val="crop20195012_1*ζ_h_i*1_1_10"/>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157.4"/>
  <p:tag name="KSO_WM_CREATIVE_CROP_SHAPE_TOP" val="387.6"/>
  <p:tag name="KSO_WM_CREATIVE_CROP_SHAPE_WIDTH" val="84.15"/>
  <p:tag name="KSO_WM_CREATIVE_CROP_SHAPE_HEIGHT" val="97.2"/>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5_1"/>
  <p:tag name="KSO_WM_UNIT_ID" val="diagram783_5*q_h_i*1_5_1"/>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DIAGRAM_SCHEMECOLOR_ID" val="1"/>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6_2"/>
  <p:tag name="KSO_WM_UNIT_ID" val="diagram783_5*q_h_i*1_6_2"/>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DIAGRAM_SCHEMECOLOR_ID" val="1"/>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5_2"/>
  <p:tag name="KSO_WM_UNIT_ID" val="diagram783_5*q_h_i*1_5_2"/>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DIAGRAM_SCHEMECOLOR_ID" val="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x"/>
  <p:tag name="KSO_WM_UNIT_INDEX" val="1_5_1"/>
  <p:tag name="KSO_WM_UNIT_ID" val="diagram783_5*q_h_x*1_5_1"/>
  <p:tag name="KSO_WM_UNIT_LAYERLEVEL" val="1_1_1"/>
  <p:tag name="KSO_WM_BEAUTIFY_FLAG" val="#wm#"/>
  <p:tag name="KSO_WM_DIAGRAM_GROUP_CODE" val="q1-1"/>
  <p:tag name="KSO_WM_UNIT_VALUE" val="159*142"/>
  <p:tag name="KSO_WM_UNIT_HIGHLIGHT" val="0"/>
  <p:tag name="KSO_WM_UNIT_COMPATIBLE" val="0"/>
  <p:tag name="KSO_WM_UNIT_DIAGRAM_ISNUMVISUAL" val="0"/>
  <p:tag name="KSO_WM_UNIT_DIAGRAM_ISREFERUNIT" val="0"/>
  <p:tag name="KSO_WM_UNIT_FILL_FORE_SCHEMECOLOR_INDEX" val="14"/>
  <p:tag name="KSO_WM_UNIT_FILL_TYPE" val="1"/>
  <p:tag name="KSO_WM_UNIT_DIAGRAM_SCHEMECOLOR_ID" val="1"/>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5_4"/>
  <p:tag name="KSO_WM_UNIT_ID" val="diagram783_5*q_h_i*1_5_4"/>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5_5"/>
  <p:tag name="KSO_WM_UNIT_ID" val="diagram783_5*q_h_i*1_5_5"/>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5_6"/>
  <p:tag name="KSO_WM_UNIT_ID" val="diagram783_5*q_h_i*1_5_6"/>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f"/>
  <p:tag name="KSO_WM_UNIT_INDEX" val="1_5_1"/>
  <p:tag name="KSO_WM_UNIT_ID" val="diagram783_5*q_h_f*1_5_1"/>
  <p:tag name="KSO_WM_UNIT_LAYERLEVEL" val="1_1_1"/>
  <p:tag name="KSO_WM_UNIT_VALUE" val="21"/>
  <p:tag name="KSO_WM_UNIT_HIGHLIGHT" val="0"/>
  <p:tag name="KSO_WM_UNIT_COMPATIBLE" val="0"/>
  <p:tag name="KSO_WM_BEAUTIFY_FLAG" val="#wm#"/>
  <p:tag name="KSO_WM_DIAGRAM_GROUP_CODE" val="q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DIAGRAM_SCHEMECOLOR_ID" val="1"/>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a"/>
  <p:tag name="KSO_WM_UNIT_INDEX" val="1_5_1"/>
  <p:tag name="KSO_WM_UNIT_ID" val="diagram783_5*q_h_a*1_5_1"/>
  <p:tag name="KSO_WM_UNIT_LAYERLEVEL" val="1_1_1"/>
  <p:tag name="KSO_WM_UNIT_VALUE" val="7"/>
  <p:tag name="KSO_WM_UNIT_HIGHLIGHT" val="0"/>
  <p:tag name="KSO_WM_UNIT_COMPATIBLE" val="0"/>
  <p:tag name="KSO_WM_BEAUTIFY_FLAG" val="#wm#"/>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7"/>
  <p:tag name="KSO_WM_UNIT_TEXT_FILL_TYPE" val="1"/>
  <p:tag name="KSO_WM_UNIT_DIAGRAM_SCHEMECOLOR_ID" val="1"/>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2_2"/>
  <p:tag name="KSO_WM_UNIT_ID" val="diagram783_5*q_h_i*1_2_2"/>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7.xml><?xml version="1.0" encoding="utf-8"?>
<p:tagLst xmlns:a="http://schemas.openxmlformats.org/drawingml/2006/main" xmlns:r="http://schemas.openxmlformats.org/officeDocument/2006/relationships"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23569148"/>
  <p:tag name="KSO_WM_UNIT_TYPE" val="ζ_h_i"/>
  <p:tag name="KSO_WM_UNIT_INDEX" val="1_1_9"/>
  <p:tag name="KSO_WM_UNIT_ID" val="crop20195012_1*ζ_h_i*1_1_9"/>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133.7"/>
  <p:tag name="KSO_WM_CREATIVE_CROP_SHAPE_TOP" val="224.65"/>
  <p:tag name="KSO_WM_CREATIVE_CROP_SHAPE_WIDTH" val="102.5"/>
  <p:tag name="KSO_WM_CREATIVE_CROP_SHAPE_HEIGHT" val="118.4"/>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2_3"/>
  <p:tag name="KSO_WM_UNIT_ID" val="diagram783_5*q_h_i*1_2_3"/>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2_5"/>
  <p:tag name="KSO_WM_UNIT_ID" val="diagram783_5*q_h_i*1_2_5"/>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4_4"/>
  <p:tag name="KSO_WM_UNIT_ID" val="diagram783_5*q_h_i*1_4_4"/>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6_4"/>
  <p:tag name="KSO_WM_UNIT_ID" val="diagram783_5*q_h_i*1_6_4"/>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6_5"/>
  <p:tag name="KSO_WM_UNIT_ID" val="diagram783_5*q_h_i*1_6_5"/>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6_6"/>
  <p:tag name="KSO_WM_UNIT_ID" val="diagram783_5*q_h_i*1_6_6"/>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DIAGRAM_SCHEMECOLOR_ID" val="1"/>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f"/>
  <p:tag name="KSO_WM_UNIT_INDEX" val="1_6_1"/>
  <p:tag name="KSO_WM_UNIT_ID" val="diagram783_5*q_h_f*1_6_1"/>
  <p:tag name="KSO_WM_UNIT_LAYERLEVEL" val="1_1_1"/>
  <p:tag name="KSO_WM_UNIT_VALUE" val="21"/>
  <p:tag name="KSO_WM_UNIT_HIGHLIGHT" val="0"/>
  <p:tag name="KSO_WM_UNIT_COMPATIBLE" val="0"/>
  <p:tag name="KSO_WM_BEAUTIFY_FLAG" val="#wm#"/>
  <p:tag name="KSO_WM_DIAGRAM_GROUP_CODE" val="q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DIAGRAM_SCHEMECOLOR_ID" val="1"/>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a"/>
  <p:tag name="KSO_WM_UNIT_INDEX" val="1_6_1"/>
  <p:tag name="KSO_WM_UNIT_ID" val="diagram783_5*q_h_a*1_6_1"/>
  <p:tag name="KSO_WM_UNIT_LAYERLEVEL" val="1_1_1"/>
  <p:tag name="KSO_WM_UNIT_VALUE" val="7"/>
  <p:tag name="KSO_WM_UNIT_HIGHLIGHT" val="0"/>
  <p:tag name="KSO_WM_UNIT_COMPATIBLE" val="0"/>
  <p:tag name="KSO_WM_BEAUTIFY_FLAG" val="#wm#"/>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10"/>
  <p:tag name="KSO_WM_UNIT_TEXT_FILL_TYPE" val="1"/>
  <p:tag name="KSO_WM_UNIT_DIAGRAM_SCHEMECOLOR_ID" val="1"/>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1_5"/>
  <p:tag name="KSO_WM_UNIT_ID" val="diagram783_5*q_h_i*1_1_5"/>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DIAGRAM_SCHEMECOLOR_ID" val="1"/>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3_2"/>
  <p:tag name="KSO_WM_UNIT_ID" val="diagram783_5*q_h_i*1_3_2"/>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DIAGRAM_SCHEMECOLOR_ID" val="1"/>
</p:tagLst>
</file>

<file path=ppt/tags/tag8.xml><?xml version="1.0" encoding="utf-8"?>
<p:tagLst xmlns:a="http://schemas.openxmlformats.org/drawingml/2006/main" xmlns:r="http://schemas.openxmlformats.org/officeDocument/2006/relationships" xmlns:p="http://schemas.openxmlformats.org/presentationml/2006/main">
  <p:tag name="PA" val="v5.2.2"/>
  <p:tag name="PICTUREFILLRANGE" val="c7dec0a4-66a2-44c5-9077-188730d4c1df"/>
  <p:tag name="KSO_WM_UNIT_VALUE" val="584*506"/>
  <p:tag name="KSO_WM_UNIT_HIGHLIGHT" val="0"/>
  <p:tag name="KSO_WM_UNIT_COMPATIBLE" val="0"/>
  <p:tag name="KSO_WM_UNIT_DIAGRAM_ISNUMVISUAL" val="0"/>
  <p:tag name="KSO_WM_UNIT_DIAGRAM_ISREFERUNIT" val="0"/>
  <p:tag name="KSO_WM_DIAGRAM_GROUP_CODE" val="1523569148"/>
  <p:tag name="KSO_WM_UNIT_TYPE" val="ζ_h_d"/>
  <p:tag name="KSO_WM_UNIT_INDEX" val="1_1_1"/>
  <p:tag name="KSO_WM_UNIT_ID" val="crop20195012_1*ζ_h_d*1_1_1"/>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68.95"/>
  <p:tag name="KSO_WM_CREATIVE_CROP_SHAPE_TOP" val="220.85"/>
  <p:tag name="KSO_WM_CREATIVE_CROP_SHAPE_WIDTH" val="119.4"/>
  <p:tag name="KSO_WM_CREATIVE_CROP_SHAPE_HEIGHT" val="137.85"/>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5_2"/>
  <p:tag name="KSO_WM_UNIT_ID" val="diagram783_5*q_h_i*1_5_2"/>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DIAGRAM_SCHEMECOLOR_ID" val="1"/>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x"/>
  <p:tag name="KSO_WM_UNIT_INDEX" val="1_5_1"/>
  <p:tag name="KSO_WM_UNIT_ID" val="diagram783_5*q_h_x*1_5_1"/>
  <p:tag name="KSO_WM_UNIT_LAYERLEVEL" val="1_1_1"/>
  <p:tag name="KSO_WM_BEAUTIFY_FLAG" val="#wm#"/>
  <p:tag name="KSO_WM_DIAGRAM_GROUP_CODE" val="q1-1"/>
  <p:tag name="KSO_WM_UNIT_VALUE" val="159*142"/>
  <p:tag name="KSO_WM_UNIT_HIGHLIGHT" val="0"/>
  <p:tag name="KSO_WM_UNIT_COMPATIBLE" val="0"/>
  <p:tag name="KSO_WM_UNIT_DIAGRAM_ISNUMVISUAL" val="0"/>
  <p:tag name="KSO_WM_UNIT_DIAGRAM_ISREFERUNIT" val="0"/>
  <p:tag name="KSO_WM_UNIT_FILL_FORE_SCHEMECOLOR_INDEX" val="14"/>
  <p:tag name="KSO_WM_UNIT_FILL_TYPE" val="1"/>
  <p:tag name="KSO_WM_UNIT_DIAGRAM_SCHEMECOLOR_ID" val="1"/>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2_4"/>
  <p:tag name="KSO_WM_UNIT_ID" val="diagram783_5*q_h_i*1_2_4"/>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DIAGRAM_SCHEMECOLOR_ID" val="1"/>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4_1"/>
  <p:tag name="KSO_WM_UNIT_ID" val="diagram783_5*q_h_i*1_4_1"/>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DIAGRAM_SCHEMECOLOR_ID" val="1"/>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x"/>
  <p:tag name="KSO_WM_UNIT_INDEX" val="1_4_1"/>
  <p:tag name="KSO_WM_UNIT_ID" val="diagram783_5*q_h_x*1_4_1"/>
  <p:tag name="KSO_WM_UNIT_LAYERLEVEL" val="1_1_1"/>
  <p:tag name="KSO_WM_BEAUTIFY_FLAG" val="#wm#"/>
  <p:tag name="KSO_WM_DIAGRAM_GROUP_CODE" val="q1-1"/>
  <p:tag name="KSO_WM_UNIT_VALUE" val="121*117"/>
  <p:tag name="KSO_WM_UNIT_HIGHLIGHT" val="0"/>
  <p:tag name="KSO_WM_UNIT_COMPATIBLE" val="0"/>
  <p:tag name="KSO_WM_UNIT_DIAGRAM_ISNUMVISUAL" val="0"/>
  <p:tag name="KSO_WM_UNIT_DIAGRAM_ISREFERUNIT" val="0"/>
  <p:tag name="KSO_WM_UNIT_FILL_FORE_SCHEMECOLOR_INDEX" val="14"/>
  <p:tag name="KSO_WM_UNIT_FILL_TYPE" val="1"/>
  <p:tag name="KSO_WM_UNIT_DIAGRAM_SCHEMECOLOR_ID" val="1"/>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83"/>
  <p:tag name="KSO_WM_TAG_VERSION" val="1.0"/>
  <p:tag name="KSO_WM_UNIT_TYPE" val="q_h_i"/>
  <p:tag name="KSO_WM_UNIT_INDEX" val="1_6_2"/>
  <p:tag name="KSO_WM_UNIT_ID" val="diagram783_5*q_h_i*1_6_2"/>
  <p:tag name="KSO_WM_UNIT_LAYERLEVEL" val="1_1_1"/>
  <p:tag name="KSO_WM_BEAUTIFY_FLAG" val="#wm#"/>
  <p:tag name="KSO_WM_DIAGRAM_GROUP_CODE" val="q1-1"/>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DIAGRAM_SCHEMECOLOR_ID" val="1"/>
</p:tagLst>
</file>

<file path=ppt/tags/tag9.xml><?xml version="1.0" encoding="utf-8"?>
<p:tagLst xmlns:a="http://schemas.openxmlformats.org/drawingml/2006/main" xmlns:r="http://schemas.openxmlformats.org/officeDocument/2006/relationships" xmlns:p="http://schemas.openxmlformats.org/presentationml/2006/main">
  <p:tag name="PA" val="v5.2.2"/>
  <p:tag name="PICTUREFILLRANGE" val="c7dec0a4-66a2-44c5-9077-188730d4c1df"/>
  <p:tag name="KSO_WM_UNIT_VALUE" val="721*625"/>
  <p:tag name="KSO_WM_UNIT_HIGHLIGHT" val="0"/>
  <p:tag name="KSO_WM_UNIT_COMPATIBLE" val="0"/>
  <p:tag name="KSO_WM_UNIT_DIAGRAM_ISNUMVISUAL" val="0"/>
  <p:tag name="KSO_WM_UNIT_DIAGRAM_ISREFERUNIT" val="0"/>
  <p:tag name="KSO_WM_DIAGRAM_GROUP_CODE" val="1523569148"/>
  <p:tag name="KSO_WM_UNIT_TYPE" val="ζ_h_d"/>
  <p:tag name="KSO_WM_UNIT_INDEX" val="1_1_2"/>
  <p:tag name="KSO_WM_UNIT_ID" val="crop20195012_1*ζ_h_d*1_1_2"/>
  <p:tag name="KSO_WM_TEMPLATE_CATEGORY" val="crop"/>
  <p:tag name="KSO_WM_TEMPLATE_INDEX" val="20195012"/>
  <p:tag name="KSO_WM_UNIT_LAYERLEVEL" val="1_1_1"/>
  <p:tag name="KSO_WM_TAG_VERSION" val="1.0"/>
  <p:tag name="KSO_WM_BEAUTIFY_FLAG" val="#wm#"/>
  <p:tag name="KSO_WM_UNIT_DIAGRAM_MODELTYPE" val="creativeCrop"/>
  <p:tag name="KSO_WM_CREATIVE_CROP_ORG_LEFT" val="0.2"/>
  <p:tag name="KSO_WM_CREATIVE_CROP_ORG_TOP" val="-0.05"/>
  <p:tag name="KSO_WM_CREATIVE_CROP_ORG_WIDTH" val="354.6"/>
  <p:tag name="KSO_WM_CREATIVE_CROP_ORG_HEIGHT" val="540.05"/>
  <p:tag name="KSO_WM_CREATIVE_CROP_SHAPE_LEFT" val="128.6"/>
  <p:tag name="KSO_WM_CREATIVE_CROP_SHAPE_TOP" val="79.8"/>
  <p:tag name="KSO_WM_CREATIVE_CROP_SHAPE_WIDTH" val="147.4"/>
  <p:tag name="KSO_WM_CREATIVE_CROP_SHAPE_HEIGHT" val="170.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宽屏</PresentationFormat>
  <Paragraphs>136</Paragraphs>
  <Slides>26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宋体</vt:lpstr>
      <vt:lpstr>Arial</vt:lpstr>
      <vt:lpstr>Century Gothic</vt:lpstr>
      <vt:lpstr>Calibri</vt:lpstr>
      <vt:lpstr>Impact</vt:lpstr>
      <vt:lpstr>微软雅黑</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陈雪彬</dc:creator>
  <cp:lastModifiedBy>xumz</cp:lastModifiedBy>
  <cp:revision>168</cp:revision>
  <dcterms:created xsi:type="dcterms:W3CDTF">2016-06-15T11:58:00Z</dcterms:created>
  <dcterms:modified xsi:type="dcterms:W3CDTF">2019-06-28T06:05:42Z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