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sldIdLst>
    <p:sldId id="256" r:id="rId2"/>
    <p:sldId id="258" r:id="rId3"/>
    <p:sldId id="262" r:id="rId4"/>
    <p:sldId id="345" r:id="rId5"/>
    <p:sldId id="269" r:id="rId6"/>
    <p:sldId id="346" r:id="rId7"/>
    <p:sldId id="282" r:id="rId8"/>
    <p:sldId id="283" r:id="rId9"/>
    <p:sldId id="284" r:id="rId10"/>
    <p:sldId id="265" r:id="rId11"/>
    <p:sldId id="311" r:id="rId12"/>
    <p:sldId id="285" r:id="rId13"/>
    <p:sldId id="261" r:id="rId14"/>
    <p:sldId id="302" r:id="rId15"/>
    <p:sldId id="272" r:id="rId16"/>
    <p:sldId id="264" r:id="rId17"/>
    <p:sldId id="287" r:id="rId18"/>
    <p:sldId id="257" r:id="rId19"/>
    <p:sldId id="312" r:id="rId20"/>
    <p:sldId id="304" r:id="rId21"/>
    <p:sldId id="305" r:id="rId22"/>
    <p:sldId id="306" r:id="rId23"/>
    <p:sldId id="313" r:id="rId24"/>
    <p:sldId id="314" r:id="rId25"/>
    <p:sldId id="412" r:id="rId26"/>
    <p:sldId id="308" r:id="rId27"/>
    <p:sldId id="347" r:id="rId28"/>
    <p:sldId id="337" r:id="rId29"/>
    <p:sldId id="353" r:id="rId30"/>
    <p:sldId id="386" r:id="rId31"/>
    <p:sldId id="354" r:id="rId32"/>
    <p:sldId id="387" r:id="rId33"/>
    <p:sldId id="349" r:id="rId34"/>
    <p:sldId id="310" r:id="rId35"/>
    <p:sldId id="351" r:id="rId36"/>
    <p:sldId id="352" r:id="rId37"/>
    <p:sldId id="379" r:id="rId38"/>
    <p:sldId id="381" r:id="rId39"/>
    <p:sldId id="382" r:id="rId40"/>
    <p:sldId id="383" r:id="rId41"/>
    <p:sldId id="380" r:id="rId42"/>
    <p:sldId id="384" r:id="rId43"/>
    <p:sldId id="385" r:id="rId44"/>
    <p:sldId id="299" r:id="rId45"/>
    <p:sldId id="300" r:id="rId46"/>
    <p:sldId id="389" r:id="rId47"/>
    <p:sldId id="344" r:id="rId48"/>
    <p:sldId id="390" r:id="rId49"/>
    <p:sldId id="406" r:id="rId50"/>
    <p:sldId id="411" r:id="rId51"/>
    <p:sldId id="408" r:id="rId52"/>
    <p:sldId id="409" r:id="rId53"/>
    <p:sldId id="274" r:id="rId5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5AADE3"/>
    <a:srgbClr val="39AFC7"/>
    <a:srgbClr val="0945A5"/>
    <a:srgbClr val="262DCA"/>
    <a:srgbClr val="1C17D9"/>
    <a:srgbClr val="1612A9"/>
    <a:srgbClr val="B6DBF3"/>
    <a:srgbClr val="0095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883" autoAdjust="0"/>
  </p:normalViewPr>
  <p:slideViewPr>
    <p:cSldViewPr snapToGrid="0" showGuides="1">
      <p:cViewPr varScale="1">
        <p:scale>
          <a:sx n="43" d="100"/>
          <a:sy n="43" d="100"/>
        </p:scale>
        <p:origin x="1698" y="84"/>
      </p:cViewPr>
      <p:guideLst>
        <p:guide orient="horz" pos="215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2020/3/18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776627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产品是辅助企事业单位建立总体架构体系而开发的。</a:t>
            </a: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517371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企事业单位</a:t>
            </a:r>
            <a:r>
              <a:rPr lang="x-none" altLang="zh-CN" sz="1200" kern="1200" dirty="0" smtClean="0">
                <a:solidFill>
                  <a:schemeClr val="tx1"/>
                </a:solidFill>
                <a:effectLst/>
                <a:latin typeface="+mn-lt"/>
                <a:ea typeface="+mn-ea"/>
                <a:cs typeface="+mn-cs"/>
              </a:rPr>
              <a:t>的组织内部各个部门</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1882120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业务的顶层划分，是一个组织</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企业的业务范围的抽象。</a:t>
            </a:r>
            <a:endParaRPr lang="en-US"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832069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是图形化业务要素的网图</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业务流程图在本质上是分层的，顶层的业务流程图为价值链图，底层的业务流程图则描述了具体的业务活动</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1108533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使用用例模型和业务语言来描述业务和业务需求的用例图</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2960556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组织中执行类似任务的人员分组或抽象</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1691856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ltLang="zh-CN" sz="1200" kern="1200" dirty="0" smtClean="0">
                <a:solidFill>
                  <a:schemeClr val="tx1"/>
                </a:solidFill>
                <a:effectLst/>
                <a:latin typeface="+mn-lt"/>
                <a:ea typeface="+mn-ea"/>
                <a:cs typeface="+mn-cs"/>
              </a:rPr>
              <a:t>数据流程图 以图形方式表示数据流，从数据的角度，分级描述数据产生、加工（处理）、存储和输出情况，一般是顶层数据建模的重要依据。</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extLst>
      <p:ext uri="{BB962C8B-B14F-4D97-AF65-F5344CB8AC3E}">
        <p14:creationId xmlns:p14="http://schemas.microsoft.com/office/powerpoint/2010/main" val="2955926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ltLang="zh-CN" sz="1200" kern="1200" dirty="0" smtClean="0">
                <a:solidFill>
                  <a:schemeClr val="tx1"/>
                </a:solidFill>
                <a:effectLst/>
                <a:latin typeface="+mn-lt"/>
                <a:ea typeface="+mn-ea"/>
                <a:cs typeface="+mn-cs"/>
              </a:rPr>
              <a:t>对概念主题的归类、分组。</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27</a:t>
            </a:fld>
            <a:endParaRPr lang="zh-CN" altLang="en-US"/>
          </a:p>
        </p:txBody>
      </p:sp>
    </p:spTree>
    <p:extLst>
      <p:ext uri="{BB962C8B-B14F-4D97-AF65-F5344CB8AC3E}">
        <p14:creationId xmlns:p14="http://schemas.microsoft.com/office/powerpoint/2010/main" val="3270701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企业数据划分的顶层构思模型，是最终用户对数据存储的看法，反映了用户的综合性信息需求</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28</a:t>
            </a:fld>
            <a:endParaRPr lang="zh-CN" altLang="en-US"/>
          </a:p>
        </p:txBody>
      </p:sp>
    </p:spTree>
    <p:extLst>
      <p:ext uri="{BB962C8B-B14F-4D97-AF65-F5344CB8AC3E}">
        <p14:creationId xmlns:p14="http://schemas.microsoft.com/office/powerpoint/2010/main" val="2767337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ltLang="zh-CN" sz="1200" kern="1200" dirty="0" smtClean="0">
                <a:solidFill>
                  <a:schemeClr val="tx1"/>
                </a:solidFill>
                <a:effectLst/>
                <a:latin typeface="+mn-lt"/>
                <a:ea typeface="+mn-ea"/>
                <a:cs typeface="+mn-cs"/>
              </a:rPr>
              <a:t>对概念主题进一步分解，经过全局协调，分析实体的属性并规范化数据结构产生的数据实体。</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29</a:t>
            </a:fld>
            <a:endParaRPr lang="zh-CN" altLang="en-US"/>
          </a:p>
        </p:txBody>
      </p:sp>
    </p:spTree>
    <p:extLst>
      <p:ext uri="{BB962C8B-B14F-4D97-AF65-F5344CB8AC3E}">
        <p14:creationId xmlns:p14="http://schemas.microsoft.com/office/powerpoint/2010/main" val="1599745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ltLang="zh-CN" sz="1200" kern="1200" dirty="0" smtClean="0">
                <a:solidFill>
                  <a:schemeClr val="tx1"/>
                </a:solidFill>
                <a:effectLst/>
                <a:latin typeface="+mn-lt"/>
                <a:ea typeface="+mn-ea"/>
                <a:cs typeface="+mn-cs"/>
              </a:rPr>
              <a:t>提供表示数据实体、属性和它们之间关系（联系）的方法，用来描述现实世界的抽象数据模型。</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30</a:t>
            </a:fld>
            <a:endParaRPr lang="zh-CN" altLang="en-US"/>
          </a:p>
        </p:txBody>
      </p:sp>
    </p:spTree>
    <p:extLst>
      <p:ext uri="{BB962C8B-B14F-4D97-AF65-F5344CB8AC3E}">
        <p14:creationId xmlns:p14="http://schemas.microsoft.com/office/powerpoint/2010/main" val="242644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验证支持：冗余处理（视图、业务环境、业务角色、数据元素同义异名等）；一致性校验（数据流）。</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本土化：是一款完全基于本土化和国情考虑的软件，来源于国内信息化领域的长期实践经验总结，从用户体验、界面设计到导航风格等，都注重国内用户使用的习惯。</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标准文档导出：支持主流文档格式的导出和生成。</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注重高阶业务视角：从企业级和总体高层视角出发，以业务和数据为支点，自顶向下延伸，又适当的吸纳底层需求和架构细节，使得架构更匹配战略和业务。</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图形与储藏库一致交互：模型元素到图形、对储藏库的更新、从储藏库的同步、图形中直接识别等。</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主题导向：不同用户可针对数仓不同层次选择视角。</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方法论的综合、精简：工具软件的初衷就是固化并简化繁琐的方法论体系，避免繁重的人工架构开发工作。</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行业和企业级数据标准：支持信息分类编码、数据元、核心词汇分析、元素映射等。</a:t>
            </a: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43640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ltLang="zh-CN" sz="1200" kern="1200" dirty="0" smtClean="0">
                <a:solidFill>
                  <a:schemeClr val="tx1"/>
                </a:solidFill>
                <a:effectLst/>
                <a:latin typeface="+mn-lt"/>
                <a:ea typeface="+mn-ea"/>
                <a:cs typeface="+mn-cs"/>
              </a:rPr>
              <a:t>用户工作直接面对和处理的业务原始数据格式，可以是纸质也可以是电子的，可以经过规范设计也可以是依经验形成，是用户眼中最直观的数据的样子。比如各类单证、报表、账册等。</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31</a:t>
            </a:fld>
            <a:endParaRPr lang="zh-CN" altLang="en-US"/>
          </a:p>
        </p:txBody>
      </p:sp>
    </p:spTree>
    <p:extLst>
      <p:ext uri="{BB962C8B-B14F-4D97-AF65-F5344CB8AC3E}">
        <p14:creationId xmlns:p14="http://schemas.microsoft.com/office/powerpoint/2010/main" val="2390635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用于表达实体和数据来源间的关系，一般是主数据、共享重大的数据与现有物理数据环境的数据映射关系图。</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32</a:t>
            </a:fld>
            <a:endParaRPr lang="zh-CN" altLang="en-US"/>
          </a:p>
        </p:txBody>
      </p:sp>
    </p:spTree>
    <p:extLst>
      <p:ext uri="{BB962C8B-B14F-4D97-AF65-F5344CB8AC3E}">
        <p14:creationId xmlns:p14="http://schemas.microsoft.com/office/powerpoint/2010/main" val="2499939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ltLang="zh-CN" sz="1200" kern="1200" dirty="0" smtClean="0">
                <a:solidFill>
                  <a:schemeClr val="tx1"/>
                </a:solidFill>
                <a:effectLst/>
                <a:latin typeface="+mn-lt"/>
                <a:ea typeface="+mn-ea"/>
                <a:cs typeface="+mn-cs"/>
              </a:rPr>
              <a:t>企业真实物理环境中存在的关键数据库信息。</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33</a:t>
            </a:fld>
            <a:endParaRPr lang="zh-CN" altLang="en-US"/>
          </a:p>
        </p:txBody>
      </p:sp>
    </p:spTree>
    <p:extLst>
      <p:ext uri="{BB962C8B-B14F-4D97-AF65-F5344CB8AC3E}">
        <p14:creationId xmlns:p14="http://schemas.microsoft.com/office/powerpoint/2010/main" val="904572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企业真实物理环境的数据库中，存储的关键数据表和构成的主要信息。</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34</a:t>
            </a:fld>
            <a:endParaRPr lang="zh-CN" altLang="en-US"/>
          </a:p>
        </p:txBody>
      </p:sp>
    </p:spTree>
    <p:extLst>
      <p:ext uri="{BB962C8B-B14F-4D97-AF65-F5344CB8AC3E}">
        <p14:creationId xmlns:p14="http://schemas.microsoft.com/office/powerpoint/2010/main" val="1292226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ltLang="zh-CN" sz="1200" kern="1200" dirty="0" smtClean="0">
                <a:solidFill>
                  <a:schemeClr val="tx1"/>
                </a:solidFill>
                <a:effectLst/>
                <a:latin typeface="+mn-lt"/>
                <a:ea typeface="+mn-ea"/>
                <a:cs typeface="+mn-cs"/>
              </a:rPr>
              <a:t>是最小的不可再分的信息单位，是一类数据的总称，也简称为数据元。</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35</a:t>
            </a:fld>
            <a:endParaRPr lang="zh-CN" altLang="en-US"/>
          </a:p>
        </p:txBody>
      </p:sp>
    </p:spTree>
    <p:extLst>
      <p:ext uri="{BB962C8B-B14F-4D97-AF65-F5344CB8AC3E}">
        <p14:creationId xmlns:p14="http://schemas.microsoft.com/office/powerpoint/2010/main" val="410187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ltLang="zh-CN" sz="1200" kern="1200" dirty="0" smtClean="0">
                <a:solidFill>
                  <a:schemeClr val="tx1"/>
                </a:solidFill>
                <a:effectLst/>
                <a:latin typeface="+mn-lt"/>
                <a:ea typeface="+mn-ea"/>
                <a:cs typeface="+mn-cs"/>
              </a:rPr>
              <a:t>根据信息内容的属性或特征，将信息按一定的原则和方法进行区分和归类，并建立起一定的分类系统和排列顺序，以便管理和使用信息。通过编目、规则、构成、记录集合等进行编码的统一管理。</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36</a:t>
            </a:fld>
            <a:endParaRPr lang="zh-CN" altLang="en-US"/>
          </a:p>
        </p:txBody>
      </p:sp>
    </p:spTree>
    <p:extLst>
      <p:ext uri="{BB962C8B-B14F-4D97-AF65-F5344CB8AC3E}">
        <p14:creationId xmlns:p14="http://schemas.microsoft.com/office/powerpoint/2010/main" val="2566548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规范表达的未来子系统划分，由应用组件组合而成。</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39</a:t>
            </a:fld>
            <a:endParaRPr lang="zh-CN" altLang="en-US"/>
          </a:p>
        </p:txBody>
      </p:sp>
    </p:spTree>
    <p:extLst>
      <p:ext uri="{BB962C8B-B14F-4D97-AF65-F5344CB8AC3E}">
        <p14:creationId xmlns:p14="http://schemas.microsoft.com/office/powerpoint/2010/main" val="265076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ltLang="zh-CN" sz="1200" kern="1200" dirty="0" smtClean="0">
                <a:solidFill>
                  <a:schemeClr val="tx1"/>
                </a:solidFill>
                <a:effectLst/>
                <a:latin typeface="+mn-lt"/>
                <a:ea typeface="+mn-ea"/>
                <a:cs typeface="+mn-cs"/>
              </a:rPr>
              <a:t>现有物理应用子系统的具体划分。</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40</a:t>
            </a:fld>
            <a:endParaRPr lang="zh-CN" altLang="en-US"/>
          </a:p>
        </p:txBody>
      </p:sp>
    </p:spTree>
    <p:extLst>
      <p:ext uri="{BB962C8B-B14F-4D97-AF65-F5344CB8AC3E}">
        <p14:creationId xmlns:p14="http://schemas.microsoft.com/office/powerpoint/2010/main" val="1439146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42</a:t>
            </a:fld>
            <a:endParaRPr lang="zh-CN" altLang="en-US"/>
          </a:p>
        </p:txBody>
      </p:sp>
    </p:spTree>
    <p:extLst>
      <p:ext uri="{BB962C8B-B14F-4D97-AF65-F5344CB8AC3E}">
        <p14:creationId xmlns:p14="http://schemas.microsoft.com/office/powerpoint/2010/main" val="1321298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51</a:t>
            </a:fld>
            <a:endParaRPr lang="zh-CN" altLang="en-US"/>
          </a:p>
        </p:txBody>
      </p:sp>
    </p:spTree>
    <p:extLst>
      <p:ext uri="{BB962C8B-B14F-4D97-AF65-F5344CB8AC3E}">
        <p14:creationId xmlns:p14="http://schemas.microsoft.com/office/powerpoint/2010/main" val="201323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332243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2872737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spc="170" dirty="0" smtClean="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战略规划</a:t>
            </a:r>
            <a:r>
              <a:rPr lang="zh-CN" altLang="zh-CN" sz="1200" b="0" spc="170" dirty="0" smtClean="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从全局的角度</a:t>
            </a:r>
            <a:r>
              <a:rPr lang="zh-CN" altLang="en-US" sz="1200" b="0" spc="170" dirty="0" smtClean="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进行战略规划（有业务战略、</a:t>
            </a:r>
            <a:r>
              <a:rPr lang="en-US" altLang="zh-CN" sz="1200" b="0" spc="170" dirty="0" smtClean="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IT</a:t>
            </a:r>
            <a:r>
              <a:rPr lang="zh-CN" altLang="en-US" sz="1200" b="0" spc="170" dirty="0" smtClean="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战略），</a:t>
            </a:r>
          </a:p>
          <a:p>
            <a:r>
              <a:rPr lang="zh-CN" altLang="en-US" sz="1200" b="0" spc="170" dirty="0" smtClean="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顶层设计运用</a:t>
            </a:r>
            <a:r>
              <a:rPr lang="en-US" altLang="zh-CN" sz="1200" b="0" spc="170" dirty="0" smtClean="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EA</a:t>
            </a:r>
            <a:r>
              <a:rPr lang="zh-CN" altLang="zh-CN" sz="1200" b="0" spc="170" dirty="0" smtClean="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框架</a:t>
            </a:r>
            <a:r>
              <a:rPr lang="zh-CN" altLang="en-US" sz="1200" b="0" spc="170" dirty="0" smtClean="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中的</a:t>
            </a:r>
            <a:r>
              <a:rPr lang="zh-CN" altLang="en-US" sz="1200" dirty="0" smtClean="0"/>
              <a:t>ArchiMate建模语言来管理架构资产的四大架构板块，最终实现项目建设。</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3140935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高阶导图是一个</a:t>
            </a:r>
            <a:r>
              <a:rPr lang="zh-CN" altLang="zh-CN" sz="1200" kern="1200" dirty="0" smtClean="0">
                <a:solidFill>
                  <a:schemeClr val="tx1"/>
                </a:solidFill>
                <a:effectLst/>
                <a:latin typeface="+mn-lt"/>
                <a:ea typeface="+mn-ea"/>
                <a:cs typeface="+mn-cs"/>
              </a:rPr>
              <a:t>架构高阶的概念设计图，也是一个基于架构资产管理工具内容的可视导航图</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体现了从全局的角度对企事业单位，部门的各方面、各层次进行统筹设计。</a:t>
            </a: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451377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1723548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3681310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3697177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descr="C:\Users\hippo\Desktop\ppt\bg.jpgbg"/>
          <p:cNvPicPr>
            <a:picLocks noChangeAspect="1"/>
          </p:cNvPicPr>
          <p:nvPr userDrawn="1"/>
        </p:nvPicPr>
        <p:blipFill>
          <a:blip r:embed="rId2"/>
          <a:srcRect/>
          <a:stretch>
            <a:fillRect/>
          </a:stretch>
        </p:blipFill>
        <p:spPr>
          <a:xfrm>
            <a:off x="-1905" y="0"/>
            <a:ext cx="12183745" cy="6858000"/>
          </a:xfrm>
          <a:prstGeom prst="rect">
            <a:avLst/>
          </a:prstGeom>
        </p:spPr>
      </p:pic>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A9EF009-4C58-43F6-92E6-8116F753814E}" type="datetimeFigureOut">
              <a:rPr lang="zh-CN" altLang="en-US" smtClean="0"/>
              <a:t>2020/3/18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D326CB-CD4F-4FDD-B6AF-2E5E44856E09}" type="slidenum">
              <a:rPr lang="zh-CN" altLang="en-US" smtClean="0"/>
              <a:t>‹#›</a:t>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A9EF009-4C58-43F6-92E6-8116F753814E}" type="datetimeFigureOut">
              <a:rPr lang="zh-CN" altLang="en-US" smtClean="0"/>
              <a:t>2020/3/18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D326CB-CD4F-4FDD-B6AF-2E5E44856E09}" type="slidenum">
              <a:rPr lang="zh-CN" altLang="en-US" smtClean="0"/>
              <a:t>‹#›</a:t>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A9EF009-4C58-43F6-92E6-8116F753814E}" type="datetimeFigureOut">
              <a:rPr lang="zh-CN" altLang="en-US" smtClean="0"/>
              <a:t>2020/3/18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D326CB-CD4F-4FDD-B6AF-2E5E44856E09}" type="slidenum">
              <a:rPr lang="zh-CN" altLang="en-US" smtClean="0"/>
              <a:t>‹#›</a:t>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A9EF009-4C58-43F6-92E6-8116F753814E}" type="datetimeFigureOut">
              <a:rPr lang="zh-CN" altLang="en-US" smtClean="0"/>
              <a:t>2020/3/18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D326CB-CD4F-4FDD-B6AF-2E5E44856E09}" type="slidenum">
              <a:rPr lang="zh-CN" altLang="en-US" smtClean="0"/>
              <a:t>‹#›</a:t>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4A9EF009-4C58-43F6-92E6-8116F753814E}" type="datetimeFigureOut">
              <a:rPr lang="zh-CN" altLang="en-US" smtClean="0"/>
              <a:t>2020/3/18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D326CB-CD4F-4FDD-B6AF-2E5E44856E09}" type="slidenum">
              <a:rPr lang="zh-CN" altLang="en-US" smtClean="0"/>
              <a:t>‹#›</a:t>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4A9EF009-4C58-43F6-92E6-8116F753814E}" type="datetimeFigureOut">
              <a:rPr lang="zh-CN" altLang="en-US" smtClean="0"/>
              <a:t>2020/3/18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9D326CB-CD4F-4FDD-B6AF-2E5E44856E09}" type="slidenum">
              <a:rPr lang="zh-CN" altLang="en-US" smtClean="0"/>
              <a:t>‹#›</a:t>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A9EF009-4C58-43F6-92E6-8116F753814E}" type="datetimeFigureOut">
              <a:rPr lang="zh-CN" altLang="en-US" smtClean="0"/>
              <a:t>2020/3/18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9D326CB-CD4F-4FDD-B6AF-2E5E44856E09}" type="slidenum">
              <a:rPr lang="zh-CN" altLang="en-US" smtClean="0"/>
              <a:t>‹#›</a:t>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9EF009-4C58-43F6-92E6-8116F753814E}" type="datetimeFigureOut">
              <a:rPr lang="zh-CN" altLang="en-US" smtClean="0"/>
              <a:t>2020/3/18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9D326CB-CD4F-4FDD-B6AF-2E5E44856E09}" type="slidenum">
              <a:rPr lang="zh-CN" altLang="en-US" smtClean="0"/>
              <a:t>‹#›</a:t>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A9EF009-4C58-43F6-92E6-8116F753814E}" type="datetimeFigureOut">
              <a:rPr lang="zh-CN" altLang="en-US" smtClean="0"/>
              <a:t>2020/3/18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D326CB-CD4F-4FDD-B6AF-2E5E44856E09}" type="slidenum">
              <a:rPr lang="zh-CN" altLang="en-US" smtClean="0"/>
              <a:t>‹#›</a:t>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A9EF009-4C58-43F6-92E6-8116F753814E}" type="datetimeFigureOut">
              <a:rPr lang="zh-CN" altLang="en-US" smtClean="0"/>
              <a:t>2020/3/18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D326CB-CD4F-4FDD-B6AF-2E5E44856E09}" type="slidenum">
              <a:rPr lang="zh-CN" altLang="en-US" smtClean="0"/>
              <a:t>‹#›</a:t>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EF009-4C58-43F6-92E6-8116F753814E}" type="datetimeFigureOut">
              <a:rPr lang="zh-CN" altLang="en-US" smtClean="0"/>
              <a:t>2020/3/18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326CB-CD4F-4FDD-B6AF-2E5E44856E0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1.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直角三角形 26"/>
          <p:cNvSpPr/>
          <p:nvPr/>
        </p:nvSpPr>
        <p:spPr>
          <a:xfrm rot="10800000" flipH="1">
            <a:off x="0" y="0"/>
            <a:ext cx="2620936" cy="2620936"/>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rot="16200000">
            <a:off x="9571064" y="4253749"/>
            <a:ext cx="2620936" cy="2620936"/>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8900000">
            <a:off x="-200168" y="2491154"/>
            <a:ext cx="1213530" cy="45719"/>
          </a:xfrm>
          <a:custGeom>
            <a:avLst/>
            <a:gdLst>
              <a:gd name="connsiteX0" fmla="*/ 0 w 1148873"/>
              <a:gd name="connsiteY0" fmla="*/ 0 h 45719"/>
              <a:gd name="connsiteX1" fmla="*/ 1148873 w 1148873"/>
              <a:gd name="connsiteY1" fmla="*/ 0 h 45719"/>
              <a:gd name="connsiteX2" fmla="*/ 1148873 w 1148873"/>
              <a:gd name="connsiteY2" fmla="*/ 45719 h 45719"/>
              <a:gd name="connsiteX3" fmla="*/ 0 w 1148873"/>
              <a:gd name="connsiteY3" fmla="*/ 45719 h 45719"/>
              <a:gd name="connsiteX4" fmla="*/ 0 w 1148873"/>
              <a:gd name="connsiteY4" fmla="*/ 0 h 45719"/>
              <a:gd name="connsiteX0-1" fmla="*/ 43105 w 1191978"/>
              <a:gd name="connsiteY0-2" fmla="*/ 0 h 51107"/>
              <a:gd name="connsiteX1-3" fmla="*/ 1191978 w 1191978"/>
              <a:gd name="connsiteY1-4" fmla="*/ 0 h 51107"/>
              <a:gd name="connsiteX2-5" fmla="*/ 1191978 w 1191978"/>
              <a:gd name="connsiteY2-6" fmla="*/ 45719 h 51107"/>
              <a:gd name="connsiteX3-7" fmla="*/ 0 w 1191978"/>
              <a:gd name="connsiteY3-8" fmla="*/ 51107 h 51107"/>
              <a:gd name="connsiteX4-9" fmla="*/ 43105 w 1191978"/>
              <a:gd name="connsiteY4-10" fmla="*/ 0 h 51107"/>
              <a:gd name="connsiteX0-11" fmla="*/ 64657 w 1213530"/>
              <a:gd name="connsiteY0-12" fmla="*/ 0 h 45719"/>
              <a:gd name="connsiteX1-13" fmla="*/ 1213530 w 1213530"/>
              <a:gd name="connsiteY1-14" fmla="*/ 0 h 45719"/>
              <a:gd name="connsiteX2-15" fmla="*/ 1213530 w 1213530"/>
              <a:gd name="connsiteY2-16" fmla="*/ 45719 h 45719"/>
              <a:gd name="connsiteX3-17" fmla="*/ 0 w 1213530"/>
              <a:gd name="connsiteY3-18" fmla="*/ 45719 h 45719"/>
              <a:gd name="connsiteX4-19" fmla="*/ 64657 w 1213530"/>
              <a:gd name="connsiteY4-20" fmla="*/ 0 h 457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3530" h="45719">
                <a:moveTo>
                  <a:pt x="64657" y="0"/>
                </a:moveTo>
                <a:lnTo>
                  <a:pt x="1213530" y="0"/>
                </a:lnTo>
                <a:lnTo>
                  <a:pt x="1213530" y="45719"/>
                </a:lnTo>
                <a:lnTo>
                  <a:pt x="0" y="45719"/>
                </a:lnTo>
                <a:lnTo>
                  <a:pt x="646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9"/>
          <p:cNvSpPr/>
          <p:nvPr/>
        </p:nvSpPr>
        <p:spPr>
          <a:xfrm rot="18900000">
            <a:off x="10256739" y="4658039"/>
            <a:ext cx="2285633" cy="49311"/>
          </a:xfrm>
          <a:custGeom>
            <a:avLst/>
            <a:gdLst>
              <a:gd name="connsiteX0" fmla="*/ 0 w 1148873"/>
              <a:gd name="connsiteY0" fmla="*/ 0 h 45719"/>
              <a:gd name="connsiteX1" fmla="*/ 1148873 w 1148873"/>
              <a:gd name="connsiteY1" fmla="*/ 0 h 45719"/>
              <a:gd name="connsiteX2" fmla="*/ 1148873 w 1148873"/>
              <a:gd name="connsiteY2" fmla="*/ 45719 h 45719"/>
              <a:gd name="connsiteX3" fmla="*/ 0 w 1148873"/>
              <a:gd name="connsiteY3" fmla="*/ 45719 h 45719"/>
              <a:gd name="connsiteX4" fmla="*/ 0 w 1148873"/>
              <a:gd name="connsiteY4" fmla="*/ 0 h 45719"/>
              <a:gd name="connsiteX0-1" fmla="*/ 43105 w 1191978"/>
              <a:gd name="connsiteY0-2" fmla="*/ 0 h 51107"/>
              <a:gd name="connsiteX1-3" fmla="*/ 1191978 w 1191978"/>
              <a:gd name="connsiteY1-4" fmla="*/ 0 h 51107"/>
              <a:gd name="connsiteX2-5" fmla="*/ 1191978 w 1191978"/>
              <a:gd name="connsiteY2-6" fmla="*/ 45719 h 51107"/>
              <a:gd name="connsiteX3-7" fmla="*/ 0 w 1191978"/>
              <a:gd name="connsiteY3-8" fmla="*/ 51107 h 51107"/>
              <a:gd name="connsiteX4-9" fmla="*/ 43105 w 1191978"/>
              <a:gd name="connsiteY4-10" fmla="*/ 0 h 51107"/>
              <a:gd name="connsiteX0-11" fmla="*/ 64657 w 1213530"/>
              <a:gd name="connsiteY0-12" fmla="*/ 0 h 45719"/>
              <a:gd name="connsiteX1-13" fmla="*/ 1213530 w 1213530"/>
              <a:gd name="connsiteY1-14" fmla="*/ 0 h 45719"/>
              <a:gd name="connsiteX2-15" fmla="*/ 1213530 w 1213530"/>
              <a:gd name="connsiteY2-16" fmla="*/ 45719 h 45719"/>
              <a:gd name="connsiteX3-17" fmla="*/ 0 w 1213530"/>
              <a:gd name="connsiteY3-18" fmla="*/ 45719 h 45719"/>
              <a:gd name="connsiteX4-19" fmla="*/ 64657 w 1213530"/>
              <a:gd name="connsiteY4-20" fmla="*/ 0 h 45719"/>
              <a:gd name="connsiteX0-21" fmla="*/ 64657 w 1238840"/>
              <a:gd name="connsiteY0-22" fmla="*/ 3592 h 49311"/>
              <a:gd name="connsiteX1-23" fmla="*/ 1238840 w 1238840"/>
              <a:gd name="connsiteY1-24" fmla="*/ 0 h 49311"/>
              <a:gd name="connsiteX2-25" fmla="*/ 1213530 w 1238840"/>
              <a:gd name="connsiteY2-26" fmla="*/ 49311 h 49311"/>
              <a:gd name="connsiteX3-27" fmla="*/ 0 w 1238840"/>
              <a:gd name="connsiteY3-28" fmla="*/ 49311 h 49311"/>
              <a:gd name="connsiteX4-29" fmla="*/ 64657 w 1238840"/>
              <a:gd name="connsiteY4-30" fmla="*/ 3592 h 4931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8840" h="49311">
                <a:moveTo>
                  <a:pt x="64657" y="3592"/>
                </a:moveTo>
                <a:lnTo>
                  <a:pt x="1238840" y="0"/>
                </a:lnTo>
                <a:lnTo>
                  <a:pt x="1213530" y="49311"/>
                </a:lnTo>
                <a:lnTo>
                  <a:pt x="0" y="49311"/>
                </a:lnTo>
                <a:lnTo>
                  <a:pt x="64657" y="35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数据 12"/>
          <p:cNvSpPr/>
          <p:nvPr/>
        </p:nvSpPr>
        <p:spPr>
          <a:xfrm rot="1895043">
            <a:off x="958391" y="4068636"/>
            <a:ext cx="664210" cy="3230245"/>
          </a:xfrm>
          <a:custGeom>
            <a:avLst/>
            <a:gdLst>
              <a:gd name="connsiteX0" fmla="*/ 0 w 1046"/>
              <a:gd name="connsiteY0" fmla="*/ 5087 h 5087"/>
              <a:gd name="connsiteX1" fmla="*/ 155 w 1046"/>
              <a:gd name="connsiteY1" fmla="*/ 583 h 5087"/>
              <a:gd name="connsiteX2" fmla="*/ 1046 w 1046"/>
              <a:gd name="connsiteY2" fmla="*/ 0 h 5087"/>
              <a:gd name="connsiteX3" fmla="*/ 851 w 1046"/>
              <a:gd name="connsiteY3" fmla="*/ 4628 h 5087"/>
              <a:gd name="connsiteX4" fmla="*/ 0 w 1046"/>
              <a:gd name="connsiteY4" fmla="*/ 5087 h 5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 h="5087">
                <a:moveTo>
                  <a:pt x="0" y="5087"/>
                </a:moveTo>
                <a:lnTo>
                  <a:pt x="155" y="583"/>
                </a:lnTo>
                <a:lnTo>
                  <a:pt x="1046" y="0"/>
                </a:lnTo>
                <a:lnTo>
                  <a:pt x="851" y="4628"/>
                </a:lnTo>
                <a:lnTo>
                  <a:pt x="0" y="5087"/>
                </a:lnTo>
                <a:close/>
              </a:path>
            </a:pathLst>
          </a:custGeom>
          <a:solidFill>
            <a:srgbClr val="B6DBF3">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18311454">
            <a:off x="-533593" y="5385475"/>
            <a:ext cx="1822012" cy="357483"/>
          </a:xfrm>
          <a:custGeom>
            <a:avLst/>
            <a:gdLst>
              <a:gd name="connsiteX0" fmla="*/ 0 w 1383011"/>
              <a:gd name="connsiteY0" fmla="*/ 0 h 256781"/>
              <a:gd name="connsiteX1" fmla="*/ 1383011 w 1383011"/>
              <a:gd name="connsiteY1" fmla="*/ 0 h 256781"/>
              <a:gd name="connsiteX2" fmla="*/ 1383011 w 1383011"/>
              <a:gd name="connsiteY2" fmla="*/ 256781 h 256781"/>
              <a:gd name="connsiteX3" fmla="*/ 0 w 1383011"/>
              <a:gd name="connsiteY3" fmla="*/ 256781 h 256781"/>
              <a:gd name="connsiteX4" fmla="*/ 0 w 1383011"/>
              <a:gd name="connsiteY4" fmla="*/ 0 h 256781"/>
              <a:gd name="connsiteX0-1" fmla="*/ 396890 w 1383011"/>
              <a:gd name="connsiteY0-2" fmla="*/ 5796 h 256781"/>
              <a:gd name="connsiteX1-3" fmla="*/ 1383011 w 1383011"/>
              <a:gd name="connsiteY1-4" fmla="*/ 0 h 256781"/>
              <a:gd name="connsiteX2-5" fmla="*/ 1383011 w 1383011"/>
              <a:gd name="connsiteY2-6" fmla="*/ 256781 h 256781"/>
              <a:gd name="connsiteX3-7" fmla="*/ 0 w 1383011"/>
              <a:gd name="connsiteY3-8" fmla="*/ 256781 h 256781"/>
              <a:gd name="connsiteX4-9" fmla="*/ 396890 w 1383011"/>
              <a:gd name="connsiteY4-10" fmla="*/ 5796 h 256781"/>
              <a:gd name="connsiteX0-11" fmla="*/ 396890 w 1383011"/>
              <a:gd name="connsiteY0-12" fmla="*/ 20365 h 271350"/>
              <a:gd name="connsiteX1-13" fmla="*/ 1217997 w 1383011"/>
              <a:gd name="connsiteY1-14" fmla="*/ 0 h 271350"/>
              <a:gd name="connsiteX2-15" fmla="*/ 1383011 w 1383011"/>
              <a:gd name="connsiteY2-16" fmla="*/ 271350 h 271350"/>
              <a:gd name="connsiteX3-17" fmla="*/ 0 w 1383011"/>
              <a:gd name="connsiteY3-18" fmla="*/ 271350 h 271350"/>
              <a:gd name="connsiteX4-19" fmla="*/ 396890 w 1383011"/>
              <a:gd name="connsiteY4-20" fmla="*/ 20365 h 271350"/>
              <a:gd name="connsiteX0-21" fmla="*/ 348272 w 1383011"/>
              <a:gd name="connsiteY0-22" fmla="*/ 18940 h 271350"/>
              <a:gd name="connsiteX1-23" fmla="*/ 1217997 w 1383011"/>
              <a:gd name="connsiteY1-24" fmla="*/ 0 h 271350"/>
              <a:gd name="connsiteX2-25" fmla="*/ 1383011 w 1383011"/>
              <a:gd name="connsiteY2-26" fmla="*/ 271350 h 271350"/>
              <a:gd name="connsiteX3-27" fmla="*/ 0 w 1383011"/>
              <a:gd name="connsiteY3-28" fmla="*/ 271350 h 271350"/>
              <a:gd name="connsiteX4-29" fmla="*/ 348272 w 1383011"/>
              <a:gd name="connsiteY4-30" fmla="*/ 18940 h 271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83011" h="271350">
                <a:moveTo>
                  <a:pt x="348272" y="18940"/>
                </a:moveTo>
                <a:lnTo>
                  <a:pt x="1217997" y="0"/>
                </a:lnTo>
                <a:lnTo>
                  <a:pt x="1383011" y="271350"/>
                </a:lnTo>
                <a:lnTo>
                  <a:pt x="0" y="271350"/>
                </a:lnTo>
                <a:lnTo>
                  <a:pt x="348272" y="18940"/>
                </a:lnTo>
                <a:close/>
              </a:path>
            </a:pathLst>
          </a:custGeom>
          <a:solidFill>
            <a:srgbClr val="B6D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8365469">
            <a:off x="9182306" y="1184387"/>
            <a:ext cx="3680055" cy="499247"/>
          </a:xfrm>
          <a:custGeom>
            <a:avLst/>
            <a:gdLst>
              <a:gd name="connsiteX0" fmla="*/ 0 w 2864998"/>
              <a:gd name="connsiteY0" fmla="*/ 0 h 428836"/>
              <a:gd name="connsiteX1" fmla="*/ 2864998 w 2864998"/>
              <a:gd name="connsiteY1" fmla="*/ 0 h 428836"/>
              <a:gd name="connsiteX2" fmla="*/ 2864998 w 2864998"/>
              <a:gd name="connsiteY2" fmla="*/ 428836 h 428836"/>
              <a:gd name="connsiteX3" fmla="*/ 0 w 2864998"/>
              <a:gd name="connsiteY3" fmla="*/ 428836 h 428836"/>
              <a:gd name="connsiteX4" fmla="*/ 0 w 2864998"/>
              <a:gd name="connsiteY4" fmla="*/ 0 h 428836"/>
              <a:gd name="connsiteX0-1" fmla="*/ 0 w 2864998"/>
              <a:gd name="connsiteY0-2" fmla="*/ 0 h 434607"/>
              <a:gd name="connsiteX1-3" fmla="*/ 2864998 w 2864998"/>
              <a:gd name="connsiteY1-4" fmla="*/ 0 h 434607"/>
              <a:gd name="connsiteX2-5" fmla="*/ 2864998 w 2864998"/>
              <a:gd name="connsiteY2-6" fmla="*/ 428836 h 434607"/>
              <a:gd name="connsiteX3-7" fmla="*/ 294034 w 2864998"/>
              <a:gd name="connsiteY3-8" fmla="*/ 434607 h 434607"/>
              <a:gd name="connsiteX4-9" fmla="*/ 0 w 2864998"/>
              <a:gd name="connsiteY4-10" fmla="*/ 0 h 4346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64998" h="434607">
                <a:moveTo>
                  <a:pt x="0" y="0"/>
                </a:moveTo>
                <a:lnTo>
                  <a:pt x="2864998" y="0"/>
                </a:lnTo>
                <a:lnTo>
                  <a:pt x="2864998" y="428836"/>
                </a:lnTo>
                <a:lnTo>
                  <a:pt x="294034" y="434607"/>
                </a:lnTo>
                <a:lnTo>
                  <a:pt x="0" y="0"/>
                </a:lnTo>
                <a:close/>
              </a:path>
            </a:pathLst>
          </a:custGeom>
          <a:solidFill>
            <a:srgbClr val="B6DBF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18392477">
            <a:off x="9110041" y="715928"/>
            <a:ext cx="2473989" cy="348606"/>
          </a:xfrm>
          <a:custGeom>
            <a:avLst/>
            <a:gdLst>
              <a:gd name="connsiteX0" fmla="*/ 0 w 1439694"/>
              <a:gd name="connsiteY0" fmla="*/ 0 h 243191"/>
              <a:gd name="connsiteX1" fmla="*/ 1439694 w 1439694"/>
              <a:gd name="connsiteY1" fmla="*/ 0 h 243191"/>
              <a:gd name="connsiteX2" fmla="*/ 1439694 w 1439694"/>
              <a:gd name="connsiteY2" fmla="*/ 243191 h 243191"/>
              <a:gd name="connsiteX3" fmla="*/ 0 w 1439694"/>
              <a:gd name="connsiteY3" fmla="*/ 243191 h 243191"/>
              <a:gd name="connsiteX4" fmla="*/ 0 w 1439694"/>
              <a:gd name="connsiteY4" fmla="*/ 0 h 243191"/>
              <a:gd name="connsiteX0-1" fmla="*/ 0 w 1605006"/>
              <a:gd name="connsiteY0-2" fmla="*/ 0 h 253866"/>
              <a:gd name="connsiteX1-3" fmla="*/ 1439694 w 1605006"/>
              <a:gd name="connsiteY1-4" fmla="*/ 0 h 253866"/>
              <a:gd name="connsiteX2-5" fmla="*/ 1605006 w 1605006"/>
              <a:gd name="connsiteY2-6" fmla="*/ 253866 h 253866"/>
              <a:gd name="connsiteX3-7" fmla="*/ 0 w 1605006"/>
              <a:gd name="connsiteY3-8" fmla="*/ 243191 h 253866"/>
              <a:gd name="connsiteX4-9" fmla="*/ 0 w 1605006"/>
              <a:gd name="connsiteY4-10" fmla="*/ 0 h 253866"/>
              <a:gd name="connsiteX0-11" fmla="*/ 0 w 1605006"/>
              <a:gd name="connsiteY0-12" fmla="*/ 0 h 253866"/>
              <a:gd name="connsiteX1-13" fmla="*/ 1439694 w 1605006"/>
              <a:gd name="connsiteY1-14" fmla="*/ 0 h 253866"/>
              <a:gd name="connsiteX2-15" fmla="*/ 1605006 w 1605006"/>
              <a:gd name="connsiteY2-16" fmla="*/ 253866 h 253866"/>
              <a:gd name="connsiteX3-17" fmla="*/ 194551 w 1605006"/>
              <a:gd name="connsiteY3-18" fmla="*/ 244307 h 253866"/>
              <a:gd name="connsiteX4-19" fmla="*/ 0 w 1605006"/>
              <a:gd name="connsiteY4-20" fmla="*/ 0 h 2538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05006" h="253866">
                <a:moveTo>
                  <a:pt x="0" y="0"/>
                </a:moveTo>
                <a:lnTo>
                  <a:pt x="1439694" y="0"/>
                </a:lnTo>
                <a:lnTo>
                  <a:pt x="1605006" y="253866"/>
                </a:lnTo>
                <a:lnTo>
                  <a:pt x="194551" y="244307"/>
                </a:lnTo>
                <a:lnTo>
                  <a:pt x="0" y="0"/>
                </a:lnTo>
                <a:close/>
              </a:path>
            </a:pathLst>
          </a:custGeom>
          <a:solidFill>
            <a:srgbClr val="B6DBF3">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8" name="图片 7" descr="1214045856.jpg"/>
          <p:cNvPicPr>
            <a:picLocks noChangeAspect="1"/>
          </p:cNvPicPr>
          <p:nvPr/>
        </p:nvPicPr>
        <p:blipFill>
          <a:blip r:embed="rId2"/>
          <a:stretch>
            <a:fillRect/>
          </a:stretch>
        </p:blipFill>
        <p:spPr>
          <a:xfrm rot="1320000">
            <a:off x="4192905" y="4180840"/>
            <a:ext cx="1097280" cy="373380"/>
          </a:xfrm>
          <a:prstGeom prst="rect">
            <a:avLst/>
          </a:prstGeom>
          <a:ln>
            <a:solidFill>
              <a:schemeClr val="bg2">
                <a:lumMod val="75000"/>
              </a:schemeClr>
            </a:solidFill>
          </a:ln>
        </p:spPr>
      </p:pic>
      <p:sp>
        <p:nvSpPr>
          <p:cNvPr id="6" name="剪去对角的矩形 5"/>
          <p:cNvSpPr/>
          <p:nvPr/>
        </p:nvSpPr>
        <p:spPr>
          <a:xfrm flipH="1">
            <a:off x="-22860" y="2009775"/>
            <a:ext cx="12192000" cy="2707005"/>
          </a:xfrm>
          <a:prstGeom prst="snip2Diag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18392477">
            <a:off x="10162898" y="2035482"/>
            <a:ext cx="2698021" cy="256756"/>
          </a:xfrm>
          <a:custGeom>
            <a:avLst/>
            <a:gdLst>
              <a:gd name="connsiteX0" fmla="*/ 0 w 1439694"/>
              <a:gd name="connsiteY0" fmla="*/ 0 h 243191"/>
              <a:gd name="connsiteX1" fmla="*/ 1439694 w 1439694"/>
              <a:gd name="connsiteY1" fmla="*/ 0 h 243191"/>
              <a:gd name="connsiteX2" fmla="*/ 1439694 w 1439694"/>
              <a:gd name="connsiteY2" fmla="*/ 243191 h 243191"/>
              <a:gd name="connsiteX3" fmla="*/ 0 w 1439694"/>
              <a:gd name="connsiteY3" fmla="*/ 243191 h 243191"/>
              <a:gd name="connsiteX4" fmla="*/ 0 w 1439694"/>
              <a:gd name="connsiteY4" fmla="*/ 0 h 243191"/>
              <a:gd name="connsiteX0-1" fmla="*/ 0 w 1830818"/>
              <a:gd name="connsiteY0-2" fmla="*/ 11376 h 254567"/>
              <a:gd name="connsiteX1-3" fmla="*/ 1830818 w 1830818"/>
              <a:gd name="connsiteY1-4" fmla="*/ 0 h 254567"/>
              <a:gd name="connsiteX2-5" fmla="*/ 1439694 w 1830818"/>
              <a:gd name="connsiteY2-6" fmla="*/ 254567 h 254567"/>
              <a:gd name="connsiteX3-7" fmla="*/ 0 w 1830818"/>
              <a:gd name="connsiteY3-8" fmla="*/ 254567 h 254567"/>
              <a:gd name="connsiteX4-9" fmla="*/ 0 w 1830818"/>
              <a:gd name="connsiteY4-10" fmla="*/ 11376 h 254567"/>
              <a:gd name="connsiteX0-11" fmla="*/ 0 w 1830818"/>
              <a:gd name="connsiteY0-12" fmla="*/ 11376 h 302841"/>
              <a:gd name="connsiteX1-13" fmla="*/ 1830818 w 1830818"/>
              <a:gd name="connsiteY1-14" fmla="*/ 0 h 302841"/>
              <a:gd name="connsiteX2-15" fmla="*/ 1532922 w 1830818"/>
              <a:gd name="connsiteY2-16" fmla="*/ 302841 h 302841"/>
              <a:gd name="connsiteX3-17" fmla="*/ 0 w 1830818"/>
              <a:gd name="connsiteY3-18" fmla="*/ 254567 h 302841"/>
              <a:gd name="connsiteX4-19" fmla="*/ 0 w 1830818"/>
              <a:gd name="connsiteY4-20" fmla="*/ 11376 h 302841"/>
              <a:gd name="connsiteX0-21" fmla="*/ 0 w 1830818"/>
              <a:gd name="connsiteY0-22" fmla="*/ 11376 h 302841"/>
              <a:gd name="connsiteX1-23" fmla="*/ 1830818 w 1830818"/>
              <a:gd name="connsiteY1-24" fmla="*/ 0 h 302841"/>
              <a:gd name="connsiteX2-25" fmla="*/ 1532922 w 1830818"/>
              <a:gd name="connsiteY2-26" fmla="*/ 302841 h 302841"/>
              <a:gd name="connsiteX3-27" fmla="*/ 110882 w 1830818"/>
              <a:gd name="connsiteY3-28" fmla="*/ 259052 h 302841"/>
              <a:gd name="connsiteX4-29" fmla="*/ 0 w 1830818"/>
              <a:gd name="connsiteY4-30" fmla="*/ 11376 h 3028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0818" h="302841">
                <a:moveTo>
                  <a:pt x="0" y="11376"/>
                </a:moveTo>
                <a:lnTo>
                  <a:pt x="1830818" y="0"/>
                </a:lnTo>
                <a:lnTo>
                  <a:pt x="1532922" y="302841"/>
                </a:lnTo>
                <a:lnTo>
                  <a:pt x="110882" y="259052"/>
                </a:lnTo>
                <a:lnTo>
                  <a:pt x="0" y="11376"/>
                </a:lnTo>
                <a:close/>
              </a:path>
            </a:pathLst>
          </a:custGeom>
          <a:solidFill>
            <a:srgbClr val="B6DBF3">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56" name="组合 55"/>
          <p:cNvGrpSpPr/>
          <p:nvPr/>
        </p:nvGrpSpPr>
        <p:grpSpPr>
          <a:xfrm>
            <a:off x="6771005" y="2000885"/>
            <a:ext cx="3274695" cy="2903220"/>
            <a:chOff x="8350970" y="2153179"/>
            <a:chExt cx="2828138" cy="2507393"/>
          </a:xfrm>
        </p:grpSpPr>
        <p:grpSp>
          <p:nvGrpSpPr>
            <p:cNvPr id="55" name="组合 54"/>
            <p:cNvGrpSpPr/>
            <p:nvPr/>
          </p:nvGrpSpPr>
          <p:grpSpPr>
            <a:xfrm rot="10800000">
              <a:off x="8350970" y="2153179"/>
              <a:ext cx="1832044" cy="2507393"/>
              <a:chOff x="1795775" y="2175303"/>
              <a:chExt cx="1832044" cy="2507393"/>
            </a:xfrm>
          </p:grpSpPr>
          <p:grpSp>
            <p:nvGrpSpPr>
              <p:cNvPr id="38" name="组合 37"/>
              <p:cNvGrpSpPr/>
              <p:nvPr/>
            </p:nvGrpSpPr>
            <p:grpSpPr>
              <a:xfrm>
                <a:off x="1795775" y="2175303"/>
                <a:ext cx="1832044" cy="2507393"/>
                <a:chOff x="1140542" y="1396181"/>
                <a:chExt cx="1435204" cy="1964265"/>
              </a:xfrm>
            </p:grpSpPr>
            <p:cxnSp>
              <p:nvCxnSpPr>
                <p:cNvPr id="34" name="直接连接符 33"/>
                <p:cNvCxnSpPr/>
                <p:nvPr/>
              </p:nvCxnSpPr>
              <p:spPr>
                <a:xfrm flipV="1">
                  <a:off x="1140542" y="1396181"/>
                  <a:ext cx="982132" cy="98213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16200000" flipV="1">
                  <a:off x="1163288" y="2378313"/>
                  <a:ext cx="982132" cy="98213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flipV="1">
                  <a:off x="2122676" y="1396182"/>
                  <a:ext cx="453070" cy="45307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2145420" y="2930119"/>
                  <a:ext cx="430326" cy="43032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2" name="矩形 41"/>
              <p:cNvSpPr/>
              <p:nvPr/>
            </p:nvSpPr>
            <p:spPr>
              <a:xfrm rot="18900000">
                <a:off x="1946784" y="3145092"/>
                <a:ext cx="523568" cy="523568"/>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矩形 42"/>
            <p:cNvSpPr/>
            <p:nvPr/>
          </p:nvSpPr>
          <p:spPr>
            <a:xfrm rot="18900000">
              <a:off x="10088806" y="2899109"/>
              <a:ext cx="296551" cy="296551"/>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rot="18900000">
              <a:off x="10232036" y="3558078"/>
              <a:ext cx="376892" cy="376892"/>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rot="18900000">
              <a:off x="10536800" y="2754466"/>
              <a:ext cx="215353" cy="215353"/>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rot="18900000">
              <a:off x="10761324" y="3217629"/>
              <a:ext cx="186127" cy="186127"/>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rot="18900000">
              <a:off x="11023857" y="2910121"/>
              <a:ext cx="155251" cy="155251"/>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8" name="文本框 57"/>
          <p:cNvSpPr txBox="1"/>
          <p:nvPr/>
        </p:nvSpPr>
        <p:spPr>
          <a:xfrm>
            <a:off x="5740400" y="3461385"/>
            <a:ext cx="1657350" cy="368300"/>
          </a:xfrm>
          <a:prstGeom prst="rect">
            <a:avLst/>
          </a:prstGeom>
          <a:noFill/>
        </p:spPr>
        <p:txBody>
          <a:bodyPr wrap="square" rtlCol="0">
            <a:spAutoFit/>
          </a:bodyPr>
          <a:lstStyle/>
          <a:p>
            <a:pPr algn="l"/>
            <a:r>
              <a:rPr lang="zh-CN" altLang="en-US" b="1" dirty="0">
                <a:solidFill>
                  <a:srgbClr val="FFFF00"/>
                </a:solidFill>
                <a:latin typeface="微软雅黑" panose="020B0503020204020204" pitchFamily="34" charset="-122"/>
                <a:ea typeface="微软雅黑" panose="020B0503020204020204" pitchFamily="34" charset="-122"/>
              </a:rPr>
              <a:t>宣传手册</a:t>
            </a:r>
          </a:p>
        </p:txBody>
      </p:sp>
      <p:sp>
        <p:nvSpPr>
          <p:cNvPr id="2" name="文本框 1"/>
          <p:cNvSpPr txBox="1"/>
          <p:nvPr/>
        </p:nvSpPr>
        <p:spPr>
          <a:xfrm>
            <a:off x="1642744" y="2437130"/>
            <a:ext cx="8817099" cy="922020"/>
          </a:xfrm>
          <a:prstGeom prst="rect">
            <a:avLst/>
          </a:prstGeom>
          <a:noFill/>
        </p:spPr>
        <p:txBody>
          <a:bodyPr wrap="square" rtlCol="0">
            <a:spAutoFit/>
          </a:bodyPr>
          <a:lstStyle/>
          <a:p>
            <a:pPr algn="ctr"/>
            <a:r>
              <a:rPr sz="5400" b="1" spc="600" dirty="0" err="1" smtClean="0">
                <a:solidFill>
                  <a:srgbClr val="FFFF00"/>
                </a:solidFill>
                <a:effectLst>
                  <a:outerShdw dist="63500" dir="8040000" sx="102000" sy="102000" algn="l" rotWithShape="0">
                    <a:prstClr val="black">
                      <a:alpha val="100000"/>
                    </a:prstClr>
                  </a:outerShdw>
                </a:effectLst>
                <a:latin typeface="微软雅黑" panose="020B0503020204020204" pitchFamily="34" charset="-122"/>
                <a:ea typeface="微软雅黑" panose="020B0503020204020204" pitchFamily="34" charset="-122"/>
              </a:rPr>
              <a:t>全域模型管理工具</a:t>
            </a:r>
            <a:endParaRPr lang="zh-CN" sz="5400" b="1" spc="600" dirty="0">
              <a:solidFill>
                <a:srgbClr val="FFFF00"/>
              </a:solidFill>
              <a:effectLst>
                <a:outerShdw dist="63500" dir="8040000" sx="102000" sy="102000" algn="l" rotWithShape="0">
                  <a:prstClr val="black">
                    <a:alpha val="100000"/>
                  </a:prstClr>
                </a:outerShdw>
              </a:effectLst>
              <a:latin typeface="微软雅黑" panose="020B0503020204020204" pitchFamily="34" charset="-122"/>
              <a:ea typeface="微软雅黑" panose="020B0503020204020204" pitchFamily="34" charset="-122"/>
            </a:endParaRPr>
          </a:p>
        </p:txBody>
      </p:sp>
      <p:sp>
        <p:nvSpPr>
          <p:cNvPr id="7" name="文本框 6"/>
          <p:cNvSpPr txBox="1"/>
          <p:nvPr/>
        </p:nvSpPr>
        <p:spPr>
          <a:xfrm>
            <a:off x="5124450" y="4379595"/>
            <a:ext cx="2729230" cy="337185"/>
          </a:xfrm>
          <a:prstGeom prst="rect">
            <a:avLst/>
          </a:prstGeom>
          <a:noFill/>
        </p:spPr>
        <p:txBody>
          <a:bodyPr wrap="square" rtlCol="0" anchor="t">
            <a:spAutoFit/>
          </a:bodyPr>
          <a:lstStyle/>
          <a:p>
            <a:r>
              <a:rPr lang="zh-CN" altLang="en-US" sz="1600">
                <a:solidFill>
                  <a:schemeClr val="tx1">
                    <a:lumMod val="95000"/>
                    <a:lumOff val="5000"/>
                  </a:schemeClr>
                </a:solidFill>
                <a:latin typeface="微软雅黑" panose="020B0503020204020204" pitchFamily="34" charset="-122"/>
                <a:ea typeface="微软雅黑" panose="020B0503020204020204" pitchFamily="34" charset="-122"/>
              </a:rPr>
              <a:t>深圳德讯信息技术有限公司</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2700000">
            <a:off x="5218430" y="2449195"/>
            <a:ext cx="2019935" cy="2019935"/>
          </a:xfrm>
          <a:prstGeom prst="rect">
            <a:avLst/>
          </a:prstGeom>
          <a:blipFill dpi="0" rotWithShape="0">
            <a:blip r:embed="rId3">
              <a:duotone>
                <a:prstClr val="black"/>
                <a:schemeClr val="tx2">
                  <a:tint val="45000"/>
                  <a:satMod val="400000"/>
                </a:schemeClr>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19244900">
            <a:off x="-261340" y="26405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a:off x="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直角三角形 4"/>
          <p:cNvSpPr/>
          <p:nvPr/>
        </p:nvSpPr>
        <p:spPr>
          <a:xfrm flipH="1">
            <a:off x="11458936" y="6124936"/>
            <a:ext cx="733063" cy="733063"/>
          </a:xfrm>
          <a:prstGeom prst="rtTriangle">
            <a:avLst/>
          </a:pr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直角三角形 9"/>
          <p:cNvSpPr/>
          <p:nvPr/>
        </p:nvSpPr>
        <p:spPr>
          <a:xfrm rot="18900000">
            <a:off x="9147821" y="-454634"/>
            <a:ext cx="914400" cy="914400"/>
          </a:xfrm>
          <a:prstGeom prst="rtTriangle">
            <a:avLst/>
          </a:prstGeom>
          <a:solidFill>
            <a:srgbClr val="00CC9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直角三角形 23"/>
          <p:cNvSpPr/>
          <p:nvPr/>
        </p:nvSpPr>
        <p:spPr>
          <a:xfrm rot="13500000">
            <a:off x="-378805" y="3118093"/>
            <a:ext cx="706101" cy="706101"/>
          </a:xfrm>
          <a:prstGeom prst="rtTriangle">
            <a:avLst/>
          </a:prstGeom>
          <a:solidFill>
            <a:srgbClr val="00CC9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直角三角形 24"/>
          <p:cNvSpPr/>
          <p:nvPr/>
        </p:nvSpPr>
        <p:spPr>
          <a:xfrm rot="13500000" flipH="1">
            <a:off x="4590562" y="6637352"/>
            <a:ext cx="441296" cy="441296"/>
          </a:xfrm>
          <a:prstGeom prst="rtTriangle">
            <a:avLst/>
          </a:prstGeom>
          <a:solidFill>
            <a:srgbClr val="00CC99">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矩形 1"/>
          <p:cNvSpPr/>
          <p:nvPr/>
        </p:nvSpPr>
        <p:spPr>
          <a:xfrm>
            <a:off x="457200" y="2822172"/>
            <a:ext cx="266218" cy="266218"/>
          </a:xfrm>
          <a:prstGeom prst="rect">
            <a:avLst/>
          </a:prstGeom>
          <a:solidFill>
            <a:srgbClr val="00CC99">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矩形 37"/>
          <p:cNvSpPr/>
          <p:nvPr/>
        </p:nvSpPr>
        <p:spPr>
          <a:xfrm>
            <a:off x="743104" y="2512212"/>
            <a:ext cx="171296" cy="171296"/>
          </a:xfrm>
          <a:prstGeom prst="rect">
            <a:avLst/>
          </a:prstGeom>
          <a:solidFill>
            <a:srgbClr val="00CC99">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1" name="组合 10"/>
          <p:cNvGrpSpPr/>
          <p:nvPr/>
        </p:nvGrpSpPr>
        <p:grpSpPr>
          <a:xfrm>
            <a:off x="1546860" y="1643380"/>
            <a:ext cx="3684905" cy="3643630"/>
            <a:chOff x="2436" y="2588"/>
            <a:chExt cx="5803" cy="5738"/>
          </a:xfrm>
        </p:grpSpPr>
        <p:sp>
          <p:nvSpPr>
            <p:cNvPr id="14" name="菱形 13"/>
            <p:cNvSpPr/>
            <p:nvPr/>
          </p:nvSpPr>
          <p:spPr>
            <a:xfrm>
              <a:off x="2436" y="2595"/>
              <a:ext cx="5803" cy="5731"/>
            </a:xfrm>
            <a:prstGeom prst="diamond">
              <a:avLst/>
            </a:prstGeom>
            <a:solidFill>
              <a:srgbClr val="00CC99">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文本框 33"/>
            <p:cNvSpPr txBox="1"/>
            <p:nvPr/>
          </p:nvSpPr>
          <p:spPr>
            <a:xfrm>
              <a:off x="3218" y="4989"/>
              <a:ext cx="4075" cy="822"/>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顶层设计</a:t>
              </a:r>
            </a:p>
          </p:txBody>
        </p:sp>
        <p:grpSp>
          <p:nvGrpSpPr>
            <p:cNvPr id="43" name="组合 42"/>
            <p:cNvGrpSpPr/>
            <p:nvPr/>
          </p:nvGrpSpPr>
          <p:grpSpPr>
            <a:xfrm rot="5400000">
              <a:off x="5160" y="2253"/>
              <a:ext cx="761" cy="1431"/>
              <a:chOff x="949823" y="1780675"/>
              <a:chExt cx="241734" cy="454238"/>
            </a:xfrm>
          </p:grpSpPr>
          <p:cxnSp>
            <p:nvCxnSpPr>
              <p:cNvPr id="44" name="直接连接符 43"/>
              <p:cNvCxnSpPr/>
              <p:nvPr/>
            </p:nvCxnSpPr>
            <p:spPr>
              <a:xfrm rot="10800000" flipH="1">
                <a:off x="949823" y="1780675"/>
                <a:ext cx="229502" cy="227735"/>
              </a:xfrm>
              <a:prstGeom prst="line">
                <a:avLst/>
              </a:prstGeom>
              <a:ln w="57150">
                <a:solidFill>
                  <a:srgbClr val="1612A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10800000" flipH="1" flipV="1">
                <a:off x="962056" y="2003632"/>
                <a:ext cx="229501" cy="231281"/>
              </a:xfrm>
              <a:prstGeom prst="line">
                <a:avLst/>
              </a:prstGeom>
              <a:ln w="57150">
                <a:solidFill>
                  <a:srgbClr val="1612A9"/>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p:cNvGrpSpPr/>
          <p:nvPr/>
        </p:nvGrpSpPr>
        <p:grpSpPr>
          <a:xfrm>
            <a:off x="7195185" y="1647825"/>
            <a:ext cx="3684905" cy="3648075"/>
            <a:chOff x="11731" y="2595"/>
            <a:chExt cx="5803" cy="5745"/>
          </a:xfrm>
        </p:grpSpPr>
        <p:sp>
          <p:nvSpPr>
            <p:cNvPr id="6" name="菱形 5"/>
            <p:cNvSpPr/>
            <p:nvPr/>
          </p:nvSpPr>
          <p:spPr>
            <a:xfrm>
              <a:off x="11731" y="2595"/>
              <a:ext cx="5803" cy="5731"/>
            </a:xfrm>
            <a:prstGeom prst="diamond">
              <a:avLst/>
            </a:prstGeom>
            <a:solidFill>
              <a:srgbClr val="00CC99">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文本框 6"/>
            <p:cNvSpPr txBox="1"/>
            <p:nvPr/>
          </p:nvSpPr>
          <p:spPr>
            <a:xfrm>
              <a:off x="12538" y="4914"/>
              <a:ext cx="4075" cy="822"/>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数据治理</a:t>
              </a:r>
            </a:p>
          </p:txBody>
        </p:sp>
        <p:grpSp>
          <p:nvGrpSpPr>
            <p:cNvPr id="8" name="组合 7"/>
            <p:cNvGrpSpPr/>
            <p:nvPr/>
          </p:nvGrpSpPr>
          <p:grpSpPr>
            <a:xfrm rot="16200000">
              <a:off x="14551" y="7244"/>
              <a:ext cx="761" cy="1431"/>
              <a:chOff x="949823" y="1780675"/>
              <a:chExt cx="241734" cy="454238"/>
            </a:xfrm>
          </p:grpSpPr>
          <p:cxnSp>
            <p:nvCxnSpPr>
              <p:cNvPr id="9" name="直接连接符 8"/>
              <p:cNvCxnSpPr/>
              <p:nvPr/>
            </p:nvCxnSpPr>
            <p:spPr>
              <a:xfrm rot="10800000" flipH="1">
                <a:off x="949823" y="1780675"/>
                <a:ext cx="229502" cy="227735"/>
              </a:xfrm>
              <a:prstGeom prst="line">
                <a:avLst/>
              </a:prstGeom>
              <a:ln w="57150">
                <a:solidFill>
                  <a:srgbClr val="1612A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0800000" flipH="1" flipV="1">
                <a:off x="962056" y="2003632"/>
                <a:ext cx="229501" cy="231281"/>
              </a:xfrm>
              <a:prstGeom prst="line">
                <a:avLst/>
              </a:prstGeom>
              <a:ln w="57150">
                <a:solidFill>
                  <a:srgbClr val="1612A9"/>
                </a:solidFill>
              </a:ln>
            </p:spPr>
            <p:style>
              <a:lnRef idx="1">
                <a:schemeClr val="accent1"/>
              </a:lnRef>
              <a:fillRef idx="0">
                <a:schemeClr val="accent1"/>
              </a:fillRef>
              <a:effectRef idx="0">
                <a:schemeClr val="accent1"/>
              </a:effectRef>
              <a:fontRef idx="minor">
                <a:schemeClr val="tx1"/>
              </a:fontRef>
            </p:style>
          </p:cxnSp>
        </p:grpSp>
      </p:grpSp>
      <p:sp>
        <p:nvSpPr>
          <p:cNvPr id="16" name="文本框 15"/>
          <p:cNvSpPr txBox="1"/>
          <p:nvPr/>
        </p:nvSpPr>
        <p:spPr>
          <a:xfrm>
            <a:off x="892810" y="355600"/>
            <a:ext cx="3606800"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两大主要功能域</a:t>
            </a:r>
          </a:p>
        </p:txBody>
      </p:sp>
      <p:sp>
        <p:nvSpPr>
          <p:cNvPr id="17" name="灯片编号占位符 16"/>
          <p:cNvSpPr>
            <a:spLocks noGrp="1"/>
          </p:cNvSpPr>
          <p:nvPr>
            <p:ph type="sldNum" sz="quarter" idx="12"/>
          </p:nvPr>
        </p:nvSpPr>
        <p:spPr/>
        <p:txBody>
          <a:bodyPr/>
          <a:lstStyle/>
          <a:p>
            <a:fld id="{89D326CB-CD4F-4FDD-B6AF-2E5E44856E09}" type="slidenum">
              <a:rPr lang="zh-CN" altLang="en-US" smtClean="0"/>
              <a:t>10</a:t>
            </a:fld>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1601470" y="2552700"/>
            <a:ext cx="3221355" cy="460375"/>
          </a:xfrm>
          <a:prstGeom prst="rect">
            <a:avLst/>
          </a:prstGeom>
          <a:noFill/>
        </p:spPr>
        <p:txBody>
          <a:bodyPr wrap="square" rtlCol="0">
            <a:spAutoFit/>
          </a:bodyPr>
          <a:lstStyle/>
          <a:p>
            <a:pPr algn="just"/>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顶层设计</a:t>
            </a:r>
          </a:p>
        </p:txBody>
      </p:sp>
      <p:sp>
        <p:nvSpPr>
          <p:cNvPr id="2" name="直角三角形 1"/>
          <p:cNvSpPr/>
          <p:nvPr/>
        </p:nvSpPr>
        <p:spPr>
          <a:xfrm>
            <a:off x="0" y="6175082"/>
            <a:ext cx="682918" cy="682918"/>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1759352" cy="1412111"/>
          </a:xfrm>
          <a:custGeom>
            <a:avLst/>
            <a:gdLst>
              <a:gd name="connsiteX0" fmla="*/ 0 w 1458410"/>
              <a:gd name="connsiteY0" fmla="*/ 0 h 1412111"/>
              <a:gd name="connsiteX1" fmla="*/ 1458410 w 1458410"/>
              <a:gd name="connsiteY1" fmla="*/ 0 h 1412111"/>
              <a:gd name="connsiteX2" fmla="*/ 1458410 w 1458410"/>
              <a:gd name="connsiteY2" fmla="*/ 1412111 h 1412111"/>
              <a:gd name="connsiteX3" fmla="*/ 0 w 1458410"/>
              <a:gd name="connsiteY3" fmla="*/ 1412111 h 1412111"/>
              <a:gd name="connsiteX4" fmla="*/ 0 w 1458410"/>
              <a:gd name="connsiteY4" fmla="*/ 0 h 1412111"/>
              <a:gd name="connsiteX0-1" fmla="*/ 0 w 1759352"/>
              <a:gd name="connsiteY0-2" fmla="*/ 0 h 1412111"/>
              <a:gd name="connsiteX1-3" fmla="*/ 1458410 w 1759352"/>
              <a:gd name="connsiteY1-4" fmla="*/ 0 h 1412111"/>
              <a:gd name="connsiteX2-5" fmla="*/ 1759352 w 1759352"/>
              <a:gd name="connsiteY2-6" fmla="*/ 914400 h 1412111"/>
              <a:gd name="connsiteX3-7" fmla="*/ 0 w 1759352"/>
              <a:gd name="connsiteY3-8" fmla="*/ 1412111 h 1412111"/>
              <a:gd name="connsiteX4-9" fmla="*/ 0 w 1759352"/>
              <a:gd name="connsiteY4-10" fmla="*/ 0 h 141211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9352" h="1412111">
                <a:moveTo>
                  <a:pt x="0" y="0"/>
                </a:moveTo>
                <a:lnTo>
                  <a:pt x="1458410" y="0"/>
                </a:lnTo>
                <a:lnTo>
                  <a:pt x="1759352" y="914400"/>
                </a:lnTo>
                <a:lnTo>
                  <a:pt x="0" y="1412111"/>
                </a:lnTo>
                <a:lnTo>
                  <a:pt x="0" y="0"/>
                </a:lnTo>
                <a:close/>
              </a:path>
            </a:pathLst>
          </a:custGeom>
          <a:solidFill>
            <a:srgbClr val="00CC99">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0496490">
            <a:off x="1475771" y="607671"/>
            <a:ext cx="567160" cy="567160"/>
          </a:xfrm>
          <a:prstGeom prst="rect">
            <a:avLst/>
          </a:prstGeom>
          <a:solidFill>
            <a:srgbClr val="00CC99">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矩形 18"/>
          <p:cNvSpPr/>
          <p:nvPr/>
        </p:nvSpPr>
        <p:spPr>
          <a:xfrm rot="20496490">
            <a:off x="1823854" y="1262456"/>
            <a:ext cx="339905" cy="235546"/>
          </a:xfrm>
          <a:prstGeom prst="rect">
            <a:avLst/>
          </a:prstGeom>
          <a:solidFill>
            <a:srgbClr val="00CC99">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 name="矩形 25"/>
          <p:cNvSpPr/>
          <p:nvPr/>
        </p:nvSpPr>
        <p:spPr>
          <a:xfrm rot="20496490">
            <a:off x="2218566" y="1722161"/>
            <a:ext cx="245311" cy="219151"/>
          </a:xfrm>
          <a:prstGeom prst="rect">
            <a:avLst/>
          </a:prstGeom>
          <a:solidFill>
            <a:srgbClr val="00CC99">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矩形 28"/>
          <p:cNvSpPr/>
          <p:nvPr/>
        </p:nvSpPr>
        <p:spPr>
          <a:xfrm rot="20496490">
            <a:off x="2337423" y="1060087"/>
            <a:ext cx="136689" cy="136689"/>
          </a:xfrm>
          <a:prstGeom prst="rect">
            <a:avLst/>
          </a:prstGeom>
          <a:solidFill>
            <a:srgbClr val="00CC99">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11" name="直接连接符 10"/>
          <p:cNvCxnSpPr/>
          <p:nvPr/>
        </p:nvCxnSpPr>
        <p:spPr>
          <a:xfrm>
            <a:off x="6458673" y="2476982"/>
            <a:ext cx="2013995" cy="29746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rot="2938087">
            <a:off x="6555598" y="766377"/>
            <a:ext cx="2391276" cy="143693"/>
          </a:xfrm>
          <a:custGeom>
            <a:avLst/>
            <a:gdLst>
              <a:gd name="connsiteX0" fmla="*/ 0 w 2244308"/>
              <a:gd name="connsiteY0" fmla="*/ 0 h 133498"/>
              <a:gd name="connsiteX1" fmla="*/ 2244308 w 2244308"/>
              <a:gd name="connsiteY1" fmla="*/ 0 h 133498"/>
              <a:gd name="connsiteX2" fmla="*/ 2244308 w 2244308"/>
              <a:gd name="connsiteY2" fmla="*/ 133498 h 133498"/>
              <a:gd name="connsiteX3" fmla="*/ 0 w 2244308"/>
              <a:gd name="connsiteY3" fmla="*/ 133498 h 133498"/>
              <a:gd name="connsiteX4" fmla="*/ 0 w 2244308"/>
              <a:gd name="connsiteY4" fmla="*/ 0 h 133498"/>
              <a:gd name="connsiteX0-1" fmla="*/ 146968 w 2391276"/>
              <a:gd name="connsiteY0-2" fmla="*/ 0 h 143693"/>
              <a:gd name="connsiteX1-3" fmla="*/ 2391276 w 2391276"/>
              <a:gd name="connsiteY1-4" fmla="*/ 0 h 143693"/>
              <a:gd name="connsiteX2-5" fmla="*/ 2391276 w 2391276"/>
              <a:gd name="connsiteY2-6" fmla="*/ 133498 h 143693"/>
              <a:gd name="connsiteX3-7" fmla="*/ 0 w 2391276"/>
              <a:gd name="connsiteY3-8" fmla="*/ 143693 h 143693"/>
              <a:gd name="connsiteX4-9" fmla="*/ 146968 w 2391276"/>
              <a:gd name="connsiteY4-10" fmla="*/ 0 h 143693"/>
              <a:gd name="connsiteX0-11" fmla="*/ 146968 w 2391276"/>
              <a:gd name="connsiteY0-12" fmla="*/ 0 h 143693"/>
              <a:gd name="connsiteX1-13" fmla="*/ 2391276 w 2391276"/>
              <a:gd name="connsiteY1-14" fmla="*/ 0 h 143693"/>
              <a:gd name="connsiteX2-15" fmla="*/ 2260638 w 2391276"/>
              <a:gd name="connsiteY2-16" fmla="*/ 142560 h 143693"/>
              <a:gd name="connsiteX3-17" fmla="*/ 0 w 2391276"/>
              <a:gd name="connsiteY3-18" fmla="*/ 143693 h 143693"/>
              <a:gd name="connsiteX4-19" fmla="*/ 146968 w 2391276"/>
              <a:gd name="connsiteY4-20" fmla="*/ 0 h 143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91276" h="143693">
                <a:moveTo>
                  <a:pt x="146968" y="0"/>
                </a:moveTo>
                <a:lnTo>
                  <a:pt x="2391276" y="0"/>
                </a:lnTo>
                <a:lnTo>
                  <a:pt x="2260638" y="142560"/>
                </a:lnTo>
                <a:lnTo>
                  <a:pt x="0" y="143693"/>
                </a:lnTo>
                <a:lnTo>
                  <a:pt x="146968" y="0"/>
                </a:lnTo>
                <a:close/>
              </a:path>
            </a:pathLst>
          </a:custGeom>
          <a:solidFill>
            <a:srgbClr val="00CC99">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矩形 29"/>
          <p:cNvSpPr/>
          <p:nvPr/>
        </p:nvSpPr>
        <p:spPr>
          <a:xfrm rot="2522730">
            <a:off x="9561687" y="4280031"/>
            <a:ext cx="3061203" cy="147314"/>
          </a:xfrm>
          <a:custGeom>
            <a:avLst/>
            <a:gdLst>
              <a:gd name="connsiteX0" fmla="*/ 0 w 2963119"/>
              <a:gd name="connsiteY0" fmla="*/ 0 h 133498"/>
              <a:gd name="connsiteX1" fmla="*/ 2963119 w 2963119"/>
              <a:gd name="connsiteY1" fmla="*/ 0 h 133498"/>
              <a:gd name="connsiteX2" fmla="*/ 2963119 w 2963119"/>
              <a:gd name="connsiteY2" fmla="*/ 133498 h 133498"/>
              <a:gd name="connsiteX3" fmla="*/ 0 w 2963119"/>
              <a:gd name="connsiteY3" fmla="*/ 133498 h 133498"/>
              <a:gd name="connsiteX4" fmla="*/ 0 w 2963119"/>
              <a:gd name="connsiteY4" fmla="*/ 0 h 133498"/>
              <a:gd name="connsiteX0-1" fmla="*/ 0 w 3061203"/>
              <a:gd name="connsiteY0-2" fmla="*/ 0 h 138561"/>
              <a:gd name="connsiteX1-3" fmla="*/ 2963119 w 3061203"/>
              <a:gd name="connsiteY1-4" fmla="*/ 0 h 138561"/>
              <a:gd name="connsiteX2-5" fmla="*/ 3061203 w 3061203"/>
              <a:gd name="connsiteY2-6" fmla="*/ 138561 h 138561"/>
              <a:gd name="connsiteX3-7" fmla="*/ 0 w 3061203"/>
              <a:gd name="connsiteY3-8" fmla="*/ 133498 h 138561"/>
              <a:gd name="connsiteX4-9" fmla="*/ 0 w 3061203"/>
              <a:gd name="connsiteY4-10" fmla="*/ 0 h 138561"/>
              <a:gd name="connsiteX0-11" fmla="*/ 147969 w 3061203"/>
              <a:gd name="connsiteY0-12" fmla="*/ 0 h 147314"/>
              <a:gd name="connsiteX1-13" fmla="*/ 2963119 w 3061203"/>
              <a:gd name="connsiteY1-14" fmla="*/ 8753 h 147314"/>
              <a:gd name="connsiteX2-15" fmla="*/ 3061203 w 3061203"/>
              <a:gd name="connsiteY2-16" fmla="*/ 147314 h 147314"/>
              <a:gd name="connsiteX3-17" fmla="*/ 0 w 3061203"/>
              <a:gd name="connsiteY3-18" fmla="*/ 142251 h 147314"/>
              <a:gd name="connsiteX4-19" fmla="*/ 147969 w 3061203"/>
              <a:gd name="connsiteY4-20" fmla="*/ 0 h 1473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61203" h="147314">
                <a:moveTo>
                  <a:pt x="147969" y="0"/>
                </a:moveTo>
                <a:lnTo>
                  <a:pt x="2963119" y="8753"/>
                </a:lnTo>
                <a:lnTo>
                  <a:pt x="3061203" y="147314"/>
                </a:lnTo>
                <a:lnTo>
                  <a:pt x="0" y="142251"/>
                </a:lnTo>
                <a:lnTo>
                  <a:pt x="147969" y="0"/>
                </a:lnTo>
                <a:close/>
              </a:path>
            </a:pathLst>
          </a:custGeom>
          <a:solidFill>
            <a:srgbClr val="00CC99">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6" name="图片 5"/>
          <p:cNvPicPr>
            <a:picLocks noChangeAspect="1"/>
          </p:cNvPicPr>
          <p:nvPr/>
        </p:nvPicPr>
        <p:blipFill>
          <a:blip r:embed="rId3"/>
          <a:stretch>
            <a:fillRect/>
          </a:stretch>
        </p:blipFill>
        <p:spPr>
          <a:xfrm>
            <a:off x="4997450" y="0"/>
            <a:ext cx="7200900" cy="6858000"/>
          </a:xfrm>
          <a:prstGeom prst="rect">
            <a:avLst/>
          </a:prstGeom>
        </p:spPr>
      </p:pic>
      <p:cxnSp>
        <p:nvCxnSpPr>
          <p:cNvPr id="39" name="直接连接符 38"/>
          <p:cNvCxnSpPr/>
          <p:nvPr/>
        </p:nvCxnSpPr>
        <p:spPr>
          <a:xfrm>
            <a:off x="1637665" y="3056890"/>
            <a:ext cx="3682365" cy="635"/>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637665" y="3155950"/>
            <a:ext cx="3681730" cy="2331085"/>
          </a:xfrm>
          <a:prstGeom prst="rect">
            <a:avLst/>
          </a:prstGeom>
          <a:noFill/>
          <a:ln w="9525">
            <a:noFill/>
          </a:ln>
        </p:spPr>
        <p:txBody>
          <a:bodyPr wrap="square">
            <a:spAutoFit/>
          </a:bodyPr>
          <a:lstStyle/>
          <a:p>
            <a:pPr indent="0">
              <a:lnSpc>
                <a:spcPct val="130000"/>
              </a:lnSpc>
              <a:spcBef>
                <a:spcPts val="0"/>
              </a:spcBef>
              <a:spcAft>
                <a:spcPts val="0"/>
              </a:spcAft>
            </a:pPr>
            <a:r>
              <a:rPr lang="zh-CN" sz="1600" b="0" spc="17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顶层设计业务的开展主要采用主流的</a:t>
            </a:r>
            <a:r>
              <a:rPr lang="en-US" sz="1600" b="0" spc="17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EA</a:t>
            </a:r>
            <a:r>
              <a:rPr lang="zh-CN" sz="1600" b="0" spc="17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框架，运用系统的观点，结合以数据为中心的方法，从全局的角度，对企业、事业单位或政府部门的各方面、各层次、各要素统筹设计，以集中有效资源，高效快捷地落实战略规划或实现既定目标。</a:t>
            </a:r>
            <a:endParaRPr lang="zh-CN" altLang="en-US" sz="1600" b="0" spc="17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sz="quarter" idx="12"/>
          </p:nvPr>
        </p:nvSpPr>
        <p:spPr/>
        <p:txBody>
          <a:bodyPr/>
          <a:lstStyle/>
          <a:p>
            <a:fld id="{89D326CB-CD4F-4FDD-B6AF-2E5E44856E09}" type="slidenum">
              <a:rPr lang="zh-CN" altLang="en-US" smtClean="0"/>
              <a:t>11</a:t>
            </a:fld>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rot="18724045">
            <a:off x="-352530" y="286774"/>
            <a:ext cx="1526898" cy="312273"/>
          </a:xfrm>
          <a:custGeom>
            <a:avLst/>
            <a:gdLst>
              <a:gd name="connsiteX0" fmla="*/ 0 w 1184208"/>
              <a:gd name="connsiteY0" fmla="*/ 326079 h 326079"/>
              <a:gd name="connsiteX1" fmla="*/ 139780 w 1184208"/>
              <a:gd name="connsiteY1" fmla="*/ 0 h 326079"/>
              <a:gd name="connsiteX2" fmla="*/ 1044428 w 1184208"/>
              <a:gd name="connsiteY2" fmla="*/ 0 h 326079"/>
              <a:gd name="connsiteX3" fmla="*/ 1184208 w 1184208"/>
              <a:gd name="connsiteY3" fmla="*/ 326079 h 326079"/>
              <a:gd name="connsiteX4" fmla="*/ 0 w 1184208"/>
              <a:gd name="connsiteY4" fmla="*/ 326079 h 326079"/>
              <a:gd name="connsiteX0-1" fmla="*/ 0 w 1342054"/>
              <a:gd name="connsiteY0-2" fmla="*/ 317993 h 326079"/>
              <a:gd name="connsiteX1-3" fmla="*/ 297626 w 1342054"/>
              <a:gd name="connsiteY1-4" fmla="*/ 0 h 326079"/>
              <a:gd name="connsiteX2-5" fmla="*/ 1202274 w 1342054"/>
              <a:gd name="connsiteY2-6" fmla="*/ 0 h 326079"/>
              <a:gd name="connsiteX3-7" fmla="*/ 1342054 w 1342054"/>
              <a:gd name="connsiteY3-8" fmla="*/ 326079 h 326079"/>
              <a:gd name="connsiteX4-9" fmla="*/ 0 w 1342054"/>
              <a:gd name="connsiteY4-10" fmla="*/ 317993 h 326079"/>
              <a:gd name="connsiteX0-11" fmla="*/ 0 w 1355668"/>
              <a:gd name="connsiteY0-12" fmla="*/ 302908 h 326079"/>
              <a:gd name="connsiteX1-13" fmla="*/ 311240 w 1355668"/>
              <a:gd name="connsiteY1-14" fmla="*/ 0 h 326079"/>
              <a:gd name="connsiteX2-15" fmla="*/ 1215888 w 1355668"/>
              <a:gd name="connsiteY2-16" fmla="*/ 0 h 326079"/>
              <a:gd name="connsiteX3-17" fmla="*/ 1355668 w 1355668"/>
              <a:gd name="connsiteY3-18" fmla="*/ 326079 h 326079"/>
              <a:gd name="connsiteX4-19" fmla="*/ 0 w 1355668"/>
              <a:gd name="connsiteY4-20" fmla="*/ 302908 h 326079"/>
              <a:gd name="connsiteX0-21" fmla="*/ 0 w 1507442"/>
              <a:gd name="connsiteY0-22" fmla="*/ 302908 h 312273"/>
              <a:gd name="connsiteX1-23" fmla="*/ 311240 w 1507442"/>
              <a:gd name="connsiteY1-24" fmla="*/ 0 h 312273"/>
              <a:gd name="connsiteX2-25" fmla="*/ 1215888 w 1507442"/>
              <a:gd name="connsiteY2-26" fmla="*/ 0 h 312273"/>
              <a:gd name="connsiteX3-27" fmla="*/ 1507442 w 1507442"/>
              <a:gd name="connsiteY3-28" fmla="*/ 312273 h 312273"/>
              <a:gd name="connsiteX4-29" fmla="*/ 0 w 1507442"/>
              <a:gd name="connsiteY4-30" fmla="*/ 302908 h 312273"/>
              <a:gd name="connsiteX0-31" fmla="*/ 0 w 1521792"/>
              <a:gd name="connsiteY0-32" fmla="*/ 302173 h 312273"/>
              <a:gd name="connsiteX1-33" fmla="*/ 325590 w 1521792"/>
              <a:gd name="connsiteY1-34" fmla="*/ 0 h 312273"/>
              <a:gd name="connsiteX2-35" fmla="*/ 1230238 w 1521792"/>
              <a:gd name="connsiteY2-36" fmla="*/ 0 h 312273"/>
              <a:gd name="connsiteX3-37" fmla="*/ 1521792 w 1521792"/>
              <a:gd name="connsiteY3-38" fmla="*/ 312273 h 312273"/>
              <a:gd name="connsiteX4-39" fmla="*/ 0 w 1521792"/>
              <a:gd name="connsiteY4-40" fmla="*/ 302173 h 312273"/>
              <a:gd name="connsiteX0-41" fmla="*/ 0 w 1521792"/>
              <a:gd name="connsiteY0-42" fmla="*/ 302173 h 312273"/>
              <a:gd name="connsiteX1-43" fmla="*/ 325590 w 1521792"/>
              <a:gd name="connsiteY1-44" fmla="*/ 0 h 312273"/>
              <a:gd name="connsiteX2-45" fmla="*/ 1230238 w 1521792"/>
              <a:gd name="connsiteY2-46" fmla="*/ 0 h 312273"/>
              <a:gd name="connsiteX3-47" fmla="*/ 1521792 w 1521792"/>
              <a:gd name="connsiteY3-48" fmla="*/ 312273 h 312273"/>
              <a:gd name="connsiteX4-49" fmla="*/ 0 w 1521792"/>
              <a:gd name="connsiteY4-50" fmla="*/ 302173 h 312273"/>
              <a:gd name="connsiteX0-51" fmla="*/ 0 w 1526898"/>
              <a:gd name="connsiteY0-52" fmla="*/ 296517 h 312273"/>
              <a:gd name="connsiteX1-53" fmla="*/ 330696 w 1526898"/>
              <a:gd name="connsiteY1-54" fmla="*/ 0 h 312273"/>
              <a:gd name="connsiteX2-55" fmla="*/ 1235344 w 1526898"/>
              <a:gd name="connsiteY2-56" fmla="*/ 0 h 312273"/>
              <a:gd name="connsiteX3-57" fmla="*/ 1526898 w 1526898"/>
              <a:gd name="connsiteY3-58" fmla="*/ 312273 h 312273"/>
              <a:gd name="connsiteX4-59" fmla="*/ 0 w 1526898"/>
              <a:gd name="connsiteY4-60" fmla="*/ 296517 h 3122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898" h="312273">
                <a:moveTo>
                  <a:pt x="0" y="296517"/>
                </a:moveTo>
                <a:lnTo>
                  <a:pt x="330696" y="0"/>
                </a:lnTo>
                <a:lnTo>
                  <a:pt x="1235344" y="0"/>
                </a:lnTo>
                <a:lnTo>
                  <a:pt x="1526898" y="312273"/>
                </a:lnTo>
                <a:lnTo>
                  <a:pt x="0" y="296517"/>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H="1">
            <a:off x="11684000" y="6204715"/>
            <a:ext cx="508000" cy="653285"/>
          </a:xfrm>
          <a:prstGeom prst="rtTriangle">
            <a:avLst/>
          </a:pr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rot="16200000" flipH="1">
            <a:off x="11309424" y="-110415"/>
            <a:ext cx="772160" cy="992993"/>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9047245">
            <a:off x="10444478" y="-223520"/>
            <a:ext cx="447040" cy="447040"/>
          </a:xfrm>
          <a:custGeom>
            <a:avLst/>
            <a:gdLst>
              <a:gd name="connsiteX0" fmla="*/ 0 w 447040"/>
              <a:gd name="connsiteY0" fmla="*/ 0 h 447040"/>
              <a:gd name="connsiteX1" fmla="*/ 447040 w 447040"/>
              <a:gd name="connsiteY1" fmla="*/ 0 h 447040"/>
              <a:gd name="connsiteX2" fmla="*/ 447040 w 447040"/>
              <a:gd name="connsiteY2" fmla="*/ 447040 h 447040"/>
              <a:gd name="connsiteX3" fmla="*/ 0 w 447040"/>
              <a:gd name="connsiteY3" fmla="*/ 447040 h 447040"/>
              <a:gd name="connsiteX4" fmla="*/ 0 w 447040"/>
              <a:gd name="connsiteY4" fmla="*/ 0 h 447040"/>
              <a:gd name="connsiteX0-1" fmla="*/ 0 w 447040"/>
              <a:gd name="connsiteY0-2" fmla="*/ 0 h 447040"/>
              <a:gd name="connsiteX1-3" fmla="*/ 277751 w 447040"/>
              <a:gd name="connsiteY1-4" fmla="*/ 244551 h 447040"/>
              <a:gd name="connsiteX2-5" fmla="*/ 447040 w 447040"/>
              <a:gd name="connsiteY2-6" fmla="*/ 447040 h 447040"/>
              <a:gd name="connsiteX3-7" fmla="*/ 0 w 447040"/>
              <a:gd name="connsiteY3-8" fmla="*/ 447040 h 447040"/>
              <a:gd name="connsiteX4-9" fmla="*/ 0 w 447040"/>
              <a:gd name="connsiteY4-10" fmla="*/ 0 h 4470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7040" h="447040">
                <a:moveTo>
                  <a:pt x="0" y="0"/>
                </a:moveTo>
                <a:lnTo>
                  <a:pt x="277751" y="244551"/>
                </a:lnTo>
                <a:lnTo>
                  <a:pt x="447040" y="447040"/>
                </a:lnTo>
                <a:lnTo>
                  <a:pt x="0" y="447040"/>
                </a:lnTo>
                <a:lnTo>
                  <a:pt x="0" y="0"/>
                </a:lnTo>
                <a:close/>
              </a:path>
            </a:pathLst>
          </a:custGeom>
          <a:solidFill>
            <a:srgbClr val="00CC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18900000">
            <a:off x="9949137" y="58919"/>
            <a:ext cx="284482" cy="284482"/>
          </a:xfrm>
          <a:prstGeom prst="rect">
            <a:avLst/>
          </a:prstGeom>
          <a:solidFill>
            <a:srgbClr val="00CC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8900000">
            <a:off x="10873825" y="276092"/>
            <a:ext cx="219978" cy="219978"/>
          </a:xfrm>
          <a:prstGeom prst="rect">
            <a:avLst/>
          </a:prstGeom>
          <a:solidFill>
            <a:srgbClr val="00CC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18900000">
            <a:off x="9526275" y="269086"/>
            <a:ext cx="110373" cy="110373"/>
          </a:xfrm>
          <a:prstGeom prst="rect">
            <a:avLst/>
          </a:prstGeom>
          <a:solidFill>
            <a:srgbClr val="00CC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8900000">
            <a:off x="9925162" y="58919"/>
            <a:ext cx="284482" cy="284482"/>
          </a:xfrm>
          <a:prstGeom prst="rect">
            <a:avLst/>
          </a:prstGeom>
          <a:solidFill>
            <a:srgbClr val="00CC99">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rot="18900000">
            <a:off x="11231650" y="523515"/>
            <a:ext cx="148198" cy="148198"/>
          </a:xfrm>
          <a:prstGeom prst="rect">
            <a:avLst/>
          </a:prstGeom>
          <a:solidFill>
            <a:srgbClr val="00CC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
          <p:cNvPicPr>
            <a:picLocks noChangeAspect="1"/>
          </p:cNvPicPr>
          <p:nvPr/>
        </p:nvPicPr>
        <p:blipFill>
          <a:blip r:embed="rId3"/>
          <a:stretch>
            <a:fillRect/>
          </a:stretch>
        </p:blipFill>
        <p:spPr>
          <a:xfrm>
            <a:off x="1737995" y="1543050"/>
            <a:ext cx="8422640" cy="4487545"/>
          </a:xfrm>
          <a:prstGeom prst="rect">
            <a:avLst/>
          </a:prstGeom>
        </p:spPr>
      </p:pic>
      <p:sp>
        <p:nvSpPr>
          <p:cNvPr id="13" name="文本框 12"/>
          <p:cNvSpPr txBox="1"/>
          <p:nvPr/>
        </p:nvSpPr>
        <p:spPr>
          <a:xfrm>
            <a:off x="876300" y="355600"/>
            <a:ext cx="325183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顶层设计</a:t>
            </a:r>
          </a:p>
        </p:txBody>
      </p:sp>
      <p:sp>
        <p:nvSpPr>
          <p:cNvPr id="11" name="灯片编号占位符 10"/>
          <p:cNvSpPr>
            <a:spLocks noGrp="1"/>
          </p:cNvSpPr>
          <p:nvPr>
            <p:ph type="sldNum" sz="quarter" idx="12"/>
          </p:nvPr>
        </p:nvSpPr>
        <p:spPr/>
        <p:txBody>
          <a:bodyPr/>
          <a:lstStyle/>
          <a:p>
            <a:fld id="{89D326CB-CD4F-4FDD-B6AF-2E5E44856E09}" type="slidenum">
              <a:rPr lang="zh-CN" altLang="en-US" smtClean="0"/>
              <a:t>12</a:t>
            </a:fld>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rot="18724045">
            <a:off x="-352530" y="286774"/>
            <a:ext cx="1526898" cy="312273"/>
          </a:xfrm>
          <a:custGeom>
            <a:avLst/>
            <a:gdLst>
              <a:gd name="connsiteX0" fmla="*/ 0 w 1184208"/>
              <a:gd name="connsiteY0" fmla="*/ 326079 h 326079"/>
              <a:gd name="connsiteX1" fmla="*/ 139780 w 1184208"/>
              <a:gd name="connsiteY1" fmla="*/ 0 h 326079"/>
              <a:gd name="connsiteX2" fmla="*/ 1044428 w 1184208"/>
              <a:gd name="connsiteY2" fmla="*/ 0 h 326079"/>
              <a:gd name="connsiteX3" fmla="*/ 1184208 w 1184208"/>
              <a:gd name="connsiteY3" fmla="*/ 326079 h 326079"/>
              <a:gd name="connsiteX4" fmla="*/ 0 w 1184208"/>
              <a:gd name="connsiteY4" fmla="*/ 326079 h 326079"/>
              <a:gd name="connsiteX0-1" fmla="*/ 0 w 1342054"/>
              <a:gd name="connsiteY0-2" fmla="*/ 317993 h 326079"/>
              <a:gd name="connsiteX1-3" fmla="*/ 297626 w 1342054"/>
              <a:gd name="connsiteY1-4" fmla="*/ 0 h 326079"/>
              <a:gd name="connsiteX2-5" fmla="*/ 1202274 w 1342054"/>
              <a:gd name="connsiteY2-6" fmla="*/ 0 h 326079"/>
              <a:gd name="connsiteX3-7" fmla="*/ 1342054 w 1342054"/>
              <a:gd name="connsiteY3-8" fmla="*/ 326079 h 326079"/>
              <a:gd name="connsiteX4-9" fmla="*/ 0 w 1342054"/>
              <a:gd name="connsiteY4-10" fmla="*/ 317993 h 326079"/>
              <a:gd name="connsiteX0-11" fmla="*/ 0 w 1355668"/>
              <a:gd name="connsiteY0-12" fmla="*/ 302908 h 326079"/>
              <a:gd name="connsiteX1-13" fmla="*/ 311240 w 1355668"/>
              <a:gd name="connsiteY1-14" fmla="*/ 0 h 326079"/>
              <a:gd name="connsiteX2-15" fmla="*/ 1215888 w 1355668"/>
              <a:gd name="connsiteY2-16" fmla="*/ 0 h 326079"/>
              <a:gd name="connsiteX3-17" fmla="*/ 1355668 w 1355668"/>
              <a:gd name="connsiteY3-18" fmla="*/ 326079 h 326079"/>
              <a:gd name="connsiteX4-19" fmla="*/ 0 w 1355668"/>
              <a:gd name="connsiteY4-20" fmla="*/ 302908 h 326079"/>
              <a:gd name="connsiteX0-21" fmla="*/ 0 w 1507442"/>
              <a:gd name="connsiteY0-22" fmla="*/ 302908 h 312273"/>
              <a:gd name="connsiteX1-23" fmla="*/ 311240 w 1507442"/>
              <a:gd name="connsiteY1-24" fmla="*/ 0 h 312273"/>
              <a:gd name="connsiteX2-25" fmla="*/ 1215888 w 1507442"/>
              <a:gd name="connsiteY2-26" fmla="*/ 0 h 312273"/>
              <a:gd name="connsiteX3-27" fmla="*/ 1507442 w 1507442"/>
              <a:gd name="connsiteY3-28" fmla="*/ 312273 h 312273"/>
              <a:gd name="connsiteX4-29" fmla="*/ 0 w 1507442"/>
              <a:gd name="connsiteY4-30" fmla="*/ 302908 h 312273"/>
              <a:gd name="connsiteX0-31" fmla="*/ 0 w 1521792"/>
              <a:gd name="connsiteY0-32" fmla="*/ 302173 h 312273"/>
              <a:gd name="connsiteX1-33" fmla="*/ 325590 w 1521792"/>
              <a:gd name="connsiteY1-34" fmla="*/ 0 h 312273"/>
              <a:gd name="connsiteX2-35" fmla="*/ 1230238 w 1521792"/>
              <a:gd name="connsiteY2-36" fmla="*/ 0 h 312273"/>
              <a:gd name="connsiteX3-37" fmla="*/ 1521792 w 1521792"/>
              <a:gd name="connsiteY3-38" fmla="*/ 312273 h 312273"/>
              <a:gd name="connsiteX4-39" fmla="*/ 0 w 1521792"/>
              <a:gd name="connsiteY4-40" fmla="*/ 302173 h 312273"/>
              <a:gd name="connsiteX0-41" fmla="*/ 0 w 1521792"/>
              <a:gd name="connsiteY0-42" fmla="*/ 302173 h 312273"/>
              <a:gd name="connsiteX1-43" fmla="*/ 325590 w 1521792"/>
              <a:gd name="connsiteY1-44" fmla="*/ 0 h 312273"/>
              <a:gd name="connsiteX2-45" fmla="*/ 1230238 w 1521792"/>
              <a:gd name="connsiteY2-46" fmla="*/ 0 h 312273"/>
              <a:gd name="connsiteX3-47" fmla="*/ 1521792 w 1521792"/>
              <a:gd name="connsiteY3-48" fmla="*/ 312273 h 312273"/>
              <a:gd name="connsiteX4-49" fmla="*/ 0 w 1521792"/>
              <a:gd name="connsiteY4-50" fmla="*/ 302173 h 312273"/>
              <a:gd name="connsiteX0-51" fmla="*/ 0 w 1526898"/>
              <a:gd name="connsiteY0-52" fmla="*/ 296517 h 312273"/>
              <a:gd name="connsiteX1-53" fmla="*/ 330696 w 1526898"/>
              <a:gd name="connsiteY1-54" fmla="*/ 0 h 312273"/>
              <a:gd name="connsiteX2-55" fmla="*/ 1235344 w 1526898"/>
              <a:gd name="connsiteY2-56" fmla="*/ 0 h 312273"/>
              <a:gd name="connsiteX3-57" fmla="*/ 1526898 w 1526898"/>
              <a:gd name="connsiteY3-58" fmla="*/ 312273 h 312273"/>
              <a:gd name="connsiteX4-59" fmla="*/ 0 w 1526898"/>
              <a:gd name="connsiteY4-60" fmla="*/ 296517 h 3122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898" h="312273">
                <a:moveTo>
                  <a:pt x="0" y="296517"/>
                </a:moveTo>
                <a:lnTo>
                  <a:pt x="330696" y="0"/>
                </a:lnTo>
                <a:lnTo>
                  <a:pt x="1235344" y="0"/>
                </a:lnTo>
                <a:lnTo>
                  <a:pt x="1526898" y="312273"/>
                </a:lnTo>
                <a:lnTo>
                  <a:pt x="0" y="296517"/>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H="1">
            <a:off x="11684000" y="6204715"/>
            <a:ext cx="508000" cy="653285"/>
          </a:xfrm>
          <a:prstGeom prst="rtTriangle">
            <a:avLst/>
          </a:pr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rot="16200000" flipH="1">
            <a:off x="11309424" y="-110415"/>
            <a:ext cx="772160" cy="992993"/>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9047245">
            <a:off x="10444478" y="-223520"/>
            <a:ext cx="447040" cy="447040"/>
          </a:xfrm>
          <a:custGeom>
            <a:avLst/>
            <a:gdLst>
              <a:gd name="connsiteX0" fmla="*/ 0 w 447040"/>
              <a:gd name="connsiteY0" fmla="*/ 0 h 447040"/>
              <a:gd name="connsiteX1" fmla="*/ 447040 w 447040"/>
              <a:gd name="connsiteY1" fmla="*/ 0 h 447040"/>
              <a:gd name="connsiteX2" fmla="*/ 447040 w 447040"/>
              <a:gd name="connsiteY2" fmla="*/ 447040 h 447040"/>
              <a:gd name="connsiteX3" fmla="*/ 0 w 447040"/>
              <a:gd name="connsiteY3" fmla="*/ 447040 h 447040"/>
              <a:gd name="connsiteX4" fmla="*/ 0 w 447040"/>
              <a:gd name="connsiteY4" fmla="*/ 0 h 447040"/>
              <a:gd name="connsiteX0-1" fmla="*/ 0 w 447040"/>
              <a:gd name="connsiteY0-2" fmla="*/ 0 h 447040"/>
              <a:gd name="connsiteX1-3" fmla="*/ 277751 w 447040"/>
              <a:gd name="connsiteY1-4" fmla="*/ 244551 h 447040"/>
              <a:gd name="connsiteX2-5" fmla="*/ 447040 w 447040"/>
              <a:gd name="connsiteY2-6" fmla="*/ 447040 h 447040"/>
              <a:gd name="connsiteX3-7" fmla="*/ 0 w 447040"/>
              <a:gd name="connsiteY3-8" fmla="*/ 447040 h 447040"/>
              <a:gd name="connsiteX4-9" fmla="*/ 0 w 447040"/>
              <a:gd name="connsiteY4-10" fmla="*/ 0 h 4470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7040" h="447040">
                <a:moveTo>
                  <a:pt x="0" y="0"/>
                </a:moveTo>
                <a:lnTo>
                  <a:pt x="277751" y="244551"/>
                </a:lnTo>
                <a:lnTo>
                  <a:pt x="447040" y="447040"/>
                </a:lnTo>
                <a:lnTo>
                  <a:pt x="0" y="447040"/>
                </a:lnTo>
                <a:lnTo>
                  <a:pt x="0" y="0"/>
                </a:lnTo>
                <a:close/>
              </a:path>
            </a:pathLst>
          </a:custGeom>
          <a:solidFill>
            <a:srgbClr val="00CC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18900000">
            <a:off x="9949137" y="58919"/>
            <a:ext cx="284482" cy="284482"/>
          </a:xfrm>
          <a:prstGeom prst="rect">
            <a:avLst/>
          </a:prstGeom>
          <a:solidFill>
            <a:srgbClr val="00CC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8900000">
            <a:off x="10873825" y="276092"/>
            <a:ext cx="219978" cy="219978"/>
          </a:xfrm>
          <a:prstGeom prst="rect">
            <a:avLst/>
          </a:prstGeom>
          <a:solidFill>
            <a:srgbClr val="00CC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18900000">
            <a:off x="9526275" y="269086"/>
            <a:ext cx="110373" cy="110373"/>
          </a:xfrm>
          <a:prstGeom prst="rect">
            <a:avLst/>
          </a:prstGeom>
          <a:solidFill>
            <a:srgbClr val="00CC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8900000">
            <a:off x="9925162" y="58919"/>
            <a:ext cx="284482" cy="284482"/>
          </a:xfrm>
          <a:prstGeom prst="rect">
            <a:avLst/>
          </a:prstGeom>
          <a:solidFill>
            <a:srgbClr val="00CC99">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rot="18900000">
            <a:off x="11231650" y="523515"/>
            <a:ext cx="148198" cy="148198"/>
          </a:xfrm>
          <a:prstGeom prst="rect">
            <a:avLst/>
          </a:prstGeom>
          <a:solidFill>
            <a:srgbClr val="00CC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76300" y="355600"/>
            <a:ext cx="285178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顶层设计</a:t>
            </a:r>
          </a:p>
        </p:txBody>
      </p:sp>
      <p:sp>
        <p:nvSpPr>
          <p:cNvPr id="64" name="文本框 63"/>
          <p:cNvSpPr txBox="1"/>
          <p:nvPr/>
        </p:nvSpPr>
        <p:spPr>
          <a:xfrm>
            <a:off x="3930015" y="3509010"/>
            <a:ext cx="2180590" cy="1565910"/>
          </a:xfrm>
          <a:prstGeom prst="rect">
            <a:avLst/>
          </a:prstGeom>
          <a:noFill/>
        </p:spPr>
        <p:txBody>
          <a:bodyPr wrap="square" rtlCol="0">
            <a:spAutoFit/>
          </a:bodyPr>
          <a:lstStyle>
            <a:defPPr>
              <a:defRPr lang="zh-CN"/>
            </a:defPPr>
            <a:lvl1pPr algn="just">
              <a:lnSpc>
                <a:spcPct val="120000"/>
              </a:lnSpc>
              <a:defRPr sz="1400" spc="3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ct val="120000"/>
              </a:lnSpc>
              <a:spcBef>
                <a:spcPts val="0"/>
              </a:spcBef>
              <a:spcAft>
                <a:spcPts val="0"/>
              </a:spcAft>
            </a:pPr>
            <a:r>
              <a:rPr lang="zh-CN" altLang="en-US" sz="1600" spc="0" dirty="0">
                <a:solidFill>
                  <a:schemeClr val="tx1">
                    <a:lumMod val="50000"/>
                    <a:lumOff val="50000"/>
                  </a:schemeClr>
                </a:solidFill>
                <a:uFillTx/>
              </a:rPr>
              <a:t>通过图表的方式直观地呈现不同业务的功能、流程、组织、角色、制度等的业务架构要素间的相互关系。</a:t>
            </a:r>
          </a:p>
        </p:txBody>
      </p:sp>
      <p:sp>
        <p:nvSpPr>
          <p:cNvPr id="67" name="文本框 66"/>
          <p:cNvSpPr txBox="1"/>
          <p:nvPr/>
        </p:nvSpPr>
        <p:spPr>
          <a:xfrm>
            <a:off x="6657975" y="3509010"/>
            <a:ext cx="2180590" cy="1565910"/>
          </a:xfrm>
          <a:prstGeom prst="rect">
            <a:avLst/>
          </a:prstGeom>
          <a:noFill/>
        </p:spPr>
        <p:txBody>
          <a:bodyPr wrap="square" rtlCol="0">
            <a:spAutoFit/>
          </a:bodyPr>
          <a:lstStyle>
            <a:defPPr>
              <a:defRPr lang="zh-CN"/>
            </a:defPPr>
            <a:lvl1pPr algn="just">
              <a:lnSpc>
                <a:spcPct val="120000"/>
              </a:lnSpc>
              <a:defRPr sz="1400" spc="3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ct val="120000"/>
              </a:lnSpc>
              <a:spcBef>
                <a:spcPts val="0"/>
              </a:spcBef>
              <a:spcAft>
                <a:spcPts val="0"/>
              </a:spcAft>
            </a:pPr>
            <a:r>
              <a:rPr lang="zh-CN" altLang="en-US" sz="1600" spc="0" dirty="0">
                <a:solidFill>
                  <a:schemeClr val="tx1">
                    <a:lumMod val="50000"/>
                    <a:lumOff val="50000"/>
                  </a:schemeClr>
                </a:solidFill>
                <a:uFillTx/>
              </a:rPr>
              <a:t>从全局层面设计出业务、数据、应用以及技术等不同架构内容之间的关系，真正掌控架构的变化。</a:t>
            </a:r>
          </a:p>
        </p:txBody>
      </p:sp>
      <p:sp>
        <p:nvSpPr>
          <p:cNvPr id="13" name="文本框 12"/>
          <p:cNvSpPr txBox="1"/>
          <p:nvPr/>
        </p:nvSpPr>
        <p:spPr>
          <a:xfrm>
            <a:off x="1297940" y="3509010"/>
            <a:ext cx="2180590" cy="2155825"/>
          </a:xfrm>
          <a:prstGeom prst="rect">
            <a:avLst/>
          </a:prstGeom>
          <a:noFill/>
        </p:spPr>
        <p:txBody>
          <a:bodyPr wrap="square" rtlCol="0">
            <a:spAutoFit/>
          </a:bodyPr>
          <a:lstStyle/>
          <a:p>
            <a:pPr algn="just">
              <a:lnSpc>
                <a:spcPct val="120000"/>
              </a:lnSpc>
              <a:spcBef>
                <a:spcPts val="0"/>
              </a:spcBef>
              <a:spcAft>
                <a:spcPts val="0"/>
              </a:spcAft>
            </a:pPr>
            <a:r>
              <a:rPr lang="zh-CN" altLang="en-US" sz="1600" dirty="0">
                <a:solidFill>
                  <a:schemeClr val="tx1">
                    <a:lumMod val="50000"/>
                    <a:lumOff val="50000"/>
                  </a:schemeClr>
                </a:solidFill>
                <a:uFillTx/>
                <a:latin typeface="微软雅黑" panose="020B0503020204020204" pitchFamily="34" charset="-122"/>
                <a:ea typeface="微软雅黑" panose="020B0503020204020204" pitchFamily="34" charset="-122"/>
              </a:rPr>
              <a:t>由战略意图分解细化形成的架构愿景将使决策者“运筹帷幄，决胜千里”，而架构愿景由业务、数据、应用和技术等高级架构图构成。</a:t>
            </a:r>
          </a:p>
        </p:txBody>
      </p:sp>
      <p:pic>
        <p:nvPicPr>
          <p:cNvPr id="14" name="图片 13"/>
          <p:cNvPicPr>
            <a:picLocks noChangeAspect="1"/>
          </p:cNvPicPr>
          <p:nvPr/>
        </p:nvPicPr>
        <p:blipFill>
          <a:blip r:embed="rId2"/>
          <a:stretch>
            <a:fillRect/>
          </a:stretch>
        </p:blipFill>
        <p:spPr>
          <a:xfrm>
            <a:off x="1534160" y="1585595"/>
            <a:ext cx="1714500" cy="1409700"/>
          </a:xfrm>
          <a:prstGeom prst="rect">
            <a:avLst/>
          </a:prstGeom>
        </p:spPr>
      </p:pic>
      <p:sp>
        <p:nvSpPr>
          <p:cNvPr id="15" name="文本框 14"/>
          <p:cNvSpPr txBox="1"/>
          <p:nvPr/>
        </p:nvSpPr>
        <p:spPr>
          <a:xfrm>
            <a:off x="9283065" y="3508375"/>
            <a:ext cx="2180590" cy="1271270"/>
          </a:xfrm>
          <a:prstGeom prst="rect">
            <a:avLst/>
          </a:prstGeom>
          <a:noFill/>
        </p:spPr>
        <p:txBody>
          <a:bodyPr wrap="square" rtlCol="0">
            <a:spAutoFit/>
          </a:bodyPr>
          <a:lstStyle>
            <a:defPPr>
              <a:defRPr lang="zh-CN"/>
            </a:defPPr>
            <a:lvl1pPr algn="just">
              <a:lnSpc>
                <a:spcPct val="120000"/>
              </a:lnSpc>
              <a:defRPr sz="1400" spc="3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ct val="120000"/>
              </a:lnSpc>
              <a:spcBef>
                <a:spcPts val="0"/>
              </a:spcBef>
              <a:spcAft>
                <a:spcPts val="0"/>
              </a:spcAft>
            </a:pPr>
            <a:r>
              <a:rPr lang="zh-CN" altLang="en-US" sz="1600" spc="0" dirty="0">
                <a:solidFill>
                  <a:schemeClr val="tx1">
                    <a:lumMod val="50000"/>
                    <a:lumOff val="50000"/>
                  </a:schemeClr>
                </a:solidFill>
                <a:uFillTx/>
              </a:rPr>
              <a:t>在企业级层面有效控制需求和范围的变更，破解项目需求管理难题。</a:t>
            </a:r>
            <a:endParaRPr lang="en-US" altLang="zh-CN" sz="1600" spc="0" dirty="0">
              <a:solidFill>
                <a:schemeClr val="tx1">
                  <a:lumMod val="50000"/>
                  <a:lumOff val="50000"/>
                </a:schemeClr>
              </a:solidFill>
              <a:uFillTx/>
            </a:endParaRPr>
          </a:p>
        </p:txBody>
      </p:sp>
      <p:sp>
        <p:nvSpPr>
          <p:cNvPr id="16" name="文本框 15"/>
          <p:cNvSpPr txBox="1"/>
          <p:nvPr/>
        </p:nvSpPr>
        <p:spPr>
          <a:xfrm>
            <a:off x="1480820" y="3171190"/>
            <a:ext cx="1783080" cy="368300"/>
          </a:xfrm>
          <a:prstGeom prst="rect">
            <a:avLst/>
          </a:prstGeom>
          <a:noFill/>
        </p:spPr>
        <p:txBody>
          <a:bodyPr wrap="none" rtlCol="0" anchor="t">
            <a:spAutoFit/>
          </a:bodyPr>
          <a:lstStyle/>
          <a:p>
            <a:pPr algn="just"/>
            <a:r>
              <a:rPr lang="zh-CN" altLang="en-US" b="1" dirty="0">
                <a:solidFill>
                  <a:schemeClr val="tx1">
                    <a:lumMod val="65000"/>
                    <a:lumOff val="35000"/>
                  </a:schemeClr>
                </a:solidFill>
                <a:uFillTx/>
                <a:latin typeface="微软雅黑" panose="020B0503020204020204" pitchFamily="34" charset="-122"/>
                <a:ea typeface="微软雅黑" panose="020B0503020204020204" pitchFamily="34" charset="-122"/>
                <a:sym typeface="+mn-ea"/>
              </a:rPr>
              <a:t>决策者的指挥棒</a:t>
            </a:r>
            <a:endParaRPr lang="zh-CN" altLang="en-US" b="1" spc="300" dirty="0" smtClean="0">
              <a:solidFill>
                <a:schemeClr val="tx1">
                  <a:lumMod val="65000"/>
                  <a:lumOff val="35000"/>
                </a:schemeClr>
              </a:solidFill>
              <a:uFillTx/>
              <a:latin typeface="微软雅黑" panose="020B0503020204020204" pitchFamily="34" charset="-122"/>
              <a:ea typeface="微软雅黑" panose="020B0503020204020204" pitchFamily="34" charset="-122"/>
              <a:sym typeface="+mn-ea"/>
            </a:endParaRPr>
          </a:p>
        </p:txBody>
      </p:sp>
      <p:sp>
        <p:nvSpPr>
          <p:cNvPr id="17" name="文本框 16"/>
          <p:cNvSpPr txBox="1"/>
          <p:nvPr/>
        </p:nvSpPr>
        <p:spPr>
          <a:xfrm>
            <a:off x="4128770" y="3171825"/>
            <a:ext cx="1783080" cy="368300"/>
          </a:xfrm>
          <a:prstGeom prst="rect">
            <a:avLst/>
          </a:prstGeom>
          <a:noFill/>
        </p:spPr>
        <p:txBody>
          <a:bodyPr wrap="none" rtlCol="0" anchor="t">
            <a:spAutoFit/>
          </a:bodyPr>
          <a:lstStyle/>
          <a:p>
            <a:pPr algn="just"/>
            <a:r>
              <a:rPr lang="zh-CN" altLang="en-US" b="1" dirty="0">
                <a:solidFill>
                  <a:schemeClr val="tx1">
                    <a:lumMod val="65000"/>
                    <a:lumOff val="35000"/>
                  </a:schemeClr>
                </a:solidFill>
                <a:uFillTx/>
                <a:latin typeface="微软雅黑" panose="020B0503020204020204" pitchFamily="34" charset="-122"/>
                <a:ea typeface="微软雅黑" panose="020B0503020204020204" pitchFamily="34" charset="-122"/>
                <a:sym typeface="+mn-ea"/>
              </a:rPr>
              <a:t>管理者的大词典</a:t>
            </a:r>
            <a:endParaRPr lang="zh-CN" altLang="en-US" b="1" spc="300" dirty="0" smtClean="0">
              <a:solidFill>
                <a:schemeClr val="tx1">
                  <a:lumMod val="65000"/>
                  <a:lumOff val="35000"/>
                </a:schemeClr>
              </a:solidFill>
              <a:uFillTx/>
              <a:latin typeface="微软雅黑" panose="020B0503020204020204" pitchFamily="34" charset="-122"/>
              <a:ea typeface="微软雅黑" panose="020B0503020204020204" pitchFamily="34" charset="-122"/>
              <a:sym typeface="+mn-ea"/>
            </a:endParaRPr>
          </a:p>
        </p:txBody>
      </p:sp>
      <p:sp>
        <p:nvSpPr>
          <p:cNvPr id="18" name="文本框 17"/>
          <p:cNvSpPr txBox="1"/>
          <p:nvPr/>
        </p:nvSpPr>
        <p:spPr>
          <a:xfrm>
            <a:off x="6856730" y="3171825"/>
            <a:ext cx="1783080" cy="368300"/>
          </a:xfrm>
          <a:prstGeom prst="rect">
            <a:avLst/>
          </a:prstGeom>
          <a:noFill/>
        </p:spPr>
        <p:txBody>
          <a:bodyPr wrap="none" rtlCol="0" anchor="t">
            <a:spAutoFit/>
          </a:bodyPr>
          <a:lstStyle/>
          <a:p>
            <a:pPr algn="just"/>
            <a:r>
              <a:rPr lang="zh-CN" altLang="en-US" b="1" dirty="0">
                <a:solidFill>
                  <a:schemeClr val="tx1">
                    <a:lumMod val="65000"/>
                    <a:lumOff val="35000"/>
                  </a:schemeClr>
                </a:solidFill>
                <a:uFillTx/>
                <a:latin typeface="微软雅黑" panose="020B0503020204020204" pitchFamily="34" charset="-122"/>
                <a:ea typeface="微软雅黑" panose="020B0503020204020204" pitchFamily="34" charset="-122"/>
                <a:sym typeface="+mn-ea"/>
              </a:rPr>
              <a:t>设计者的艺术品</a:t>
            </a:r>
            <a:endParaRPr lang="zh-CN" altLang="en-US" b="1" spc="300" dirty="0" smtClean="0">
              <a:solidFill>
                <a:schemeClr val="tx1">
                  <a:lumMod val="65000"/>
                  <a:lumOff val="35000"/>
                </a:schemeClr>
              </a:solidFill>
              <a:uFillTx/>
              <a:latin typeface="微软雅黑" panose="020B0503020204020204" pitchFamily="34" charset="-122"/>
              <a:ea typeface="微软雅黑" panose="020B0503020204020204" pitchFamily="34" charset="-122"/>
              <a:sym typeface="+mn-ea"/>
            </a:endParaRPr>
          </a:p>
        </p:txBody>
      </p:sp>
      <p:sp>
        <p:nvSpPr>
          <p:cNvPr id="21" name="文本框 20"/>
          <p:cNvSpPr txBox="1"/>
          <p:nvPr/>
        </p:nvSpPr>
        <p:spPr>
          <a:xfrm>
            <a:off x="9444990" y="3171825"/>
            <a:ext cx="1783080" cy="368300"/>
          </a:xfrm>
          <a:prstGeom prst="rect">
            <a:avLst/>
          </a:prstGeom>
          <a:noFill/>
        </p:spPr>
        <p:txBody>
          <a:bodyPr wrap="none" rtlCol="0" anchor="t">
            <a:spAutoFit/>
          </a:bodyPr>
          <a:lstStyle/>
          <a:p>
            <a:pPr algn="just"/>
            <a:r>
              <a:rPr lang="zh-CN" altLang="en-US" b="1" dirty="0">
                <a:solidFill>
                  <a:schemeClr val="tx1">
                    <a:lumMod val="65000"/>
                    <a:lumOff val="35000"/>
                  </a:schemeClr>
                </a:solidFill>
                <a:uFillTx/>
                <a:latin typeface="微软雅黑" panose="020B0503020204020204" pitchFamily="34" charset="-122"/>
                <a:ea typeface="微软雅黑" panose="020B0503020204020204" pitchFamily="34" charset="-122"/>
                <a:sym typeface="+mn-ea"/>
              </a:rPr>
              <a:t>实施者的控制器</a:t>
            </a:r>
            <a:endParaRPr lang="zh-CN" altLang="en-US" b="1" spc="300" dirty="0" smtClean="0">
              <a:solidFill>
                <a:schemeClr val="tx1">
                  <a:lumMod val="65000"/>
                  <a:lumOff val="35000"/>
                </a:schemeClr>
              </a:solidFill>
              <a:uFillTx/>
              <a:latin typeface="微软雅黑" panose="020B0503020204020204" pitchFamily="34" charset="-122"/>
              <a:ea typeface="微软雅黑" panose="020B0503020204020204" pitchFamily="34" charset="-122"/>
              <a:sym typeface="+mn-ea"/>
            </a:endParaRPr>
          </a:p>
        </p:txBody>
      </p:sp>
      <p:pic>
        <p:nvPicPr>
          <p:cNvPr id="22" name="图片 21"/>
          <p:cNvPicPr>
            <a:picLocks noChangeAspect="1"/>
          </p:cNvPicPr>
          <p:nvPr/>
        </p:nvPicPr>
        <p:blipFill>
          <a:blip r:embed="rId3"/>
          <a:stretch>
            <a:fillRect/>
          </a:stretch>
        </p:blipFill>
        <p:spPr>
          <a:xfrm>
            <a:off x="4377055" y="1696720"/>
            <a:ext cx="1285875" cy="1104900"/>
          </a:xfrm>
          <a:prstGeom prst="rect">
            <a:avLst/>
          </a:prstGeom>
        </p:spPr>
      </p:pic>
      <p:pic>
        <p:nvPicPr>
          <p:cNvPr id="23" name="图片 22"/>
          <p:cNvPicPr>
            <a:picLocks noChangeAspect="1"/>
          </p:cNvPicPr>
          <p:nvPr/>
        </p:nvPicPr>
        <p:blipFill>
          <a:blip r:embed="rId4"/>
          <a:stretch>
            <a:fillRect/>
          </a:stretch>
        </p:blipFill>
        <p:spPr>
          <a:xfrm>
            <a:off x="9631680" y="1696720"/>
            <a:ext cx="1352550" cy="1114425"/>
          </a:xfrm>
          <a:prstGeom prst="rect">
            <a:avLst/>
          </a:prstGeom>
        </p:spPr>
      </p:pic>
      <p:pic>
        <p:nvPicPr>
          <p:cNvPr id="24" name="图片 23"/>
          <p:cNvPicPr>
            <a:picLocks noChangeAspect="1"/>
          </p:cNvPicPr>
          <p:nvPr/>
        </p:nvPicPr>
        <p:blipFill>
          <a:blip r:embed="rId5"/>
          <a:stretch>
            <a:fillRect/>
          </a:stretch>
        </p:blipFill>
        <p:spPr>
          <a:xfrm>
            <a:off x="7091045" y="1628140"/>
            <a:ext cx="1314450" cy="1323975"/>
          </a:xfrm>
          <a:prstGeom prst="rect">
            <a:avLst/>
          </a:prstGeom>
        </p:spPr>
      </p:pic>
      <p:sp>
        <p:nvSpPr>
          <p:cNvPr id="12" name="文本框 11"/>
          <p:cNvSpPr txBox="1"/>
          <p:nvPr/>
        </p:nvSpPr>
        <p:spPr>
          <a:xfrm>
            <a:off x="3016250" y="470535"/>
            <a:ext cx="2811780" cy="398780"/>
          </a:xfrm>
          <a:prstGeom prst="rect">
            <a:avLst/>
          </a:prstGeom>
          <a:noFill/>
        </p:spPr>
        <p:txBody>
          <a:bodyPr wrap="none" rtlCol="0" anchor="t">
            <a:spAutoFit/>
          </a:bodyPr>
          <a:lstStyle/>
          <a:p>
            <a:pPr algn="just"/>
            <a:r>
              <a:rPr lang="zh-CN" altLang="en-US" sz="2000" spc="300" dirty="0">
                <a:solidFill>
                  <a:schemeClr val="bg2">
                    <a:lumMod val="50000"/>
                  </a:schemeClr>
                </a:solidFill>
                <a:uFillTx/>
                <a:latin typeface="微软雅黑" panose="020B0503020204020204" pitchFamily="34" charset="-122"/>
                <a:ea typeface="微软雅黑" panose="020B0503020204020204" pitchFamily="34" charset="-122"/>
                <a:sym typeface="+mn-ea"/>
              </a:rPr>
              <a:t>顶层设计成果的价值</a:t>
            </a:r>
            <a:endParaRPr lang="zh-CN" altLang="en-US" sz="2000" spc="300" dirty="0" smtClean="0">
              <a:solidFill>
                <a:schemeClr val="bg2">
                  <a:lumMod val="50000"/>
                </a:schemeClr>
              </a:solidFill>
              <a:uFillTx/>
              <a:latin typeface="微软雅黑" panose="020B0503020204020204" pitchFamily="34" charset="-122"/>
              <a:ea typeface="微软雅黑" panose="020B0503020204020204" pitchFamily="34" charset="-122"/>
              <a:sym typeface="+mn-ea"/>
            </a:endParaRPr>
          </a:p>
        </p:txBody>
      </p:sp>
      <p:sp>
        <p:nvSpPr>
          <p:cNvPr id="19" name="矩形 18"/>
          <p:cNvSpPr/>
          <p:nvPr/>
        </p:nvSpPr>
        <p:spPr>
          <a:xfrm>
            <a:off x="2861945"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灯片编号占位符 19"/>
          <p:cNvSpPr>
            <a:spLocks noGrp="1"/>
          </p:cNvSpPr>
          <p:nvPr>
            <p:ph type="sldNum" sz="quarter" idx="12"/>
          </p:nvPr>
        </p:nvSpPr>
        <p:spPr/>
        <p:txBody>
          <a:bodyPr/>
          <a:lstStyle/>
          <a:p>
            <a:fld id="{89D326CB-CD4F-4FDD-B6AF-2E5E44856E09}" type="slidenum">
              <a:rPr lang="zh-CN" altLang="en-US" smtClean="0"/>
              <a:t>13</a:t>
            </a:fld>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rot="18724045">
            <a:off x="-352530" y="286774"/>
            <a:ext cx="1526898" cy="312273"/>
          </a:xfrm>
          <a:custGeom>
            <a:avLst/>
            <a:gdLst>
              <a:gd name="connsiteX0" fmla="*/ 0 w 1184208"/>
              <a:gd name="connsiteY0" fmla="*/ 326079 h 326079"/>
              <a:gd name="connsiteX1" fmla="*/ 139780 w 1184208"/>
              <a:gd name="connsiteY1" fmla="*/ 0 h 326079"/>
              <a:gd name="connsiteX2" fmla="*/ 1044428 w 1184208"/>
              <a:gd name="connsiteY2" fmla="*/ 0 h 326079"/>
              <a:gd name="connsiteX3" fmla="*/ 1184208 w 1184208"/>
              <a:gd name="connsiteY3" fmla="*/ 326079 h 326079"/>
              <a:gd name="connsiteX4" fmla="*/ 0 w 1184208"/>
              <a:gd name="connsiteY4" fmla="*/ 326079 h 326079"/>
              <a:gd name="connsiteX0-1" fmla="*/ 0 w 1342054"/>
              <a:gd name="connsiteY0-2" fmla="*/ 317993 h 326079"/>
              <a:gd name="connsiteX1-3" fmla="*/ 297626 w 1342054"/>
              <a:gd name="connsiteY1-4" fmla="*/ 0 h 326079"/>
              <a:gd name="connsiteX2-5" fmla="*/ 1202274 w 1342054"/>
              <a:gd name="connsiteY2-6" fmla="*/ 0 h 326079"/>
              <a:gd name="connsiteX3-7" fmla="*/ 1342054 w 1342054"/>
              <a:gd name="connsiteY3-8" fmla="*/ 326079 h 326079"/>
              <a:gd name="connsiteX4-9" fmla="*/ 0 w 1342054"/>
              <a:gd name="connsiteY4-10" fmla="*/ 317993 h 326079"/>
              <a:gd name="connsiteX0-11" fmla="*/ 0 w 1355668"/>
              <a:gd name="connsiteY0-12" fmla="*/ 302908 h 326079"/>
              <a:gd name="connsiteX1-13" fmla="*/ 311240 w 1355668"/>
              <a:gd name="connsiteY1-14" fmla="*/ 0 h 326079"/>
              <a:gd name="connsiteX2-15" fmla="*/ 1215888 w 1355668"/>
              <a:gd name="connsiteY2-16" fmla="*/ 0 h 326079"/>
              <a:gd name="connsiteX3-17" fmla="*/ 1355668 w 1355668"/>
              <a:gd name="connsiteY3-18" fmla="*/ 326079 h 326079"/>
              <a:gd name="connsiteX4-19" fmla="*/ 0 w 1355668"/>
              <a:gd name="connsiteY4-20" fmla="*/ 302908 h 326079"/>
              <a:gd name="connsiteX0-21" fmla="*/ 0 w 1507442"/>
              <a:gd name="connsiteY0-22" fmla="*/ 302908 h 312273"/>
              <a:gd name="connsiteX1-23" fmla="*/ 311240 w 1507442"/>
              <a:gd name="connsiteY1-24" fmla="*/ 0 h 312273"/>
              <a:gd name="connsiteX2-25" fmla="*/ 1215888 w 1507442"/>
              <a:gd name="connsiteY2-26" fmla="*/ 0 h 312273"/>
              <a:gd name="connsiteX3-27" fmla="*/ 1507442 w 1507442"/>
              <a:gd name="connsiteY3-28" fmla="*/ 312273 h 312273"/>
              <a:gd name="connsiteX4-29" fmla="*/ 0 w 1507442"/>
              <a:gd name="connsiteY4-30" fmla="*/ 302908 h 312273"/>
              <a:gd name="connsiteX0-31" fmla="*/ 0 w 1521792"/>
              <a:gd name="connsiteY0-32" fmla="*/ 302173 h 312273"/>
              <a:gd name="connsiteX1-33" fmla="*/ 325590 w 1521792"/>
              <a:gd name="connsiteY1-34" fmla="*/ 0 h 312273"/>
              <a:gd name="connsiteX2-35" fmla="*/ 1230238 w 1521792"/>
              <a:gd name="connsiteY2-36" fmla="*/ 0 h 312273"/>
              <a:gd name="connsiteX3-37" fmla="*/ 1521792 w 1521792"/>
              <a:gd name="connsiteY3-38" fmla="*/ 312273 h 312273"/>
              <a:gd name="connsiteX4-39" fmla="*/ 0 w 1521792"/>
              <a:gd name="connsiteY4-40" fmla="*/ 302173 h 312273"/>
              <a:gd name="connsiteX0-41" fmla="*/ 0 w 1521792"/>
              <a:gd name="connsiteY0-42" fmla="*/ 302173 h 312273"/>
              <a:gd name="connsiteX1-43" fmla="*/ 325590 w 1521792"/>
              <a:gd name="connsiteY1-44" fmla="*/ 0 h 312273"/>
              <a:gd name="connsiteX2-45" fmla="*/ 1230238 w 1521792"/>
              <a:gd name="connsiteY2-46" fmla="*/ 0 h 312273"/>
              <a:gd name="connsiteX3-47" fmla="*/ 1521792 w 1521792"/>
              <a:gd name="connsiteY3-48" fmla="*/ 312273 h 312273"/>
              <a:gd name="connsiteX4-49" fmla="*/ 0 w 1521792"/>
              <a:gd name="connsiteY4-50" fmla="*/ 302173 h 312273"/>
              <a:gd name="connsiteX0-51" fmla="*/ 0 w 1526898"/>
              <a:gd name="connsiteY0-52" fmla="*/ 296517 h 312273"/>
              <a:gd name="connsiteX1-53" fmla="*/ 330696 w 1526898"/>
              <a:gd name="connsiteY1-54" fmla="*/ 0 h 312273"/>
              <a:gd name="connsiteX2-55" fmla="*/ 1235344 w 1526898"/>
              <a:gd name="connsiteY2-56" fmla="*/ 0 h 312273"/>
              <a:gd name="connsiteX3-57" fmla="*/ 1526898 w 1526898"/>
              <a:gd name="connsiteY3-58" fmla="*/ 312273 h 312273"/>
              <a:gd name="connsiteX4-59" fmla="*/ 0 w 1526898"/>
              <a:gd name="connsiteY4-60" fmla="*/ 296517 h 3122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898" h="312273">
                <a:moveTo>
                  <a:pt x="0" y="296517"/>
                </a:moveTo>
                <a:lnTo>
                  <a:pt x="330696" y="0"/>
                </a:lnTo>
                <a:lnTo>
                  <a:pt x="1235344" y="0"/>
                </a:lnTo>
                <a:lnTo>
                  <a:pt x="1526898" y="312273"/>
                </a:lnTo>
                <a:lnTo>
                  <a:pt x="0" y="296517"/>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H="1">
            <a:off x="11684000" y="6204715"/>
            <a:ext cx="508000" cy="653285"/>
          </a:xfrm>
          <a:prstGeom prst="rtTriangle">
            <a:avLst/>
          </a:pr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rot="16200000" flipH="1">
            <a:off x="11309424" y="-110415"/>
            <a:ext cx="772160" cy="992993"/>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9047245">
            <a:off x="10444478" y="-223520"/>
            <a:ext cx="447040" cy="447040"/>
          </a:xfrm>
          <a:custGeom>
            <a:avLst/>
            <a:gdLst>
              <a:gd name="connsiteX0" fmla="*/ 0 w 447040"/>
              <a:gd name="connsiteY0" fmla="*/ 0 h 447040"/>
              <a:gd name="connsiteX1" fmla="*/ 447040 w 447040"/>
              <a:gd name="connsiteY1" fmla="*/ 0 h 447040"/>
              <a:gd name="connsiteX2" fmla="*/ 447040 w 447040"/>
              <a:gd name="connsiteY2" fmla="*/ 447040 h 447040"/>
              <a:gd name="connsiteX3" fmla="*/ 0 w 447040"/>
              <a:gd name="connsiteY3" fmla="*/ 447040 h 447040"/>
              <a:gd name="connsiteX4" fmla="*/ 0 w 447040"/>
              <a:gd name="connsiteY4" fmla="*/ 0 h 447040"/>
              <a:gd name="connsiteX0-1" fmla="*/ 0 w 447040"/>
              <a:gd name="connsiteY0-2" fmla="*/ 0 h 447040"/>
              <a:gd name="connsiteX1-3" fmla="*/ 277751 w 447040"/>
              <a:gd name="connsiteY1-4" fmla="*/ 244551 h 447040"/>
              <a:gd name="connsiteX2-5" fmla="*/ 447040 w 447040"/>
              <a:gd name="connsiteY2-6" fmla="*/ 447040 h 447040"/>
              <a:gd name="connsiteX3-7" fmla="*/ 0 w 447040"/>
              <a:gd name="connsiteY3-8" fmla="*/ 447040 h 447040"/>
              <a:gd name="connsiteX4-9" fmla="*/ 0 w 447040"/>
              <a:gd name="connsiteY4-10" fmla="*/ 0 h 4470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7040" h="447040">
                <a:moveTo>
                  <a:pt x="0" y="0"/>
                </a:moveTo>
                <a:lnTo>
                  <a:pt x="277751" y="244551"/>
                </a:lnTo>
                <a:lnTo>
                  <a:pt x="447040" y="447040"/>
                </a:lnTo>
                <a:lnTo>
                  <a:pt x="0" y="447040"/>
                </a:lnTo>
                <a:lnTo>
                  <a:pt x="0" y="0"/>
                </a:lnTo>
                <a:close/>
              </a:path>
            </a:pathLst>
          </a:custGeom>
          <a:solidFill>
            <a:srgbClr val="00CC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18900000">
            <a:off x="9949137" y="58919"/>
            <a:ext cx="284482" cy="284482"/>
          </a:xfrm>
          <a:prstGeom prst="rect">
            <a:avLst/>
          </a:prstGeom>
          <a:solidFill>
            <a:srgbClr val="00CC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8900000">
            <a:off x="10873825" y="276092"/>
            <a:ext cx="219978" cy="219978"/>
          </a:xfrm>
          <a:prstGeom prst="rect">
            <a:avLst/>
          </a:prstGeom>
          <a:solidFill>
            <a:srgbClr val="00CC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18900000">
            <a:off x="9526275" y="269086"/>
            <a:ext cx="110373" cy="110373"/>
          </a:xfrm>
          <a:prstGeom prst="rect">
            <a:avLst/>
          </a:prstGeom>
          <a:solidFill>
            <a:srgbClr val="00CC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8900000">
            <a:off x="9925162" y="58919"/>
            <a:ext cx="284482" cy="284482"/>
          </a:xfrm>
          <a:prstGeom prst="rect">
            <a:avLst/>
          </a:prstGeom>
          <a:solidFill>
            <a:srgbClr val="00CC99">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rot="18900000">
            <a:off x="11231650" y="523515"/>
            <a:ext cx="148198" cy="148198"/>
          </a:xfrm>
          <a:prstGeom prst="rect">
            <a:avLst/>
          </a:prstGeom>
          <a:solidFill>
            <a:srgbClr val="00CC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528050" y="2587625"/>
            <a:ext cx="2131060" cy="3584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76300" y="363855"/>
            <a:ext cx="325183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顶层设计</a:t>
            </a:r>
          </a:p>
        </p:txBody>
      </p:sp>
      <p:pic>
        <p:nvPicPr>
          <p:cNvPr id="21" name="图片 21"/>
          <p:cNvPicPr>
            <a:picLocks noChangeAspect="1"/>
          </p:cNvPicPr>
          <p:nvPr/>
        </p:nvPicPr>
        <p:blipFill>
          <a:blip r:embed="rId3"/>
          <a:stretch>
            <a:fillRect/>
          </a:stretch>
        </p:blipFill>
        <p:spPr>
          <a:xfrm>
            <a:off x="2796540" y="1227455"/>
            <a:ext cx="7069455" cy="4530725"/>
          </a:xfrm>
          <a:prstGeom prst="rect">
            <a:avLst/>
          </a:prstGeom>
        </p:spPr>
      </p:pic>
      <p:sp>
        <p:nvSpPr>
          <p:cNvPr id="100" name="文本框 99"/>
          <p:cNvSpPr txBox="1"/>
          <p:nvPr/>
        </p:nvSpPr>
        <p:spPr>
          <a:xfrm>
            <a:off x="3054350" y="467360"/>
            <a:ext cx="1430020" cy="368300"/>
          </a:xfrm>
          <a:prstGeom prst="rect">
            <a:avLst/>
          </a:prstGeom>
          <a:noFill/>
          <a:ln w="9525">
            <a:noFill/>
          </a:ln>
        </p:spPr>
        <p:txBody>
          <a:bodyPr wrap="square">
            <a:spAutoFit/>
          </a:bodyPr>
          <a:lstStyle/>
          <a:p>
            <a:pPr indent="0"/>
            <a:r>
              <a:rPr lang="zh-CN" b="0" spc="300">
                <a:solidFill>
                  <a:schemeClr val="bg2">
                    <a:lumMod val="50000"/>
                  </a:schemeClr>
                </a:solidFill>
                <a:uFillTx/>
                <a:latin typeface="微软雅黑" panose="020B0503020204020204" pitchFamily="34" charset="-122"/>
                <a:ea typeface="微软雅黑" panose="020B0503020204020204" pitchFamily="34" charset="-122"/>
              </a:rPr>
              <a:t>高阶导图</a:t>
            </a:r>
            <a:endParaRPr lang="zh-CN" altLang="en-US" b="0" spc="300">
              <a:solidFill>
                <a:schemeClr val="bg2">
                  <a:lumMod val="50000"/>
                </a:schemeClr>
              </a:solidFill>
              <a:uFillTx/>
              <a:latin typeface="微软雅黑" panose="020B0503020204020204" pitchFamily="34" charset="-122"/>
              <a:ea typeface="微软雅黑" panose="020B0503020204020204" pitchFamily="34" charset="-122"/>
            </a:endParaRPr>
          </a:p>
        </p:txBody>
      </p:sp>
      <p:sp>
        <p:nvSpPr>
          <p:cNvPr id="14" name="文本框 13"/>
          <p:cNvSpPr txBox="1"/>
          <p:nvPr/>
        </p:nvSpPr>
        <p:spPr>
          <a:xfrm>
            <a:off x="1963420" y="1543685"/>
            <a:ext cx="567055" cy="2799715"/>
          </a:xfrm>
          <a:prstGeom prst="rect">
            <a:avLst/>
          </a:prstGeom>
          <a:noFill/>
        </p:spPr>
        <p:txBody>
          <a:bodyPr wrap="square" rtlCol="0">
            <a:spAutoFit/>
          </a:bodyPr>
          <a:lstStyle/>
          <a:p>
            <a:pPr algn="just"/>
            <a:r>
              <a:rPr lang="zh-CN" altLang="en-US" sz="1600" spc="300" dirty="0" smtClean="0">
                <a:solidFill>
                  <a:schemeClr val="tx1">
                    <a:lumMod val="50000"/>
                    <a:lumOff val="50000"/>
                  </a:schemeClr>
                </a:solidFill>
                <a:latin typeface="微软雅黑" panose="020B0503020204020204" pitchFamily="34" charset="-122"/>
                <a:ea typeface="微软雅黑" panose="020B0503020204020204" pitchFamily="34" charset="-122"/>
              </a:rPr>
              <a:t>自顶向下的顶层设计方式</a:t>
            </a:r>
          </a:p>
        </p:txBody>
      </p:sp>
      <p:sp>
        <p:nvSpPr>
          <p:cNvPr id="15" name="矩形 14"/>
          <p:cNvSpPr/>
          <p:nvPr/>
        </p:nvSpPr>
        <p:spPr>
          <a:xfrm>
            <a:off x="3874770" y="2517140"/>
            <a:ext cx="962025" cy="352425"/>
          </a:xfrm>
          <a:prstGeom prst="rect">
            <a:avLst/>
          </a:prstGeom>
          <a:noFill/>
          <a:ln w="38100">
            <a:solidFill>
              <a:srgbClr val="FF0000"/>
            </a:solidFill>
          </a:ln>
          <a:extLst>
            <a:ext uri="{909E8E84-426E-40DD-AFC4-6F175D3DCCD1}">
              <a14:hiddenFill xmlns:a14="http://schemas.microsoft.com/office/drawing/2010/main">
                <a:solidFill>
                  <a:srgbClr val="00CC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4"/>
          <a:stretch>
            <a:fillRect/>
          </a:stretch>
        </p:blipFill>
        <p:spPr>
          <a:xfrm>
            <a:off x="3091180" y="1227455"/>
            <a:ext cx="6480810" cy="5226685"/>
          </a:xfrm>
          <a:prstGeom prst="rect">
            <a:avLst/>
          </a:prstGeom>
        </p:spPr>
      </p:pic>
      <p:sp>
        <p:nvSpPr>
          <p:cNvPr id="18" name="矩形 17"/>
          <p:cNvSpPr/>
          <p:nvPr/>
        </p:nvSpPr>
        <p:spPr>
          <a:xfrm>
            <a:off x="2861945"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298190" y="1212850"/>
            <a:ext cx="909320" cy="403860"/>
          </a:xfrm>
          <a:prstGeom prst="rect">
            <a:avLst/>
          </a:prstGeom>
          <a:noFill/>
          <a:ln w="38100">
            <a:solidFill>
              <a:srgbClr val="FF0000"/>
            </a:solidFill>
          </a:ln>
          <a:extLst>
            <a:ext uri="{909E8E84-426E-40DD-AFC4-6F175D3DCCD1}">
              <a14:hiddenFill xmlns:a14="http://schemas.microsoft.com/office/drawing/2010/main">
                <a:solidFill>
                  <a:srgbClr val="00CC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a:blip r:embed="rId5"/>
          <a:stretch>
            <a:fillRect/>
          </a:stretch>
        </p:blipFill>
        <p:spPr>
          <a:xfrm rot="5400000" flipV="1">
            <a:off x="4869180" y="2489200"/>
            <a:ext cx="347345" cy="524510"/>
          </a:xfrm>
          <a:prstGeom prst="rect">
            <a:avLst/>
          </a:prstGeom>
        </p:spPr>
      </p:pic>
      <p:pic>
        <p:nvPicPr>
          <p:cNvPr id="27" name="图片 26"/>
          <p:cNvPicPr>
            <a:picLocks noChangeAspect="1"/>
          </p:cNvPicPr>
          <p:nvPr/>
        </p:nvPicPr>
        <p:blipFill>
          <a:blip r:embed="rId5"/>
          <a:stretch>
            <a:fillRect/>
          </a:stretch>
        </p:blipFill>
        <p:spPr>
          <a:xfrm rot="5400000" flipV="1">
            <a:off x="4225925" y="1390015"/>
            <a:ext cx="347345" cy="524510"/>
          </a:xfrm>
          <a:prstGeom prst="rect">
            <a:avLst/>
          </a:prstGeom>
        </p:spPr>
      </p:pic>
      <p:pic>
        <p:nvPicPr>
          <p:cNvPr id="29" name="图片 28" descr="webwxgetmsgimg[1]"/>
          <p:cNvPicPr>
            <a:picLocks noChangeAspect="1"/>
          </p:cNvPicPr>
          <p:nvPr/>
        </p:nvPicPr>
        <p:blipFill>
          <a:blip r:embed="rId6"/>
          <a:stretch>
            <a:fillRect/>
          </a:stretch>
        </p:blipFill>
        <p:spPr>
          <a:xfrm>
            <a:off x="3091815" y="1227455"/>
            <a:ext cx="6480810" cy="4962525"/>
          </a:xfrm>
          <a:prstGeom prst="rect">
            <a:avLst/>
          </a:prstGeom>
        </p:spPr>
      </p:pic>
      <p:sp>
        <p:nvSpPr>
          <p:cNvPr id="30" name="灯片编号占位符 29"/>
          <p:cNvSpPr>
            <a:spLocks noGrp="1"/>
          </p:cNvSpPr>
          <p:nvPr>
            <p:ph type="sldNum" sz="quarter" idx="12"/>
          </p:nvPr>
        </p:nvSpPr>
        <p:spPr/>
        <p:txBody>
          <a:bodyPr/>
          <a:lstStyle/>
          <a:p>
            <a:fld id="{89D326CB-CD4F-4FDD-B6AF-2E5E44856E09}" type="slidenum">
              <a:rPr lang="zh-CN" altLang="en-US" smtClean="0"/>
              <a:t>14</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ppt_y</p:attrName>
                                        </p:attrNameLst>
                                      </p:cBhvr>
                                      <p:tavLst>
                                        <p:tav tm="0">
                                          <p:val>
                                            <p:strVal val="#ppt_y+#ppt_h*1.125000"/>
                                          </p:val>
                                        </p:tav>
                                        <p:tav tm="100000">
                                          <p:val>
                                            <p:strVal val="#ppt_y"/>
                                          </p:val>
                                        </p:tav>
                                      </p:tavLst>
                                    </p:anim>
                                    <p:animEffect transition="in" filter="wipe(up)">
                                      <p:cBhvr>
                                        <p:cTn id="12" dur="500"/>
                                        <p:tgtEl>
                                          <p:spTgt spid="15"/>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p:tgtEl>
                                          <p:spTgt spid="26"/>
                                        </p:tgtEl>
                                        <p:attrNameLst>
                                          <p:attrName>ppt_y</p:attrName>
                                        </p:attrNameLst>
                                      </p:cBhvr>
                                      <p:tavLst>
                                        <p:tav tm="0">
                                          <p:val>
                                            <p:strVal val="#ppt_y+#ppt_h*1.125000"/>
                                          </p:val>
                                        </p:tav>
                                        <p:tav tm="100000">
                                          <p:val>
                                            <p:strVal val="#ppt_y"/>
                                          </p:val>
                                        </p:tav>
                                      </p:tavLst>
                                    </p:anim>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p:tgtEl>
                                          <p:spTgt spid="22"/>
                                        </p:tgtEl>
                                        <p:attrNameLst>
                                          <p:attrName>ppt_y</p:attrName>
                                        </p:attrNameLst>
                                      </p:cBhvr>
                                      <p:tavLst>
                                        <p:tav tm="0">
                                          <p:val>
                                            <p:strVal val="#ppt_y+#ppt_h*1.125000"/>
                                          </p:val>
                                        </p:tav>
                                        <p:tav tm="100000">
                                          <p:val>
                                            <p:strVal val="#ppt_y"/>
                                          </p:val>
                                        </p:tav>
                                      </p:tavLst>
                                    </p:anim>
                                    <p:animEffect transition="in" filter="wipe(up)">
                                      <p:cBhvr>
                                        <p:cTn id="27" dur="500"/>
                                        <p:tgtEl>
                                          <p:spTgt spid="22"/>
                                        </p:tgtEl>
                                      </p:cBhvr>
                                    </p:animEffect>
                                  </p:childTnLst>
                                </p:cTn>
                              </p:par>
                            </p:childTnLst>
                          </p:cTn>
                        </p:par>
                        <p:par>
                          <p:cTn id="28" fill="hold">
                            <p:stCondLst>
                              <p:cond delay="1000"/>
                            </p:stCondLst>
                            <p:childTnLst>
                              <p:par>
                                <p:cTn id="29" presetID="12" presetClass="entr" presetSubtype="4"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ppt_y</p:attrName>
                                        </p:attrNameLst>
                                      </p:cBhvr>
                                      <p:tavLst>
                                        <p:tav tm="0">
                                          <p:val>
                                            <p:strVal val="#ppt_y+#ppt_h*1.125000"/>
                                          </p:val>
                                        </p:tav>
                                        <p:tav tm="100000">
                                          <p:val>
                                            <p:strVal val="#ppt_y"/>
                                          </p:val>
                                        </p:tav>
                                      </p:tavLst>
                                    </p:anim>
                                    <p:animEffect transition="in" filter="wipe(up)">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heckerboard(across)">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rot="5400000">
            <a:off x="193040" y="-193040"/>
            <a:ext cx="822960" cy="120904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rot="18243903">
            <a:off x="924309" y="-604521"/>
            <a:ext cx="822960" cy="1209040"/>
          </a:xfrm>
          <a:prstGeom prst="rtTriangle">
            <a:avLst/>
          </a:prstGeom>
          <a:solidFill>
            <a:srgbClr val="B6DBF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rot="2700000">
            <a:off x="9390392" y="5077092"/>
            <a:ext cx="1593805" cy="1426288"/>
            <a:chOff x="8991600" y="2794000"/>
            <a:chExt cx="1605280" cy="1605289"/>
          </a:xfrm>
        </p:grpSpPr>
        <p:sp>
          <p:nvSpPr>
            <p:cNvPr id="6" name="矩形 5"/>
            <p:cNvSpPr/>
            <p:nvPr/>
          </p:nvSpPr>
          <p:spPr>
            <a:xfrm>
              <a:off x="8991600" y="2794000"/>
              <a:ext cx="1605280" cy="1605280"/>
            </a:xfrm>
            <a:prstGeom prst="rect">
              <a:avLst/>
            </a:prstGeom>
            <a:blipFill>
              <a:blip r:embed="rId3">
                <a:extLst>
                  <a:ext uri="{BEBA8EAE-BF5A-486C-A8C5-ECC9F3942E4B}">
                    <a14:imgProps xmlns:a14="http://schemas.microsoft.com/office/drawing/2010/main">
                      <a14:imgLayer r:embed="rId4">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8991600" y="2794001"/>
              <a:ext cx="1605280" cy="1605288"/>
              <a:chOff x="5430520" y="2159000"/>
              <a:chExt cx="2352040" cy="2352051"/>
            </a:xfrm>
          </p:grpSpPr>
          <p:cxnSp>
            <p:nvCxnSpPr>
              <p:cNvPr id="14" name="直接连接符 13"/>
              <p:cNvCxnSpPr/>
              <p:nvPr/>
            </p:nvCxnSpPr>
            <p:spPr>
              <a:xfrm>
                <a:off x="5466080" y="2194571"/>
                <a:ext cx="2316480" cy="0"/>
              </a:xfrm>
              <a:prstGeom prst="line">
                <a:avLst/>
              </a:prstGeom>
              <a:ln w="762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430520" y="2159000"/>
                <a:ext cx="0" cy="2352051"/>
              </a:xfrm>
              <a:prstGeom prst="line">
                <a:avLst/>
              </a:prstGeom>
              <a:ln w="76200">
                <a:solidFill>
                  <a:srgbClr val="00CC99"/>
                </a:solidFill>
              </a:ln>
            </p:spPr>
            <p:style>
              <a:lnRef idx="1">
                <a:schemeClr val="accent1"/>
              </a:lnRef>
              <a:fillRef idx="0">
                <a:schemeClr val="accent1"/>
              </a:fillRef>
              <a:effectRef idx="0">
                <a:schemeClr val="accent1"/>
              </a:effectRef>
              <a:fontRef idx="minor">
                <a:schemeClr val="tx1"/>
              </a:fontRef>
            </p:style>
          </p:cxnSp>
        </p:grpSp>
      </p:grpSp>
      <p:grpSp>
        <p:nvGrpSpPr>
          <p:cNvPr id="29" name="组合 28"/>
          <p:cNvGrpSpPr/>
          <p:nvPr/>
        </p:nvGrpSpPr>
        <p:grpSpPr>
          <a:xfrm rot="13500000">
            <a:off x="9251360" y="20316"/>
            <a:ext cx="1605282" cy="1605289"/>
            <a:chOff x="3027678" y="2794000"/>
            <a:chExt cx="1605282" cy="1605289"/>
          </a:xfrm>
        </p:grpSpPr>
        <p:sp>
          <p:nvSpPr>
            <p:cNvPr id="5" name="矩形 4"/>
            <p:cNvSpPr/>
            <p:nvPr/>
          </p:nvSpPr>
          <p:spPr>
            <a:xfrm>
              <a:off x="3027680" y="2794000"/>
              <a:ext cx="1605280" cy="1605280"/>
            </a:xfrm>
            <a:prstGeom prst="rect">
              <a:avLst/>
            </a:prstGeom>
            <a:blipFill>
              <a:blip r:embed="rId5">
                <a:extLst>
                  <a:ext uri="{BEBA8EAE-BF5A-486C-A8C5-ECC9F3942E4B}">
                    <a14:imgProps xmlns:a14="http://schemas.microsoft.com/office/drawing/2010/main">
                      <a14:imgLayer r:embed="rId6">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3027678" y="2794001"/>
              <a:ext cx="1605280" cy="1605288"/>
              <a:chOff x="5430520" y="2159000"/>
              <a:chExt cx="2352040" cy="2352051"/>
            </a:xfrm>
          </p:grpSpPr>
          <p:cxnSp>
            <p:nvCxnSpPr>
              <p:cNvPr id="23" name="直接连接符 22"/>
              <p:cNvCxnSpPr/>
              <p:nvPr/>
            </p:nvCxnSpPr>
            <p:spPr>
              <a:xfrm>
                <a:off x="5466080" y="2194571"/>
                <a:ext cx="2316480" cy="0"/>
              </a:xfrm>
              <a:prstGeom prst="line">
                <a:avLst/>
              </a:prstGeom>
              <a:ln w="762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430520" y="2159000"/>
                <a:ext cx="0" cy="2352051"/>
              </a:xfrm>
              <a:prstGeom prst="line">
                <a:avLst/>
              </a:prstGeom>
              <a:ln w="76200">
                <a:solidFill>
                  <a:srgbClr val="00CC99"/>
                </a:solidFill>
              </a:ln>
            </p:spPr>
            <p:style>
              <a:lnRef idx="1">
                <a:schemeClr val="accent1"/>
              </a:lnRef>
              <a:fillRef idx="0">
                <a:schemeClr val="accent1"/>
              </a:fillRef>
              <a:effectRef idx="0">
                <a:schemeClr val="accent1"/>
              </a:effectRef>
              <a:fontRef idx="minor">
                <a:schemeClr val="tx1"/>
              </a:fontRef>
            </p:style>
          </p:cxnSp>
        </p:grpSp>
      </p:grpSp>
      <p:grpSp>
        <p:nvGrpSpPr>
          <p:cNvPr id="25" name="组合 24"/>
          <p:cNvGrpSpPr/>
          <p:nvPr/>
        </p:nvGrpSpPr>
        <p:grpSpPr>
          <a:xfrm rot="18900000">
            <a:off x="6287770" y="1762760"/>
            <a:ext cx="3258185" cy="3258185"/>
            <a:chOff x="5430520" y="2159000"/>
            <a:chExt cx="2352040" cy="2352051"/>
          </a:xfrm>
        </p:grpSpPr>
        <p:cxnSp>
          <p:nvCxnSpPr>
            <p:cNvPr id="26" name="直接连接符 25"/>
            <p:cNvCxnSpPr/>
            <p:nvPr/>
          </p:nvCxnSpPr>
          <p:spPr>
            <a:xfrm>
              <a:off x="5466080" y="2194571"/>
              <a:ext cx="2316480" cy="0"/>
            </a:xfrm>
            <a:prstGeom prst="line">
              <a:avLst/>
            </a:prstGeom>
            <a:ln w="762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430520" y="2159000"/>
              <a:ext cx="0" cy="2352051"/>
            </a:xfrm>
            <a:prstGeom prst="line">
              <a:avLst/>
            </a:prstGeom>
            <a:ln w="76200">
              <a:solidFill>
                <a:srgbClr val="00CC99"/>
              </a:solidFill>
            </a:ln>
          </p:spPr>
          <p:style>
            <a:lnRef idx="1">
              <a:schemeClr val="accent1"/>
            </a:lnRef>
            <a:fillRef idx="0">
              <a:schemeClr val="accent1"/>
            </a:fillRef>
            <a:effectRef idx="0">
              <a:schemeClr val="accent1"/>
            </a:effectRef>
            <a:fontRef idx="minor">
              <a:schemeClr val="tx1"/>
            </a:fontRef>
          </p:style>
        </p:cxnSp>
      </p:grpSp>
      <p:sp>
        <p:nvSpPr>
          <p:cNvPr id="31" name="直角三角形 30"/>
          <p:cNvSpPr/>
          <p:nvPr/>
        </p:nvSpPr>
        <p:spPr>
          <a:xfrm rot="2340000">
            <a:off x="10897916" y="1769497"/>
            <a:ext cx="2383155" cy="2542540"/>
          </a:xfrm>
          <a:custGeom>
            <a:avLst/>
            <a:gdLst>
              <a:gd name="connsiteX0" fmla="*/ 0 w 3753"/>
              <a:gd name="connsiteY0" fmla="*/ 3467 h 4004"/>
              <a:gd name="connsiteX1" fmla="*/ 494 w 3753"/>
              <a:gd name="connsiteY1" fmla="*/ 0 h 4004"/>
              <a:gd name="connsiteX2" fmla="*/ 3753 w 3753"/>
              <a:gd name="connsiteY2" fmla="*/ 4004 h 4004"/>
              <a:gd name="connsiteX3" fmla="*/ 0 w 3753"/>
              <a:gd name="connsiteY3" fmla="*/ 3467 h 4004"/>
            </a:gdLst>
            <a:ahLst/>
            <a:cxnLst>
              <a:cxn ang="0">
                <a:pos x="connsiteX0" y="connsiteY0"/>
              </a:cxn>
              <a:cxn ang="0">
                <a:pos x="connsiteX1" y="connsiteY1"/>
              </a:cxn>
              <a:cxn ang="0">
                <a:pos x="connsiteX2" y="connsiteY2"/>
              </a:cxn>
              <a:cxn ang="0">
                <a:pos x="connsiteX3" y="connsiteY3"/>
              </a:cxn>
            </a:cxnLst>
            <a:rect l="l" t="t" r="r" b="b"/>
            <a:pathLst>
              <a:path w="3753" h="4004">
                <a:moveTo>
                  <a:pt x="0" y="3467"/>
                </a:moveTo>
                <a:lnTo>
                  <a:pt x="494" y="0"/>
                </a:lnTo>
                <a:lnTo>
                  <a:pt x="3753" y="4004"/>
                </a:lnTo>
                <a:lnTo>
                  <a:pt x="0" y="3467"/>
                </a:lnTo>
                <a:close/>
              </a:path>
            </a:pathLst>
          </a:custGeom>
          <a:solidFill>
            <a:srgbClr val="00CC99">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32" name="直角三角形 31"/>
          <p:cNvSpPr/>
          <p:nvPr/>
        </p:nvSpPr>
        <p:spPr>
          <a:xfrm rot="2700000">
            <a:off x="11305651" y="2545148"/>
            <a:ext cx="914400" cy="914400"/>
          </a:xfrm>
          <a:prstGeom prst="r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直角三角形 30"/>
          <p:cNvSpPr/>
          <p:nvPr/>
        </p:nvSpPr>
        <p:spPr>
          <a:xfrm rot="8100000">
            <a:off x="7293309" y="6437208"/>
            <a:ext cx="918887" cy="841568"/>
          </a:xfrm>
          <a:custGeom>
            <a:avLst/>
            <a:gdLst>
              <a:gd name="connsiteX0" fmla="*/ 0 w 2270210"/>
              <a:gd name="connsiteY0" fmla="*/ 2270210 h 2270210"/>
              <a:gd name="connsiteX1" fmla="*/ 0 w 2270210"/>
              <a:gd name="connsiteY1" fmla="*/ 0 h 2270210"/>
              <a:gd name="connsiteX2" fmla="*/ 2270210 w 2270210"/>
              <a:gd name="connsiteY2" fmla="*/ 2270210 h 2270210"/>
              <a:gd name="connsiteX3" fmla="*/ 0 w 2270210"/>
              <a:gd name="connsiteY3" fmla="*/ 2270210 h 2270210"/>
              <a:gd name="connsiteX0-1" fmla="*/ 0 w 2478784"/>
              <a:gd name="connsiteY0-2" fmla="*/ 2033827 h 2270210"/>
              <a:gd name="connsiteX1-3" fmla="*/ 208574 w 2478784"/>
              <a:gd name="connsiteY1-4" fmla="*/ 0 h 2270210"/>
              <a:gd name="connsiteX2-5" fmla="*/ 2478784 w 2478784"/>
              <a:gd name="connsiteY2-6" fmla="*/ 2270210 h 2270210"/>
              <a:gd name="connsiteX3-7" fmla="*/ 0 w 2478784"/>
              <a:gd name="connsiteY3-8" fmla="*/ 2033827 h 2270210"/>
            </a:gdLst>
            <a:ahLst/>
            <a:cxnLst>
              <a:cxn ang="0">
                <a:pos x="connsiteX0-1" y="connsiteY0-2"/>
              </a:cxn>
              <a:cxn ang="0">
                <a:pos x="connsiteX1-3" y="connsiteY1-4"/>
              </a:cxn>
              <a:cxn ang="0">
                <a:pos x="connsiteX2-5" y="connsiteY2-6"/>
              </a:cxn>
              <a:cxn ang="0">
                <a:pos x="connsiteX3-7" y="connsiteY3-8"/>
              </a:cxn>
            </a:cxnLst>
            <a:rect l="l" t="t" r="r" b="b"/>
            <a:pathLst>
              <a:path w="2478784" h="2270210">
                <a:moveTo>
                  <a:pt x="0" y="2033827"/>
                </a:moveTo>
                <a:lnTo>
                  <a:pt x="208574" y="0"/>
                </a:lnTo>
                <a:lnTo>
                  <a:pt x="2478784" y="2270210"/>
                </a:lnTo>
                <a:lnTo>
                  <a:pt x="0" y="2033827"/>
                </a:lnTo>
                <a:close/>
              </a:path>
            </a:pathLst>
          </a:custGeom>
          <a:solidFill>
            <a:srgbClr val="B6DBF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34" name="矩形 33"/>
          <p:cNvSpPr/>
          <p:nvPr/>
        </p:nvSpPr>
        <p:spPr>
          <a:xfrm rot="18900000">
            <a:off x="6945077" y="-10311"/>
            <a:ext cx="914400" cy="914400"/>
          </a:xfrm>
          <a:prstGeom prst="rect">
            <a:avLst/>
          </a:prstGeom>
          <a:solidFill>
            <a:srgbClr val="00CC99">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矩形 34"/>
          <p:cNvSpPr/>
          <p:nvPr/>
        </p:nvSpPr>
        <p:spPr>
          <a:xfrm rot="18900000">
            <a:off x="7821139" y="1059518"/>
            <a:ext cx="330199" cy="330199"/>
          </a:xfrm>
          <a:prstGeom prst="rect">
            <a:avLst/>
          </a:prstGeom>
          <a:solidFill>
            <a:srgbClr val="00CC9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矩形 35"/>
          <p:cNvSpPr/>
          <p:nvPr/>
        </p:nvSpPr>
        <p:spPr>
          <a:xfrm rot="18900000">
            <a:off x="6041421" y="404936"/>
            <a:ext cx="236348" cy="236348"/>
          </a:xfrm>
          <a:prstGeom prst="rect">
            <a:avLst/>
          </a:prstGeom>
          <a:solidFill>
            <a:srgbClr val="00CC9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矩形 36"/>
          <p:cNvSpPr/>
          <p:nvPr/>
        </p:nvSpPr>
        <p:spPr>
          <a:xfrm rot="14400000">
            <a:off x="4540726" y="917205"/>
            <a:ext cx="2573354" cy="226425"/>
          </a:xfrm>
          <a:custGeom>
            <a:avLst/>
            <a:gdLst>
              <a:gd name="connsiteX0" fmla="*/ 0 w 2573354"/>
              <a:gd name="connsiteY0" fmla="*/ 0 h 219919"/>
              <a:gd name="connsiteX1" fmla="*/ 2573354 w 2573354"/>
              <a:gd name="connsiteY1" fmla="*/ 0 h 219919"/>
              <a:gd name="connsiteX2" fmla="*/ 2573354 w 2573354"/>
              <a:gd name="connsiteY2" fmla="*/ 219919 h 219919"/>
              <a:gd name="connsiteX3" fmla="*/ 0 w 2573354"/>
              <a:gd name="connsiteY3" fmla="*/ 219919 h 219919"/>
              <a:gd name="connsiteX4" fmla="*/ 0 w 2573354"/>
              <a:gd name="connsiteY4" fmla="*/ 0 h 219919"/>
              <a:gd name="connsiteX0-1" fmla="*/ 0 w 2573354"/>
              <a:gd name="connsiteY0-2" fmla="*/ 0 h 226425"/>
              <a:gd name="connsiteX1-3" fmla="*/ 2573354 w 2573354"/>
              <a:gd name="connsiteY1-4" fmla="*/ 0 h 226425"/>
              <a:gd name="connsiteX2-5" fmla="*/ 2422580 w 2573354"/>
              <a:gd name="connsiteY2-6" fmla="*/ 226425 h 226425"/>
              <a:gd name="connsiteX3-7" fmla="*/ 0 w 2573354"/>
              <a:gd name="connsiteY3-8" fmla="*/ 219919 h 226425"/>
              <a:gd name="connsiteX4-9" fmla="*/ 0 w 2573354"/>
              <a:gd name="connsiteY4-10" fmla="*/ 0 h 226425"/>
              <a:gd name="connsiteX0-11" fmla="*/ 144988 w 2573354"/>
              <a:gd name="connsiteY0-12" fmla="*/ 3517 h 226425"/>
              <a:gd name="connsiteX1-13" fmla="*/ 2573354 w 2573354"/>
              <a:gd name="connsiteY1-14" fmla="*/ 0 h 226425"/>
              <a:gd name="connsiteX2-15" fmla="*/ 2422580 w 2573354"/>
              <a:gd name="connsiteY2-16" fmla="*/ 226425 h 226425"/>
              <a:gd name="connsiteX3-17" fmla="*/ 0 w 2573354"/>
              <a:gd name="connsiteY3-18" fmla="*/ 219919 h 226425"/>
              <a:gd name="connsiteX4-19" fmla="*/ 144988 w 2573354"/>
              <a:gd name="connsiteY4-20" fmla="*/ 3517 h 2264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73354" h="226425">
                <a:moveTo>
                  <a:pt x="144988" y="3517"/>
                </a:moveTo>
                <a:lnTo>
                  <a:pt x="2573354" y="0"/>
                </a:lnTo>
                <a:lnTo>
                  <a:pt x="2422580" y="226425"/>
                </a:lnTo>
                <a:lnTo>
                  <a:pt x="0" y="219919"/>
                </a:lnTo>
                <a:lnTo>
                  <a:pt x="144988" y="3517"/>
                </a:lnTo>
                <a:close/>
              </a:path>
            </a:pathLst>
          </a:custGeom>
          <a:solidFill>
            <a:srgbClr val="B6DBF3">
              <a:alpha val="47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p:nvPr/>
        </p:nvCxnSpPr>
        <p:spPr>
          <a:xfrm>
            <a:off x="1129665" y="2501265"/>
            <a:ext cx="3682365" cy="635"/>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062990" y="2005965"/>
            <a:ext cx="3441065" cy="460375"/>
          </a:xfrm>
          <a:prstGeom prst="rect">
            <a:avLst/>
          </a:prstGeom>
          <a:noFill/>
        </p:spPr>
        <p:txBody>
          <a:bodyPr wrap="square" rtlCol="0">
            <a:spAutoFit/>
          </a:bodyPr>
          <a:lstStyle/>
          <a:p>
            <a:pPr algn="just"/>
            <a:r>
              <a:rPr lang="zh-CN" altLang="en-US" sz="2400" b="1" dirty="0">
                <a:solidFill>
                  <a:schemeClr val="tx1">
                    <a:lumMod val="65000"/>
                    <a:lumOff val="35000"/>
                  </a:schemeClr>
                </a:solidFill>
                <a:uFillTx/>
                <a:latin typeface="微软雅黑" panose="020B0503020204020204" pitchFamily="34" charset="-122"/>
                <a:ea typeface="微软雅黑" panose="020B0503020204020204" pitchFamily="34" charset="-122"/>
              </a:rPr>
              <a:t>数据治理</a:t>
            </a:r>
          </a:p>
        </p:txBody>
      </p:sp>
      <p:sp>
        <p:nvSpPr>
          <p:cNvPr id="42" name="矩形 36"/>
          <p:cNvSpPr/>
          <p:nvPr/>
        </p:nvSpPr>
        <p:spPr>
          <a:xfrm rot="14400000">
            <a:off x="4957281" y="5682622"/>
            <a:ext cx="2573354" cy="226425"/>
          </a:xfrm>
          <a:custGeom>
            <a:avLst/>
            <a:gdLst>
              <a:gd name="connsiteX0" fmla="*/ 0 w 2573354"/>
              <a:gd name="connsiteY0" fmla="*/ 0 h 219919"/>
              <a:gd name="connsiteX1" fmla="*/ 2573354 w 2573354"/>
              <a:gd name="connsiteY1" fmla="*/ 0 h 219919"/>
              <a:gd name="connsiteX2" fmla="*/ 2573354 w 2573354"/>
              <a:gd name="connsiteY2" fmla="*/ 219919 h 219919"/>
              <a:gd name="connsiteX3" fmla="*/ 0 w 2573354"/>
              <a:gd name="connsiteY3" fmla="*/ 219919 h 219919"/>
              <a:gd name="connsiteX4" fmla="*/ 0 w 2573354"/>
              <a:gd name="connsiteY4" fmla="*/ 0 h 219919"/>
              <a:gd name="connsiteX0-1" fmla="*/ 0 w 2573354"/>
              <a:gd name="connsiteY0-2" fmla="*/ 0 h 226425"/>
              <a:gd name="connsiteX1-3" fmla="*/ 2573354 w 2573354"/>
              <a:gd name="connsiteY1-4" fmla="*/ 0 h 226425"/>
              <a:gd name="connsiteX2-5" fmla="*/ 2422580 w 2573354"/>
              <a:gd name="connsiteY2-6" fmla="*/ 226425 h 226425"/>
              <a:gd name="connsiteX3-7" fmla="*/ 0 w 2573354"/>
              <a:gd name="connsiteY3-8" fmla="*/ 219919 h 226425"/>
              <a:gd name="connsiteX4-9" fmla="*/ 0 w 2573354"/>
              <a:gd name="connsiteY4-10" fmla="*/ 0 h 226425"/>
              <a:gd name="connsiteX0-11" fmla="*/ 144988 w 2573354"/>
              <a:gd name="connsiteY0-12" fmla="*/ 3517 h 226425"/>
              <a:gd name="connsiteX1-13" fmla="*/ 2573354 w 2573354"/>
              <a:gd name="connsiteY1-14" fmla="*/ 0 h 226425"/>
              <a:gd name="connsiteX2-15" fmla="*/ 2422580 w 2573354"/>
              <a:gd name="connsiteY2-16" fmla="*/ 226425 h 226425"/>
              <a:gd name="connsiteX3-17" fmla="*/ 0 w 2573354"/>
              <a:gd name="connsiteY3-18" fmla="*/ 219919 h 226425"/>
              <a:gd name="connsiteX4-19" fmla="*/ 144988 w 2573354"/>
              <a:gd name="connsiteY4-20" fmla="*/ 3517 h 2264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73354" h="226425">
                <a:moveTo>
                  <a:pt x="144988" y="3517"/>
                </a:moveTo>
                <a:lnTo>
                  <a:pt x="2573354" y="0"/>
                </a:lnTo>
                <a:lnTo>
                  <a:pt x="2422580" y="226425"/>
                </a:lnTo>
                <a:lnTo>
                  <a:pt x="0" y="219919"/>
                </a:lnTo>
                <a:lnTo>
                  <a:pt x="144988" y="3517"/>
                </a:lnTo>
                <a:close/>
              </a:path>
            </a:pathLst>
          </a:custGeom>
          <a:solidFill>
            <a:srgbClr val="B6DBF3">
              <a:alpha val="56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1046480" y="2715260"/>
            <a:ext cx="3905250" cy="2651125"/>
          </a:xfrm>
          <a:prstGeom prst="rect">
            <a:avLst/>
          </a:prstGeom>
          <a:noFill/>
          <a:ln w="9525">
            <a:noFill/>
          </a:ln>
        </p:spPr>
        <p:txBody>
          <a:bodyPr wrap="square">
            <a:spAutoFit/>
          </a:bodyPr>
          <a:lstStyle/>
          <a:p>
            <a:pPr indent="0" algn="just">
              <a:lnSpc>
                <a:spcPct val="130000"/>
              </a:lnSpc>
              <a:spcBef>
                <a:spcPts val="0"/>
              </a:spcBef>
              <a:spcAft>
                <a:spcPts val="0"/>
              </a:spcAft>
            </a:pPr>
            <a:r>
              <a:rPr lang="zh-CN" sz="1600" b="0" spc="20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在大数据战略从顶层设计到底层实现的“落地”过程中，治理是基础，技术是承载，分析是手段，应用是目的。</a:t>
            </a:r>
          </a:p>
          <a:p>
            <a:pPr indent="0" algn="just">
              <a:lnSpc>
                <a:spcPct val="130000"/>
              </a:lnSpc>
              <a:spcBef>
                <a:spcPts val="0"/>
              </a:spcBef>
              <a:spcAft>
                <a:spcPts val="0"/>
              </a:spcAft>
            </a:pPr>
            <a:r>
              <a:rPr lang="zh-CN" sz="1600" b="0" spc="20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产品将通过数据“如何来、如何存、如何管、如何用”等四个方面开展数据治理建设，消除数据孤岛，统一数据来源，实现数据资产集中管理，数据资源充分共享，信息服务按需获取。</a:t>
            </a:r>
            <a:endParaRPr lang="zh-CN" altLang="en-US" sz="1600" b="0" spc="20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p:cNvPicPr>
            <a:picLocks noChangeAspect="1"/>
          </p:cNvPicPr>
          <p:nvPr/>
        </p:nvPicPr>
        <p:blipFill>
          <a:blip r:embed="rId7"/>
          <a:stretch>
            <a:fillRect/>
          </a:stretch>
        </p:blipFill>
        <p:spPr>
          <a:xfrm rot="2700000">
            <a:off x="6379210" y="1805940"/>
            <a:ext cx="3241675" cy="3241675"/>
          </a:xfrm>
          <a:prstGeom prst="rect">
            <a:avLst/>
          </a:prstGeom>
        </p:spPr>
      </p:pic>
      <p:sp>
        <p:nvSpPr>
          <p:cNvPr id="4" name="灯片编号占位符 3"/>
          <p:cNvSpPr>
            <a:spLocks noGrp="1"/>
          </p:cNvSpPr>
          <p:nvPr>
            <p:ph type="sldNum" sz="quarter" idx="12"/>
          </p:nvPr>
        </p:nvSpPr>
        <p:spPr/>
        <p:txBody>
          <a:bodyPr/>
          <a:lstStyle/>
          <a:p>
            <a:fld id="{89D326CB-CD4F-4FDD-B6AF-2E5E44856E09}" type="slidenum">
              <a:rPr lang="zh-CN" altLang="en-US" smtClean="0"/>
              <a:t>15</a:t>
            </a:fld>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a:off x="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直角三角形 4"/>
          <p:cNvSpPr/>
          <p:nvPr/>
        </p:nvSpPr>
        <p:spPr>
          <a:xfrm flipH="1">
            <a:off x="1127760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p:nvSpPr>
        <p:spPr>
          <a:xfrm>
            <a:off x="10621374" y="0"/>
            <a:ext cx="1570626" cy="956558"/>
          </a:xfrm>
          <a:custGeom>
            <a:avLst/>
            <a:gdLst>
              <a:gd name="connsiteX0" fmla="*/ 28587 w 1570626"/>
              <a:gd name="connsiteY0" fmla="*/ 0 h 956558"/>
              <a:gd name="connsiteX1" fmla="*/ 1570626 w 1570626"/>
              <a:gd name="connsiteY1" fmla="*/ 0 h 956558"/>
              <a:gd name="connsiteX2" fmla="*/ 1570626 w 1570626"/>
              <a:gd name="connsiteY2" fmla="*/ 340488 h 956558"/>
              <a:gd name="connsiteX3" fmla="*/ 1000839 w 1570626"/>
              <a:gd name="connsiteY3" fmla="*/ 956558 h 956558"/>
              <a:gd name="connsiteX4" fmla="*/ 0 w 1570626"/>
              <a:gd name="connsiteY4" fmla="*/ 30909 h 95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26" h="956558">
                <a:moveTo>
                  <a:pt x="28587" y="0"/>
                </a:moveTo>
                <a:lnTo>
                  <a:pt x="1570626" y="0"/>
                </a:lnTo>
                <a:lnTo>
                  <a:pt x="1570626" y="340488"/>
                </a:lnTo>
                <a:lnTo>
                  <a:pt x="1000839" y="956558"/>
                </a:lnTo>
                <a:lnTo>
                  <a:pt x="0" y="30909"/>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直角三角形 9"/>
          <p:cNvSpPr/>
          <p:nvPr/>
        </p:nvSpPr>
        <p:spPr>
          <a:xfrm rot="18900000">
            <a:off x="9517595" y="-457201"/>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7" name="组合 26"/>
          <p:cNvGrpSpPr/>
          <p:nvPr/>
        </p:nvGrpSpPr>
        <p:grpSpPr>
          <a:xfrm>
            <a:off x="1151068" y="1781999"/>
            <a:ext cx="817352" cy="1645812"/>
            <a:chOff x="819343" y="1162874"/>
            <a:chExt cx="817352" cy="1645812"/>
          </a:xfrm>
        </p:grpSpPr>
        <p:cxnSp>
          <p:nvCxnSpPr>
            <p:cNvPr id="23" name="直接连接符 22"/>
            <p:cNvCxnSpPr/>
            <p:nvPr/>
          </p:nvCxnSpPr>
          <p:spPr>
            <a:xfrm flipV="1">
              <a:off x="819343" y="1162874"/>
              <a:ext cx="817352" cy="811064"/>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flipV="1">
              <a:off x="822487" y="1994478"/>
              <a:ext cx="817352" cy="811064"/>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rot="10800000">
            <a:off x="10033000" y="3900170"/>
            <a:ext cx="817245" cy="1645920"/>
            <a:chOff x="819343" y="1162874"/>
            <a:chExt cx="817352" cy="1645812"/>
          </a:xfrm>
        </p:grpSpPr>
        <p:cxnSp>
          <p:nvCxnSpPr>
            <p:cNvPr id="29" name="直接连接符 28"/>
            <p:cNvCxnSpPr/>
            <p:nvPr/>
          </p:nvCxnSpPr>
          <p:spPr>
            <a:xfrm flipV="1">
              <a:off x="819343" y="1162874"/>
              <a:ext cx="817352" cy="811064"/>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flipV="1">
              <a:off x="822487" y="1994478"/>
              <a:ext cx="817352" cy="811064"/>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3460750" y="1871602"/>
            <a:ext cx="2661778" cy="460375"/>
          </a:xfrm>
          <a:prstGeom prst="rect">
            <a:avLst/>
          </a:prstGeom>
          <a:noFill/>
        </p:spPr>
        <p:txBody>
          <a:bodyPr wrap="square" rtlCol="0">
            <a:spAutoFit/>
          </a:bodyPr>
          <a:lstStyle/>
          <a:p>
            <a:pPr algn="just"/>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数据如何来</a:t>
            </a:r>
          </a:p>
        </p:txBody>
      </p:sp>
      <p:sp>
        <p:nvSpPr>
          <p:cNvPr id="32" name="矩形 31"/>
          <p:cNvSpPr/>
          <p:nvPr/>
        </p:nvSpPr>
        <p:spPr>
          <a:xfrm>
            <a:off x="3460750" y="2425106"/>
            <a:ext cx="6280216" cy="755650"/>
          </a:xfrm>
          <a:prstGeom prst="rect">
            <a:avLst/>
          </a:prstGeom>
        </p:spPr>
        <p:txBody>
          <a:bodyPr wrap="square">
            <a:spAutoFit/>
          </a:bodyPr>
          <a:lstStyle/>
          <a:p>
            <a:pPr>
              <a:lnSpc>
                <a:spcPct val="120000"/>
              </a:lnSpc>
            </a:pPr>
            <a:r>
              <a:rPr lang="zh-CN" altLang="en-US" dirty="0">
                <a:solidFill>
                  <a:schemeClr val="tx1">
                    <a:lumMod val="65000"/>
                    <a:lumOff val="35000"/>
                  </a:schemeClr>
                </a:solidFill>
                <a:uFillTx/>
              </a:rPr>
              <a:t>可通过模型的导入</a:t>
            </a:r>
          </a:p>
          <a:p>
            <a:pPr>
              <a:lnSpc>
                <a:spcPct val="120000"/>
              </a:lnSpc>
            </a:pPr>
            <a:r>
              <a:rPr lang="zh-CN" altLang="en-US" dirty="0">
                <a:solidFill>
                  <a:schemeClr val="tx1">
                    <a:lumMod val="65000"/>
                    <a:lumOff val="35000"/>
                  </a:schemeClr>
                </a:solidFill>
                <a:uFillTx/>
              </a:rPr>
              <a:t>或通过元数据管理功能获取物理数据库</a:t>
            </a:r>
          </a:p>
        </p:txBody>
      </p:sp>
      <p:sp>
        <p:nvSpPr>
          <p:cNvPr id="33" name="菱形 32"/>
          <p:cNvSpPr/>
          <p:nvPr/>
        </p:nvSpPr>
        <p:spPr>
          <a:xfrm>
            <a:off x="5617107" y="1872399"/>
            <a:ext cx="462987" cy="462987"/>
          </a:xfrm>
          <a:prstGeom prst="diamond">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文本框 33"/>
          <p:cNvSpPr txBox="1"/>
          <p:nvPr/>
        </p:nvSpPr>
        <p:spPr>
          <a:xfrm>
            <a:off x="6085046" y="3885959"/>
            <a:ext cx="2184474" cy="460375"/>
          </a:xfrm>
          <a:prstGeom prst="rect">
            <a:avLst/>
          </a:prstGeom>
          <a:noFill/>
        </p:spPr>
        <p:txBody>
          <a:bodyPr wrap="square" rtlCol="0">
            <a:spAutoFit/>
          </a:bodyPr>
          <a:lstStyle/>
          <a:p>
            <a:pPr algn="just"/>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数据如何存</a:t>
            </a:r>
          </a:p>
        </p:txBody>
      </p:sp>
      <p:sp>
        <p:nvSpPr>
          <p:cNvPr id="35" name="菱形 34"/>
          <p:cNvSpPr/>
          <p:nvPr/>
        </p:nvSpPr>
        <p:spPr>
          <a:xfrm>
            <a:off x="7992846" y="3900274"/>
            <a:ext cx="462987" cy="462987"/>
          </a:xfrm>
          <a:prstGeom prst="diamond">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矩形 35"/>
          <p:cNvSpPr/>
          <p:nvPr/>
        </p:nvSpPr>
        <p:spPr>
          <a:xfrm>
            <a:off x="2286499" y="4444196"/>
            <a:ext cx="6280216" cy="755650"/>
          </a:xfrm>
          <a:prstGeom prst="rect">
            <a:avLst/>
          </a:prstGeom>
        </p:spPr>
        <p:txBody>
          <a:bodyPr wrap="square">
            <a:spAutoFit/>
          </a:bodyPr>
          <a:lstStyle/>
          <a:p>
            <a:pPr algn="r">
              <a:lnSpc>
                <a:spcPct val="120000"/>
              </a:lnSpc>
            </a:pPr>
            <a:r>
              <a:rPr lang="zh-CN" altLang="en-US" dirty="0">
                <a:solidFill>
                  <a:schemeClr val="tx1">
                    <a:lumMod val="65000"/>
                    <a:lumOff val="35000"/>
                  </a:schemeClr>
                </a:solidFill>
                <a:uFillTx/>
              </a:rPr>
              <a:t>根据数据模型等标准规范，把数据按主题域、概念主题、逻辑实体、物理库、数据表等分类储存</a:t>
            </a:r>
          </a:p>
        </p:txBody>
      </p:sp>
      <p:sp>
        <p:nvSpPr>
          <p:cNvPr id="2" name="文本框 1"/>
          <p:cNvSpPr txBox="1"/>
          <p:nvPr/>
        </p:nvSpPr>
        <p:spPr>
          <a:xfrm>
            <a:off x="876300" y="355600"/>
            <a:ext cx="4679950"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a:t>
            </a:r>
          </a:p>
        </p:txBody>
      </p:sp>
      <p:pic>
        <p:nvPicPr>
          <p:cNvPr id="6" name="图片 5" descr="未命名-4"/>
          <p:cNvPicPr>
            <a:picLocks noChangeAspect="1"/>
          </p:cNvPicPr>
          <p:nvPr/>
        </p:nvPicPr>
        <p:blipFill>
          <a:blip r:embed="rId2"/>
          <a:stretch>
            <a:fillRect/>
          </a:stretch>
        </p:blipFill>
        <p:spPr>
          <a:xfrm rot="18900000">
            <a:off x="9058275" y="4022090"/>
            <a:ext cx="1395095" cy="1395095"/>
          </a:xfrm>
          <a:prstGeom prst="rect">
            <a:avLst/>
          </a:prstGeom>
        </p:spPr>
      </p:pic>
      <p:pic>
        <p:nvPicPr>
          <p:cNvPr id="7" name="图片 6" descr="C:\Users\abc\Desktop\架构ppt\未命名-5.jpg未命名-5"/>
          <p:cNvPicPr>
            <a:picLocks noChangeAspect="1"/>
          </p:cNvPicPr>
          <p:nvPr/>
        </p:nvPicPr>
        <p:blipFill>
          <a:blip r:embed="rId3"/>
          <a:srcRect/>
          <a:stretch>
            <a:fillRect/>
          </a:stretch>
        </p:blipFill>
        <p:spPr>
          <a:xfrm rot="2640000">
            <a:off x="1576070" y="1838325"/>
            <a:ext cx="1522095" cy="1510665"/>
          </a:xfrm>
          <a:prstGeom prst="rect">
            <a:avLst/>
          </a:prstGeom>
        </p:spPr>
      </p:pic>
      <p:sp>
        <p:nvSpPr>
          <p:cNvPr id="8" name="灯片编号占位符 7"/>
          <p:cNvSpPr>
            <a:spLocks noGrp="1"/>
          </p:cNvSpPr>
          <p:nvPr>
            <p:ph type="sldNum" sz="quarter" idx="12"/>
          </p:nvPr>
        </p:nvSpPr>
        <p:spPr/>
        <p:txBody>
          <a:bodyPr/>
          <a:lstStyle/>
          <a:p>
            <a:fld id="{89D326CB-CD4F-4FDD-B6AF-2E5E44856E09}" type="slidenum">
              <a:rPr lang="zh-CN" altLang="en-US" smtClean="0"/>
              <a:t>16</a:t>
            </a:fld>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a:off x="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直角三角形 4"/>
          <p:cNvSpPr/>
          <p:nvPr/>
        </p:nvSpPr>
        <p:spPr>
          <a:xfrm flipH="1">
            <a:off x="1127760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p:nvSpPr>
        <p:spPr>
          <a:xfrm>
            <a:off x="10621374" y="0"/>
            <a:ext cx="1570626" cy="956558"/>
          </a:xfrm>
          <a:custGeom>
            <a:avLst/>
            <a:gdLst>
              <a:gd name="connsiteX0" fmla="*/ 28587 w 1570626"/>
              <a:gd name="connsiteY0" fmla="*/ 0 h 956558"/>
              <a:gd name="connsiteX1" fmla="*/ 1570626 w 1570626"/>
              <a:gd name="connsiteY1" fmla="*/ 0 h 956558"/>
              <a:gd name="connsiteX2" fmla="*/ 1570626 w 1570626"/>
              <a:gd name="connsiteY2" fmla="*/ 340488 h 956558"/>
              <a:gd name="connsiteX3" fmla="*/ 1000839 w 1570626"/>
              <a:gd name="connsiteY3" fmla="*/ 956558 h 956558"/>
              <a:gd name="connsiteX4" fmla="*/ 0 w 1570626"/>
              <a:gd name="connsiteY4" fmla="*/ 30909 h 95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26" h="956558">
                <a:moveTo>
                  <a:pt x="28587" y="0"/>
                </a:moveTo>
                <a:lnTo>
                  <a:pt x="1570626" y="0"/>
                </a:lnTo>
                <a:lnTo>
                  <a:pt x="1570626" y="340488"/>
                </a:lnTo>
                <a:lnTo>
                  <a:pt x="1000839" y="956558"/>
                </a:lnTo>
                <a:lnTo>
                  <a:pt x="0" y="30909"/>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直角三角形 9"/>
          <p:cNvSpPr/>
          <p:nvPr/>
        </p:nvSpPr>
        <p:spPr>
          <a:xfrm rot="18900000">
            <a:off x="9517595" y="-457201"/>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7" name="组合 26"/>
          <p:cNvGrpSpPr/>
          <p:nvPr/>
        </p:nvGrpSpPr>
        <p:grpSpPr>
          <a:xfrm>
            <a:off x="1055818" y="1607374"/>
            <a:ext cx="817352" cy="1645812"/>
            <a:chOff x="819343" y="1162874"/>
            <a:chExt cx="817352" cy="1645812"/>
          </a:xfrm>
        </p:grpSpPr>
        <p:cxnSp>
          <p:nvCxnSpPr>
            <p:cNvPr id="23" name="直接连接符 22"/>
            <p:cNvCxnSpPr/>
            <p:nvPr/>
          </p:nvCxnSpPr>
          <p:spPr>
            <a:xfrm flipV="1">
              <a:off x="819343" y="1162874"/>
              <a:ext cx="817352" cy="811064"/>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flipV="1">
              <a:off x="822487" y="1994478"/>
              <a:ext cx="817352" cy="811064"/>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rot="10800000">
            <a:off x="10175875" y="4154170"/>
            <a:ext cx="817245" cy="1645920"/>
            <a:chOff x="819343" y="1162874"/>
            <a:chExt cx="817352" cy="1645812"/>
          </a:xfrm>
        </p:grpSpPr>
        <p:cxnSp>
          <p:nvCxnSpPr>
            <p:cNvPr id="29" name="直接连接符 28"/>
            <p:cNvCxnSpPr/>
            <p:nvPr/>
          </p:nvCxnSpPr>
          <p:spPr>
            <a:xfrm flipV="1">
              <a:off x="819343" y="1162874"/>
              <a:ext cx="817352" cy="811064"/>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flipV="1">
              <a:off x="822487" y="1994478"/>
              <a:ext cx="817352" cy="811064"/>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3413125" y="1696977"/>
            <a:ext cx="2661778" cy="460375"/>
          </a:xfrm>
          <a:prstGeom prst="rect">
            <a:avLst/>
          </a:prstGeom>
          <a:noFill/>
        </p:spPr>
        <p:txBody>
          <a:bodyPr wrap="square" rtlCol="0">
            <a:spAutoFit/>
          </a:bodyPr>
          <a:lstStyle/>
          <a:p>
            <a:pPr algn="just"/>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数据如何管</a:t>
            </a:r>
          </a:p>
        </p:txBody>
      </p:sp>
      <p:sp>
        <p:nvSpPr>
          <p:cNvPr id="32" name="矩形 31"/>
          <p:cNvSpPr/>
          <p:nvPr/>
        </p:nvSpPr>
        <p:spPr>
          <a:xfrm>
            <a:off x="3365500" y="2218690"/>
            <a:ext cx="7992110" cy="1419860"/>
          </a:xfrm>
          <a:prstGeom prst="rect">
            <a:avLst/>
          </a:prstGeom>
        </p:spPr>
        <p:txBody>
          <a:bodyPr wrap="square">
            <a:spAutoFit/>
          </a:bodyPr>
          <a:lstStyle/>
          <a:p>
            <a:pPr>
              <a:lnSpc>
                <a:spcPct val="120000"/>
              </a:lnSpc>
            </a:pPr>
            <a:r>
              <a:rPr lang="zh-CN" altLang="en-US" dirty="0">
                <a:solidFill>
                  <a:schemeClr val="tx1">
                    <a:lumMod val="65000"/>
                    <a:lumOff val="35000"/>
                  </a:schemeClr>
                </a:solidFill>
                <a:uFillTx/>
              </a:rPr>
              <a:t>通过逐层的流程分解确定各种业务活动单元，各业务活动单元按照高内聚松耦合的指导原则来确定大的业务域和业务组件。从数据采集、处理、传输到使用进行统一规划，设计数据资源架构。形成一套概念数据模型、逻辑数据模型、物理数据模型建设的工作方法和流程。</a:t>
            </a:r>
          </a:p>
        </p:txBody>
      </p:sp>
      <p:sp>
        <p:nvSpPr>
          <p:cNvPr id="33" name="菱形 32"/>
          <p:cNvSpPr/>
          <p:nvPr/>
        </p:nvSpPr>
        <p:spPr>
          <a:xfrm>
            <a:off x="5378982" y="1697774"/>
            <a:ext cx="462987" cy="462987"/>
          </a:xfrm>
          <a:prstGeom prst="diamond">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文本框 33"/>
          <p:cNvSpPr txBox="1"/>
          <p:nvPr/>
        </p:nvSpPr>
        <p:spPr>
          <a:xfrm>
            <a:off x="6212046" y="4155834"/>
            <a:ext cx="2184474" cy="460375"/>
          </a:xfrm>
          <a:prstGeom prst="rect">
            <a:avLst/>
          </a:prstGeom>
          <a:noFill/>
        </p:spPr>
        <p:txBody>
          <a:bodyPr wrap="square" rtlCol="0">
            <a:spAutoFit/>
          </a:bodyPr>
          <a:lstStyle/>
          <a:p>
            <a:pPr algn="just"/>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数据如何用</a:t>
            </a:r>
          </a:p>
        </p:txBody>
      </p:sp>
      <p:sp>
        <p:nvSpPr>
          <p:cNvPr id="35" name="菱形 34"/>
          <p:cNvSpPr/>
          <p:nvPr/>
        </p:nvSpPr>
        <p:spPr>
          <a:xfrm>
            <a:off x="8135721" y="4154274"/>
            <a:ext cx="462987" cy="462987"/>
          </a:xfrm>
          <a:prstGeom prst="diamond">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矩形 35"/>
          <p:cNvSpPr/>
          <p:nvPr/>
        </p:nvSpPr>
        <p:spPr>
          <a:xfrm>
            <a:off x="2572249" y="4698196"/>
            <a:ext cx="6280216" cy="755650"/>
          </a:xfrm>
          <a:prstGeom prst="rect">
            <a:avLst/>
          </a:prstGeom>
        </p:spPr>
        <p:txBody>
          <a:bodyPr wrap="square">
            <a:spAutoFit/>
          </a:bodyPr>
          <a:lstStyle/>
          <a:p>
            <a:pPr algn="r">
              <a:lnSpc>
                <a:spcPct val="120000"/>
              </a:lnSpc>
            </a:pPr>
            <a:r>
              <a:rPr lang="zh-CN" altLang="en-US" dirty="0">
                <a:solidFill>
                  <a:schemeClr val="tx1">
                    <a:lumMod val="65000"/>
                    <a:lumOff val="35000"/>
                  </a:schemeClr>
                </a:solidFill>
                <a:uFillTx/>
              </a:rPr>
              <a:t>产品通过中心数据库共享功能将各模块有机联系在一起，集中记录和管理需求，支持主流建模标准文档导出。</a:t>
            </a:r>
          </a:p>
        </p:txBody>
      </p:sp>
      <p:sp>
        <p:nvSpPr>
          <p:cNvPr id="2" name="文本框 1"/>
          <p:cNvSpPr txBox="1"/>
          <p:nvPr/>
        </p:nvSpPr>
        <p:spPr>
          <a:xfrm>
            <a:off x="876300" y="355600"/>
            <a:ext cx="4679950"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a:t>
            </a:r>
          </a:p>
        </p:txBody>
      </p:sp>
      <p:pic>
        <p:nvPicPr>
          <p:cNvPr id="6" name="图片 5" descr="C:\Users\abc\Desktop\架构ppt\未命名-8.jpg未命名-8"/>
          <p:cNvPicPr>
            <a:picLocks noChangeAspect="1"/>
          </p:cNvPicPr>
          <p:nvPr/>
        </p:nvPicPr>
        <p:blipFill>
          <a:blip r:embed="rId3"/>
          <a:srcRect/>
          <a:stretch>
            <a:fillRect/>
          </a:stretch>
        </p:blipFill>
        <p:spPr>
          <a:xfrm rot="18900000">
            <a:off x="9217343" y="4276090"/>
            <a:ext cx="1394460" cy="1395095"/>
          </a:xfrm>
          <a:prstGeom prst="rect">
            <a:avLst/>
          </a:prstGeom>
        </p:spPr>
      </p:pic>
      <p:pic>
        <p:nvPicPr>
          <p:cNvPr id="7" name="图片 6" descr="C:\Users\abc\Desktop\架构ppt\未命名-7.jpg未命名-7"/>
          <p:cNvPicPr>
            <a:picLocks noChangeAspect="1"/>
          </p:cNvPicPr>
          <p:nvPr/>
        </p:nvPicPr>
        <p:blipFill>
          <a:blip r:embed="rId4"/>
          <a:srcRect/>
          <a:stretch>
            <a:fillRect/>
          </a:stretch>
        </p:blipFill>
        <p:spPr>
          <a:xfrm rot="2640000">
            <a:off x="1454785" y="1663700"/>
            <a:ext cx="1510665" cy="1510665"/>
          </a:xfrm>
          <a:prstGeom prst="rect">
            <a:avLst/>
          </a:prstGeom>
        </p:spPr>
      </p:pic>
      <p:sp>
        <p:nvSpPr>
          <p:cNvPr id="8" name="灯片编号占位符 7"/>
          <p:cNvSpPr>
            <a:spLocks noGrp="1"/>
          </p:cNvSpPr>
          <p:nvPr>
            <p:ph type="sldNum" sz="quarter" idx="12"/>
          </p:nvPr>
        </p:nvSpPr>
        <p:spPr/>
        <p:txBody>
          <a:bodyPr/>
          <a:lstStyle/>
          <a:p>
            <a:fld id="{89D326CB-CD4F-4FDD-B6AF-2E5E44856E09}" type="slidenum">
              <a:rPr lang="zh-CN" altLang="en-US" smtClean="0"/>
              <a:t>17</a:t>
            </a:fld>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6835" y="3811"/>
            <a:ext cx="6329680" cy="8928372"/>
            <a:chOff x="-30480" y="1"/>
            <a:chExt cx="6329680" cy="8928372"/>
          </a:xfrm>
        </p:grpSpPr>
        <p:sp>
          <p:nvSpPr>
            <p:cNvPr id="3" name="直角三角形 2"/>
            <p:cNvSpPr/>
            <p:nvPr/>
          </p:nvSpPr>
          <p:spPr>
            <a:xfrm rot="5400000">
              <a:off x="1259840" y="-1290319"/>
              <a:ext cx="3749040" cy="63296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nvSpPr>
          <p:spPr>
            <a:xfrm rot="3120778">
              <a:off x="137850" y="3251999"/>
              <a:ext cx="7254990" cy="4097758"/>
            </a:xfrm>
            <a:custGeom>
              <a:avLst/>
              <a:gdLst>
                <a:gd name="connsiteX0" fmla="*/ 0 w 8148320"/>
                <a:gd name="connsiteY0" fmla="*/ 0 h 4074295"/>
                <a:gd name="connsiteX1" fmla="*/ 8148320 w 8148320"/>
                <a:gd name="connsiteY1" fmla="*/ 0 h 4074295"/>
                <a:gd name="connsiteX2" fmla="*/ 8148320 w 8148320"/>
                <a:gd name="connsiteY2" fmla="*/ 4074295 h 4074295"/>
                <a:gd name="connsiteX3" fmla="*/ 0 w 8148320"/>
                <a:gd name="connsiteY3" fmla="*/ 4074295 h 4074295"/>
                <a:gd name="connsiteX4" fmla="*/ 0 w 8148320"/>
                <a:gd name="connsiteY4" fmla="*/ 0 h 4074295"/>
                <a:gd name="connsiteX0-1" fmla="*/ 0 w 8148320"/>
                <a:gd name="connsiteY0-2" fmla="*/ 0 h 4106504"/>
                <a:gd name="connsiteX1-3" fmla="*/ 8148320 w 8148320"/>
                <a:gd name="connsiteY1-4" fmla="*/ 0 h 4106504"/>
                <a:gd name="connsiteX2-5" fmla="*/ 4797303 w 8148320"/>
                <a:gd name="connsiteY2-6" fmla="*/ 4106504 h 4106504"/>
                <a:gd name="connsiteX3-7" fmla="*/ 0 w 8148320"/>
                <a:gd name="connsiteY3-8" fmla="*/ 4074295 h 4106504"/>
                <a:gd name="connsiteX4-9" fmla="*/ 0 w 8148320"/>
                <a:gd name="connsiteY4-10" fmla="*/ 0 h 4106504"/>
                <a:gd name="connsiteX0-11" fmla="*/ 0 w 7986569"/>
                <a:gd name="connsiteY0-12" fmla="*/ 0 h 4106504"/>
                <a:gd name="connsiteX1-13" fmla="*/ 7986569 w 7986569"/>
                <a:gd name="connsiteY1-14" fmla="*/ 9039 h 4106504"/>
                <a:gd name="connsiteX2-15" fmla="*/ 4797303 w 7986569"/>
                <a:gd name="connsiteY2-16" fmla="*/ 4106504 h 4106504"/>
                <a:gd name="connsiteX3-17" fmla="*/ 0 w 7986569"/>
                <a:gd name="connsiteY3-18" fmla="*/ 4074295 h 4106504"/>
                <a:gd name="connsiteX4-19" fmla="*/ 0 w 7986569"/>
                <a:gd name="connsiteY4-20" fmla="*/ 0 h 4106504"/>
                <a:gd name="connsiteX0-21" fmla="*/ 1282265 w 7986569"/>
                <a:gd name="connsiteY0-22" fmla="*/ 0 h 4097758"/>
                <a:gd name="connsiteX1-23" fmla="*/ 7986569 w 7986569"/>
                <a:gd name="connsiteY1-24" fmla="*/ 293 h 4097758"/>
                <a:gd name="connsiteX2-25" fmla="*/ 4797303 w 7986569"/>
                <a:gd name="connsiteY2-26" fmla="*/ 4097758 h 4097758"/>
                <a:gd name="connsiteX3-27" fmla="*/ 0 w 7986569"/>
                <a:gd name="connsiteY3-28" fmla="*/ 4065549 h 4097758"/>
                <a:gd name="connsiteX4-29" fmla="*/ 1282265 w 7986569"/>
                <a:gd name="connsiteY4-30" fmla="*/ 0 h 4097758"/>
                <a:gd name="connsiteX0-31" fmla="*/ 875942 w 7580246"/>
                <a:gd name="connsiteY0-32" fmla="*/ 0 h 4097758"/>
                <a:gd name="connsiteX1-33" fmla="*/ 7580246 w 7580246"/>
                <a:gd name="connsiteY1-34" fmla="*/ 293 h 4097758"/>
                <a:gd name="connsiteX2-35" fmla="*/ 4390980 w 7580246"/>
                <a:gd name="connsiteY2-36" fmla="*/ 4097758 h 4097758"/>
                <a:gd name="connsiteX3-37" fmla="*/ 0 w 7580246"/>
                <a:gd name="connsiteY3-38" fmla="*/ 4073474 h 4097758"/>
                <a:gd name="connsiteX4-39" fmla="*/ 875942 w 7580246"/>
                <a:gd name="connsiteY4-40" fmla="*/ 0 h 4097758"/>
                <a:gd name="connsiteX0-41" fmla="*/ 550686 w 7254990"/>
                <a:gd name="connsiteY0-42" fmla="*/ 0 h 4097758"/>
                <a:gd name="connsiteX1-43" fmla="*/ 7254990 w 7254990"/>
                <a:gd name="connsiteY1-44" fmla="*/ 293 h 4097758"/>
                <a:gd name="connsiteX2-45" fmla="*/ 4065724 w 7254990"/>
                <a:gd name="connsiteY2-46" fmla="*/ 4097758 h 4097758"/>
                <a:gd name="connsiteX3-47" fmla="*/ 0 w 7254990"/>
                <a:gd name="connsiteY3-48" fmla="*/ 4069655 h 4097758"/>
                <a:gd name="connsiteX4-49" fmla="*/ 550686 w 7254990"/>
                <a:gd name="connsiteY4-50" fmla="*/ 0 h 409775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54990" h="4097758">
                  <a:moveTo>
                    <a:pt x="550686" y="0"/>
                  </a:moveTo>
                  <a:lnTo>
                    <a:pt x="7254990" y="293"/>
                  </a:lnTo>
                  <a:lnTo>
                    <a:pt x="4065724" y="4097758"/>
                  </a:lnTo>
                  <a:lnTo>
                    <a:pt x="0" y="4069655"/>
                  </a:lnTo>
                  <a:lnTo>
                    <a:pt x="55068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1" name="组合 10"/>
          <p:cNvGrpSpPr/>
          <p:nvPr/>
        </p:nvGrpSpPr>
        <p:grpSpPr>
          <a:xfrm>
            <a:off x="10414000" y="589280"/>
            <a:ext cx="2812526" cy="3556000"/>
            <a:chOff x="10414000" y="589280"/>
            <a:chExt cx="2812526" cy="3556000"/>
          </a:xfrm>
        </p:grpSpPr>
        <p:sp>
          <p:nvSpPr>
            <p:cNvPr id="7" name="直角三角形 6"/>
            <p:cNvSpPr/>
            <p:nvPr/>
          </p:nvSpPr>
          <p:spPr>
            <a:xfrm rot="2700000">
              <a:off x="11157475" y="1251477"/>
              <a:ext cx="2069051" cy="206905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9" name="直接连接符 8"/>
            <p:cNvCxnSpPr/>
            <p:nvPr/>
          </p:nvCxnSpPr>
          <p:spPr>
            <a:xfrm flipH="1">
              <a:off x="10414000" y="589280"/>
              <a:ext cx="1778000" cy="1778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5400000" flipH="1">
              <a:off x="10414000" y="2367280"/>
              <a:ext cx="1778000" cy="1778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3" name="直接连接符 12"/>
          <p:cNvCxnSpPr/>
          <p:nvPr/>
        </p:nvCxnSpPr>
        <p:spPr>
          <a:xfrm>
            <a:off x="447040" y="4033520"/>
            <a:ext cx="1950720" cy="256032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rot="19725311">
            <a:off x="3614062" y="527517"/>
            <a:ext cx="2458720" cy="119322"/>
          </a:xfrm>
          <a:custGeom>
            <a:avLst/>
            <a:gdLst>
              <a:gd name="connsiteX0" fmla="*/ 0 w 2458720"/>
              <a:gd name="connsiteY0" fmla="*/ 0 h 111762"/>
              <a:gd name="connsiteX1" fmla="*/ 2458720 w 2458720"/>
              <a:gd name="connsiteY1" fmla="*/ 0 h 111762"/>
              <a:gd name="connsiteX2" fmla="*/ 2458720 w 2458720"/>
              <a:gd name="connsiteY2" fmla="*/ 111762 h 111762"/>
              <a:gd name="connsiteX3" fmla="*/ 0 w 2458720"/>
              <a:gd name="connsiteY3" fmla="*/ 111762 h 111762"/>
              <a:gd name="connsiteX4" fmla="*/ 0 w 2458720"/>
              <a:gd name="connsiteY4" fmla="*/ 0 h 111762"/>
              <a:gd name="connsiteX0-1" fmla="*/ 146396 w 2458720"/>
              <a:gd name="connsiteY0-2" fmla="*/ 0 h 118014"/>
              <a:gd name="connsiteX1-3" fmla="*/ 2458720 w 2458720"/>
              <a:gd name="connsiteY1-4" fmla="*/ 6252 h 118014"/>
              <a:gd name="connsiteX2-5" fmla="*/ 2458720 w 2458720"/>
              <a:gd name="connsiteY2-6" fmla="*/ 118014 h 118014"/>
              <a:gd name="connsiteX3-7" fmla="*/ 0 w 2458720"/>
              <a:gd name="connsiteY3-8" fmla="*/ 118014 h 118014"/>
              <a:gd name="connsiteX4-9" fmla="*/ 146396 w 2458720"/>
              <a:gd name="connsiteY4-10" fmla="*/ 0 h 118014"/>
              <a:gd name="connsiteX0-11" fmla="*/ 146396 w 2458720"/>
              <a:gd name="connsiteY0-12" fmla="*/ 1308 h 119322"/>
              <a:gd name="connsiteX1-13" fmla="*/ 2338529 w 2458720"/>
              <a:gd name="connsiteY1-14" fmla="*/ 0 h 119322"/>
              <a:gd name="connsiteX2-15" fmla="*/ 2458720 w 2458720"/>
              <a:gd name="connsiteY2-16" fmla="*/ 119322 h 119322"/>
              <a:gd name="connsiteX3-17" fmla="*/ 0 w 2458720"/>
              <a:gd name="connsiteY3-18" fmla="*/ 119322 h 119322"/>
              <a:gd name="connsiteX4-19" fmla="*/ 146396 w 2458720"/>
              <a:gd name="connsiteY4-20" fmla="*/ 1308 h 1193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58720" h="119322">
                <a:moveTo>
                  <a:pt x="146396" y="1308"/>
                </a:moveTo>
                <a:lnTo>
                  <a:pt x="2338529" y="0"/>
                </a:lnTo>
                <a:lnTo>
                  <a:pt x="2458720" y="119322"/>
                </a:lnTo>
                <a:lnTo>
                  <a:pt x="0" y="119322"/>
                </a:lnTo>
                <a:lnTo>
                  <a:pt x="146396" y="1308"/>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16"/>
          <p:cNvSpPr/>
          <p:nvPr/>
        </p:nvSpPr>
        <p:spPr>
          <a:xfrm rot="19725311">
            <a:off x="4335855" y="220435"/>
            <a:ext cx="1090648" cy="43720"/>
          </a:xfrm>
          <a:custGeom>
            <a:avLst/>
            <a:gdLst>
              <a:gd name="connsiteX0" fmla="*/ 0 w 1090648"/>
              <a:gd name="connsiteY0" fmla="*/ 0 h 45719"/>
              <a:gd name="connsiteX1" fmla="*/ 1090648 w 1090648"/>
              <a:gd name="connsiteY1" fmla="*/ 0 h 45719"/>
              <a:gd name="connsiteX2" fmla="*/ 1090648 w 1090648"/>
              <a:gd name="connsiteY2" fmla="*/ 45719 h 45719"/>
              <a:gd name="connsiteX3" fmla="*/ 0 w 1090648"/>
              <a:gd name="connsiteY3" fmla="*/ 45719 h 45719"/>
              <a:gd name="connsiteX4" fmla="*/ 0 w 1090648"/>
              <a:gd name="connsiteY4" fmla="*/ 0 h 45719"/>
              <a:gd name="connsiteX0-1" fmla="*/ 52264 w 1090648"/>
              <a:gd name="connsiteY0-2" fmla="*/ 1999 h 45719"/>
              <a:gd name="connsiteX1-3" fmla="*/ 1090648 w 1090648"/>
              <a:gd name="connsiteY1-4" fmla="*/ 0 h 45719"/>
              <a:gd name="connsiteX2-5" fmla="*/ 1090648 w 1090648"/>
              <a:gd name="connsiteY2-6" fmla="*/ 45719 h 45719"/>
              <a:gd name="connsiteX3-7" fmla="*/ 0 w 1090648"/>
              <a:gd name="connsiteY3-8" fmla="*/ 45719 h 45719"/>
              <a:gd name="connsiteX4-9" fmla="*/ 52264 w 1090648"/>
              <a:gd name="connsiteY4-10" fmla="*/ 1999 h 45719"/>
              <a:gd name="connsiteX0-11" fmla="*/ 52264 w 1090648"/>
              <a:gd name="connsiteY0-12" fmla="*/ 0 h 43720"/>
              <a:gd name="connsiteX1-13" fmla="*/ 1032188 w 1090648"/>
              <a:gd name="connsiteY1-14" fmla="*/ 16010 h 43720"/>
              <a:gd name="connsiteX2-15" fmla="*/ 1090648 w 1090648"/>
              <a:gd name="connsiteY2-16" fmla="*/ 43720 h 43720"/>
              <a:gd name="connsiteX3-17" fmla="*/ 0 w 1090648"/>
              <a:gd name="connsiteY3-18" fmla="*/ 43720 h 43720"/>
              <a:gd name="connsiteX4-19" fmla="*/ 52264 w 1090648"/>
              <a:gd name="connsiteY4-20" fmla="*/ 0 h 43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90648" h="43720">
                <a:moveTo>
                  <a:pt x="52264" y="0"/>
                </a:moveTo>
                <a:lnTo>
                  <a:pt x="1032188" y="16010"/>
                </a:lnTo>
                <a:lnTo>
                  <a:pt x="1090648" y="43720"/>
                </a:lnTo>
                <a:lnTo>
                  <a:pt x="0" y="43720"/>
                </a:lnTo>
                <a:lnTo>
                  <a:pt x="52264" y="0"/>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文本框 32"/>
          <p:cNvSpPr txBox="1"/>
          <p:nvPr/>
        </p:nvSpPr>
        <p:spPr>
          <a:xfrm>
            <a:off x="719502" y="544382"/>
            <a:ext cx="2468880" cy="953135"/>
          </a:xfrm>
          <a:prstGeom prst="rect">
            <a:avLst/>
          </a:prstGeom>
          <a:noFill/>
        </p:spPr>
        <p:txBody>
          <a:bodyPr wrap="none" rtlCol="0">
            <a:spAutoFit/>
          </a:bodyPr>
          <a:lstStyle/>
          <a:p>
            <a:pPr algn="l"/>
            <a:r>
              <a:rPr lang="zh-CN" altLang="en-US" sz="2800" b="1" spc="200" dirty="0">
                <a:solidFill>
                  <a:schemeClr val="bg2">
                    <a:lumMod val="25000"/>
                  </a:schemeClr>
                </a:solidFill>
                <a:uFillTx/>
                <a:latin typeface="微软雅黑" panose="020B0503020204020204" pitchFamily="34" charset="-122"/>
                <a:ea typeface="微软雅黑" panose="020B0503020204020204" pitchFamily="34" charset="-122"/>
              </a:rPr>
              <a:t>数据治理</a:t>
            </a:r>
          </a:p>
          <a:p>
            <a:pPr algn="l"/>
            <a:r>
              <a:rPr lang="zh-CN" altLang="en-US" sz="2800" b="1" spc="200" dirty="0">
                <a:solidFill>
                  <a:schemeClr val="bg2">
                    <a:lumMod val="25000"/>
                  </a:schemeClr>
                </a:solidFill>
                <a:uFillTx/>
                <a:latin typeface="微软雅黑" panose="020B0503020204020204" pitchFamily="34" charset="-122"/>
                <a:ea typeface="微软雅黑" panose="020B0503020204020204" pitchFamily="34" charset="-122"/>
              </a:rPr>
              <a:t>四个架构层次</a:t>
            </a:r>
          </a:p>
        </p:txBody>
      </p:sp>
      <p:sp>
        <p:nvSpPr>
          <p:cNvPr id="34" name="文本框 33"/>
          <p:cNvSpPr txBox="1"/>
          <p:nvPr/>
        </p:nvSpPr>
        <p:spPr>
          <a:xfrm>
            <a:off x="405995" y="2137506"/>
            <a:ext cx="514885" cy="584775"/>
          </a:xfrm>
          <a:prstGeom prst="rect">
            <a:avLst/>
          </a:prstGeom>
          <a:noFill/>
        </p:spPr>
        <p:txBody>
          <a:bodyPr wrap="none" rtlCol="0">
            <a:spAutoFit/>
          </a:bodyPr>
          <a:lstStyle/>
          <a:p>
            <a:pPr algn="l"/>
            <a:r>
              <a:rPr lang="en-US" altLang="zh-CN" sz="3200" b="1" spc="600" dirty="0">
                <a:solidFill>
                  <a:srgbClr val="00CC99"/>
                </a:solidFill>
                <a:latin typeface="微软雅黑" panose="020B0503020204020204" pitchFamily="34" charset="-122"/>
                <a:ea typeface="微软雅黑" panose="020B0503020204020204" pitchFamily="34" charset="-122"/>
              </a:rPr>
              <a:t>1</a:t>
            </a:r>
            <a:endParaRPr lang="zh-CN" altLang="en-US" sz="3200" b="1" spc="600" dirty="0">
              <a:solidFill>
                <a:srgbClr val="00CC99"/>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171695" y="1804045"/>
            <a:ext cx="3873288" cy="1247064"/>
            <a:chOff x="282151" y="2181936"/>
            <a:chExt cx="3873288" cy="1247064"/>
          </a:xfrm>
        </p:grpSpPr>
        <p:grpSp>
          <p:nvGrpSpPr>
            <p:cNvPr id="27" name="组合 26"/>
            <p:cNvGrpSpPr/>
            <p:nvPr/>
          </p:nvGrpSpPr>
          <p:grpSpPr>
            <a:xfrm>
              <a:off x="282151" y="2181936"/>
              <a:ext cx="911176" cy="1247064"/>
              <a:chOff x="1140542" y="1396181"/>
              <a:chExt cx="1435204" cy="1964265"/>
            </a:xfrm>
          </p:grpSpPr>
          <p:cxnSp>
            <p:nvCxnSpPr>
              <p:cNvPr id="29" name="直接连接符 28"/>
              <p:cNvCxnSpPr/>
              <p:nvPr/>
            </p:nvCxnSpPr>
            <p:spPr>
              <a:xfrm flipV="1">
                <a:off x="1140542" y="1396181"/>
                <a:ext cx="982132" cy="982132"/>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6200000" flipV="1">
                <a:off x="1163288" y="2378313"/>
                <a:ext cx="982132" cy="982132"/>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2122679" y="1396183"/>
                <a:ext cx="401624" cy="401627"/>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2145420" y="2930119"/>
                <a:ext cx="430326" cy="430327"/>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grpSp>
        <p:sp>
          <p:nvSpPr>
            <p:cNvPr id="35" name="文本框 34"/>
            <p:cNvSpPr txBox="1"/>
            <p:nvPr/>
          </p:nvSpPr>
          <p:spPr>
            <a:xfrm>
              <a:off x="876595" y="2477142"/>
              <a:ext cx="1679486" cy="398780"/>
            </a:xfrm>
            <a:prstGeom prst="rect">
              <a:avLst/>
            </a:prstGeom>
            <a:noFill/>
          </p:spPr>
          <p:txBody>
            <a:bodyPr wrap="square" rtlCol="0">
              <a:spAutoFit/>
            </a:bodyPr>
            <a:lstStyle/>
            <a:p>
              <a:pPr algn="just"/>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业务架构</a:t>
              </a:r>
            </a:p>
          </p:txBody>
        </p:sp>
        <p:sp>
          <p:nvSpPr>
            <p:cNvPr id="36" name="文本框 35"/>
            <p:cNvSpPr txBox="1"/>
            <p:nvPr/>
          </p:nvSpPr>
          <p:spPr>
            <a:xfrm>
              <a:off x="876594" y="2850156"/>
              <a:ext cx="3278845" cy="306705"/>
            </a:xfrm>
            <a:prstGeom prst="rect">
              <a:avLst/>
            </a:prstGeom>
            <a:noFill/>
          </p:spPr>
          <p:txBody>
            <a:bodyPr wrap="square" rtlCol="0">
              <a:spAutoFit/>
            </a:bodyPr>
            <a:lstStyle/>
            <a:p>
              <a:pPr algn="just"/>
              <a:r>
                <a:rPr lang="zh-CN" altLang="en-US" sz="1400" dirty="0">
                  <a:solidFill>
                    <a:schemeClr val="tx1">
                      <a:lumMod val="65000"/>
                      <a:lumOff val="35000"/>
                    </a:schemeClr>
                  </a:solidFill>
                  <a:uFillTx/>
                  <a:latin typeface="微软雅黑" panose="020B0503020204020204" pitchFamily="34" charset="-122"/>
                  <a:ea typeface="微软雅黑" panose="020B0503020204020204" pitchFamily="34" charset="-122"/>
                </a:rPr>
                <a:t>通过流程分解确定各种业务活动单元</a:t>
              </a:r>
            </a:p>
          </p:txBody>
        </p:sp>
      </p:grpSp>
      <p:grpSp>
        <p:nvGrpSpPr>
          <p:cNvPr id="48" name="组合 47"/>
          <p:cNvGrpSpPr/>
          <p:nvPr/>
        </p:nvGrpSpPr>
        <p:grpSpPr>
          <a:xfrm>
            <a:off x="766138" y="2999672"/>
            <a:ext cx="3873288" cy="1247064"/>
            <a:chOff x="970134" y="3595485"/>
            <a:chExt cx="3873288" cy="1247064"/>
          </a:xfrm>
        </p:grpSpPr>
        <p:grpSp>
          <p:nvGrpSpPr>
            <p:cNvPr id="39" name="组合 38"/>
            <p:cNvGrpSpPr/>
            <p:nvPr/>
          </p:nvGrpSpPr>
          <p:grpSpPr>
            <a:xfrm>
              <a:off x="970134" y="3595485"/>
              <a:ext cx="3873288" cy="1247064"/>
              <a:chOff x="282151" y="2181936"/>
              <a:chExt cx="3873288" cy="1247064"/>
            </a:xfrm>
          </p:grpSpPr>
          <p:grpSp>
            <p:nvGrpSpPr>
              <p:cNvPr id="40" name="组合 39"/>
              <p:cNvGrpSpPr/>
              <p:nvPr/>
            </p:nvGrpSpPr>
            <p:grpSpPr>
              <a:xfrm>
                <a:off x="282151" y="2181936"/>
                <a:ext cx="911176" cy="1247064"/>
                <a:chOff x="1140542" y="1396181"/>
                <a:chExt cx="1435204" cy="1964265"/>
              </a:xfrm>
            </p:grpSpPr>
            <p:cxnSp>
              <p:nvCxnSpPr>
                <p:cNvPr id="43" name="直接连接符 42"/>
                <p:cNvCxnSpPr/>
                <p:nvPr/>
              </p:nvCxnSpPr>
              <p:spPr>
                <a:xfrm flipV="1">
                  <a:off x="1140542" y="1396181"/>
                  <a:ext cx="982132" cy="982132"/>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16200000" flipV="1">
                  <a:off x="1163288" y="2378313"/>
                  <a:ext cx="982132" cy="982132"/>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flipV="1">
                  <a:off x="2122679" y="1396183"/>
                  <a:ext cx="401624" cy="401627"/>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2145420" y="2930119"/>
                  <a:ext cx="430326" cy="430327"/>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grpSp>
          <p:sp>
            <p:nvSpPr>
              <p:cNvPr id="41" name="文本框 40"/>
              <p:cNvSpPr txBox="1"/>
              <p:nvPr/>
            </p:nvSpPr>
            <p:spPr>
              <a:xfrm>
                <a:off x="876595" y="2477142"/>
                <a:ext cx="1679486" cy="398780"/>
              </a:xfrm>
              <a:prstGeom prst="rect">
                <a:avLst/>
              </a:prstGeom>
              <a:noFill/>
            </p:spPr>
            <p:txBody>
              <a:bodyPr wrap="square" rtlCol="0">
                <a:spAutoFit/>
              </a:bodyPr>
              <a:lstStyle/>
              <a:p>
                <a:pPr algn="just"/>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数据架构</a:t>
                </a:r>
              </a:p>
            </p:txBody>
          </p:sp>
          <p:sp>
            <p:nvSpPr>
              <p:cNvPr id="42" name="文本框 41"/>
              <p:cNvSpPr txBox="1"/>
              <p:nvPr/>
            </p:nvSpPr>
            <p:spPr>
              <a:xfrm>
                <a:off x="876594" y="2850156"/>
                <a:ext cx="3278845" cy="521970"/>
              </a:xfrm>
              <a:prstGeom prst="rect">
                <a:avLst/>
              </a:prstGeom>
              <a:noFill/>
            </p:spPr>
            <p:txBody>
              <a:bodyPr wrap="square" rtlCol="0">
                <a:spAutoFit/>
              </a:bodyPr>
              <a:lstStyle/>
              <a:p>
                <a:pPr algn="just"/>
                <a:r>
                  <a:rPr lang="zh-CN" altLang="en-US" sz="1400" dirty="0">
                    <a:solidFill>
                      <a:schemeClr val="tx1">
                        <a:lumMod val="65000"/>
                        <a:lumOff val="35000"/>
                      </a:schemeClr>
                    </a:solidFill>
                    <a:uFillTx/>
                    <a:latin typeface="微软雅黑" panose="020B0503020204020204" pitchFamily="34" charset="-122"/>
                    <a:ea typeface="微软雅黑" panose="020B0503020204020204" pitchFamily="34" charset="-122"/>
                  </a:rPr>
                  <a:t>初步构建概念数据模型和逻辑数据模型</a:t>
                </a:r>
              </a:p>
              <a:p>
                <a:pPr algn="just"/>
                <a:endParaRPr lang="zh-CN" altLang="en-US" sz="1400" dirty="0">
                  <a:solidFill>
                    <a:schemeClr val="tx1">
                      <a:lumMod val="65000"/>
                      <a:lumOff val="35000"/>
                    </a:schemeClr>
                  </a:solidFill>
                  <a:uFillTx/>
                  <a:latin typeface="微软雅黑" panose="020B0503020204020204" pitchFamily="34" charset="-122"/>
                  <a:ea typeface="微软雅黑" panose="020B0503020204020204" pitchFamily="34" charset="-122"/>
                </a:endParaRPr>
              </a:p>
            </p:txBody>
          </p:sp>
        </p:grpSp>
        <p:sp>
          <p:nvSpPr>
            <p:cNvPr id="47" name="文本框 46"/>
            <p:cNvSpPr txBox="1"/>
            <p:nvPr/>
          </p:nvSpPr>
          <p:spPr>
            <a:xfrm>
              <a:off x="1229823" y="3925869"/>
              <a:ext cx="514885" cy="584775"/>
            </a:xfrm>
            <a:prstGeom prst="rect">
              <a:avLst/>
            </a:prstGeom>
            <a:noFill/>
          </p:spPr>
          <p:txBody>
            <a:bodyPr wrap="none" rtlCol="0">
              <a:spAutoFit/>
            </a:bodyPr>
            <a:lstStyle/>
            <a:p>
              <a:pPr algn="l"/>
              <a:r>
                <a:rPr lang="en-US" altLang="zh-CN" sz="3200" b="1" spc="600" dirty="0">
                  <a:solidFill>
                    <a:srgbClr val="00CC99"/>
                  </a:solidFill>
                  <a:latin typeface="微软雅黑" panose="020B0503020204020204" pitchFamily="34" charset="-122"/>
                  <a:ea typeface="微软雅黑" panose="020B0503020204020204" pitchFamily="34" charset="-122"/>
                </a:rPr>
                <a:t>2</a:t>
              </a:r>
              <a:endParaRPr lang="zh-CN" altLang="en-US" sz="3200" b="1" spc="600" dirty="0">
                <a:solidFill>
                  <a:srgbClr val="00CC99"/>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1485460" y="4195299"/>
            <a:ext cx="4066540" cy="1247064"/>
            <a:chOff x="970134" y="3595485"/>
            <a:chExt cx="4066540" cy="1247064"/>
          </a:xfrm>
        </p:grpSpPr>
        <p:grpSp>
          <p:nvGrpSpPr>
            <p:cNvPr id="50" name="组合 49"/>
            <p:cNvGrpSpPr/>
            <p:nvPr/>
          </p:nvGrpSpPr>
          <p:grpSpPr>
            <a:xfrm>
              <a:off x="970134" y="3595485"/>
              <a:ext cx="4066540" cy="1247064"/>
              <a:chOff x="282151" y="2181936"/>
              <a:chExt cx="4066540" cy="1247064"/>
            </a:xfrm>
          </p:grpSpPr>
          <p:grpSp>
            <p:nvGrpSpPr>
              <p:cNvPr id="52" name="组合 51"/>
              <p:cNvGrpSpPr/>
              <p:nvPr/>
            </p:nvGrpSpPr>
            <p:grpSpPr>
              <a:xfrm>
                <a:off x="282151" y="2181936"/>
                <a:ext cx="911176" cy="1247064"/>
                <a:chOff x="1140542" y="1396181"/>
                <a:chExt cx="1435204" cy="1964265"/>
              </a:xfrm>
            </p:grpSpPr>
            <p:cxnSp>
              <p:nvCxnSpPr>
                <p:cNvPr id="55" name="直接连接符 54"/>
                <p:cNvCxnSpPr/>
                <p:nvPr/>
              </p:nvCxnSpPr>
              <p:spPr>
                <a:xfrm flipV="1">
                  <a:off x="1140542" y="1396181"/>
                  <a:ext cx="982132" cy="982132"/>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16200000" flipV="1">
                  <a:off x="1163288" y="2378313"/>
                  <a:ext cx="982132" cy="982132"/>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flipV="1">
                  <a:off x="2122679" y="1396183"/>
                  <a:ext cx="401624" cy="401627"/>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2145420" y="2930119"/>
                  <a:ext cx="430326" cy="430327"/>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grpSp>
          <p:sp>
            <p:nvSpPr>
              <p:cNvPr id="53" name="文本框 52"/>
              <p:cNvSpPr txBox="1"/>
              <p:nvPr/>
            </p:nvSpPr>
            <p:spPr>
              <a:xfrm>
                <a:off x="876595" y="2477142"/>
                <a:ext cx="1679486" cy="398780"/>
              </a:xfrm>
              <a:prstGeom prst="rect">
                <a:avLst/>
              </a:prstGeom>
              <a:noFill/>
            </p:spPr>
            <p:txBody>
              <a:bodyPr wrap="square" rtlCol="0">
                <a:spAutoFit/>
              </a:bodyPr>
              <a:lstStyle/>
              <a:p>
                <a:pPr algn="just"/>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应用架构</a:t>
                </a:r>
              </a:p>
            </p:txBody>
          </p:sp>
          <p:sp>
            <p:nvSpPr>
              <p:cNvPr id="54" name="文本框 53"/>
              <p:cNvSpPr txBox="1"/>
              <p:nvPr/>
            </p:nvSpPr>
            <p:spPr>
              <a:xfrm>
                <a:off x="876511" y="2849956"/>
                <a:ext cx="3472180" cy="521970"/>
              </a:xfrm>
              <a:prstGeom prst="rect">
                <a:avLst/>
              </a:prstGeom>
              <a:noFill/>
            </p:spPr>
            <p:txBody>
              <a:bodyPr wrap="square" rtlCol="0">
                <a:spAutoFit/>
              </a:bodyPr>
              <a:lstStyle/>
              <a:p>
                <a:pPr algn="just"/>
                <a:r>
                  <a:rPr lang="zh-CN" altLang="en-US" sz="1400" dirty="0">
                    <a:solidFill>
                      <a:schemeClr val="tx1">
                        <a:lumMod val="65000"/>
                        <a:lumOff val="35000"/>
                      </a:schemeClr>
                    </a:solidFill>
                    <a:uFillTx/>
                    <a:latin typeface="微软雅黑" panose="020B0503020204020204" pitchFamily="34" charset="-122"/>
                    <a:ea typeface="微软雅黑" panose="020B0503020204020204" pitchFamily="34" charset="-122"/>
                  </a:rPr>
                  <a:t>在整个业务需求落地实现中发挥核心作用</a:t>
                </a:r>
              </a:p>
              <a:p>
                <a:pPr algn="just"/>
                <a:endParaRPr lang="zh-CN" altLang="en-US" sz="1400" dirty="0">
                  <a:solidFill>
                    <a:schemeClr val="tx1">
                      <a:lumMod val="65000"/>
                      <a:lumOff val="35000"/>
                    </a:schemeClr>
                  </a:solidFill>
                  <a:uFillTx/>
                  <a:latin typeface="微软雅黑" panose="020B0503020204020204" pitchFamily="34" charset="-122"/>
                  <a:ea typeface="微软雅黑" panose="020B0503020204020204" pitchFamily="34" charset="-122"/>
                </a:endParaRPr>
              </a:p>
            </p:txBody>
          </p:sp>
        </p:grpSp>
        <p:sp>
          <p:nvSpPr>
            <p:cNvPr id="51" name="文本框 50"/>
            <p:cNvSpPr txBox="1"/>
            <p:nvPr/>
          </p:nvSpPr>
          <p:spPr>
            <a:xfrm>
              <a:off x="1229823" y="3925869"/>
              <a:ext cx="514885" cy="584775"/>
            </a:xfrm>
            <a:prstGeom prst="rect">
              <a:avLst/>
            </a:prstGeom>
            <a:noFill/>
          </p:spPr>
          <p:txBody>
            <a:bodyPr wrap="none" rtlCol="0">
              <a:spAutoFit/>
            </a:bodyPr>
            <a:lstStyle/>
            <a:p>
              <a:pPr algn="l"/>
              <a:r>
                <a:rPr lang="en-US" altLang="zh-CN" sz="3200" b="1" spc="600" dirty="0">
                  <a:solidFill>
                    <a:srgbClr val="00CC99"/>
                  </a:solidFill>
                  <a:latin typeface="微软雅黑" panose="020B0503020204020204" pitchFamily="34" charset="-122"/>
                  <a:ea typeface="微软雅黑" panose="020B0503020204020204" pitchFamily="34" charset="-122"/>
                </a:rPr>
                <a:t>3</a:t>
              </a:r>
              <a:endParaRPr lang="zh-CN" altLang="en-US" sz="3200" b="1" spc="600" dirty="0">
                <a:solidFill>
                  <a:srgbClr val="00CC99"/>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2412201" y="5390925"/>
            <a:ext cx="3873288" cy="1247064"/>
            <a:chOff x="970134" y="3595485"/>
            <a:chExt cx="3873288" cy="1247064"/>
          </a:xfrm>
        </p:grpSpPr>
        <p:grpSp>
          <p:nvGrpSpPr>
            <p:cNvPr id="60" name="组合 59"/>
            <p:cNvGrpSpPr/>
            <p:nvPr/>
          </p:nvGrpSpPr>
          <p:grpSpPr>
            <a:xfrm>
              <a:off x="970134" y="3595485"/>
              <a:ext cx="3873288" cy="1247064"/>
              <a:chOff x="282151" y="2181936"/>
              <a:chExt cx="3873288" cy="1247064"/>
            </a:xfrm>
          </p:grpSpPr>
          <p:grpSp>
            <p:nvGrpSpPr>
              <p:cNvPr id="62" name="组合 61"/>
              <p:cNvGrpSpPr/>
              <p:nvPr/>
            </p:nvGrpSpPr>
            <p:grpSpPr>
              <a:xfrm>
                <a:off x="282151" y="2181936"/>
                <a:ext cx="911176" cy="1247064"/>
                <a:chOff x="1140542" y="1396181"/>
                <a:chExt cx="1435204" cy="1964265"/>
              </a:xfrm>
            </p:grpSpPr>
            <p:cxnSp>
              <p:nvCxnSpPr>
                <p:cNvPr id="65" name="直接连接符 64"/>
                <p:cNvCxnSpPr/>
                <p:nvPr/>
              </p:nvCxnSpPr>
              <p:spPr>
                <a:xfrm flipV="1">
                  <a:off x="1140542" y="1396181"/>
                  <a:ext cx="982132" cy="982132"/>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rot="16200000" flipV="1">
                  <a:off x="1163288" y="2378313"/>
                  <a:ext cx="982132" cy="982132"/>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flipV="1">
                  <a:off x="2122679" y="1396183"/>
                  <a:ext cx="401624" cy="401627"/>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2145420" y="2930119"/>
                  <a:ext cx="430326" cy="430327"/>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grpSp>
          <p:sp>
            <p:nvSpPr>
              <p:cNvPr id="63" name="文本框 62"/>
              <p:cNvSpPr txBox="1"/>
              <p:nvPr/>
            </p:nvSpPr>
            <p:spPr>
              <a:xfrm>
                <a:off x="876595" y="2477142"/>
                <a:ext cx="1679486" cy="398780"/>
              </a:xfrm>
              <a:prstGeom prst="rect">
                <a:avLst/>
              </a:prstGeom>
              <a:noFill/>
            </p:spPr>
            <p:txBody>
              <a:bodyPr wrap="square" rtlCol="0">
                <a:spAutoFit/>
              </a:bodyPr>
              <a:lstStyle/>
              <a:p>
                <a:pPr algn="just"/>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技术架构</a:t>
                </a:r>
              </a:p>
            </p:txBody>
          </p:sp>
          <p:sp>
            <p:nvSpPr>
              <p:cNvPr id="64" name="文本框 63"/>
              <p:cNvSpPr txBox="1"/>
              <p:nvPr/>
            </p:nvSpPr>
            <p:spPr>
              <a:xfrm>
                <a:off x="876594" y="2850156"/>
                <a:ext cx="3278845" cy="521970"/>
              </a:xfrm>
              <a:prstGeom prst="rect">
                <a:avLst/>
              </a:prstGeom>
              <a:noFill/>
            </p:spPr>
            <p:txBody>
              <a:bodyPr wrap="square" rtlCol="0">
                <a:spAutoFit/>
              </a:bodyPr>
              <a:lstStyle/>
              <a:p>
                <a:pPr algn="just"/>
                <a:r>
                  <a:rPr lang="zh-CN" altLang="en-US" sz="1400" dirty="0">
                    <a:solidFill>
                      <a:schemeClr val="tx1">
                        <a:lumMod val="65000"/>
                        <a:lumOff val="35000"/>
                      </a:schemeClr>
                    </a:solidFill>
                    <a:uFillTx/>
                    <a:latin typeface="微软雅黑" panose="020B0503020204020204" pitchFamily="34" charset="-122"/>
                    <a:ea typeface="微软雅黑" panose="020B0503020204020204" pitchFamily="34" charset="-122"/>
                  </a:rPr>
                  <a:t>应用、应用平台、基础设施之间的关系</a:t>
                </a:r>
              </a:p>
              <a:p>
                <a:pPr algn="just"/>
                <a:endParaRPr lang="zh-CN" altLang="en-US" sz="1400" dirty="0">
                  <a:solidFill>
                    <a:schemeClr val="tx1">
                      <a:lumMod val="65000"/>
                      <a:lumOff val="35000"/>
                    </a:schemeClr>
                  </a:solidFill>
                  <a:uFillTx/>
                  <a:latin typeface="微软雅黑" panose="020B0503020204020204" pitchFamily="34" charset="-122"/>
                  <a:ea typeface="微软雅黑" panose="020B0503020204020204" pitchFamily="34" charset="-122"/>
                </a:endParaRPr>
              </a:p>
            </p:txBody>
          </p:sp>
        </p:grpSp>
        <p:sp>
          <p:nvSpPr>
            <p:cNvPr id="61" name="文本框 60"/>
            <p:cNvSpPr txBox="1"/>
            <p:nvPr/>
          </p:nvSpPr>
          <p:spPr>
            <a:xfrm>
              <a:off x="1229823" y="3925869"/>
              <a:ext cx="514885" cy="584775"/>
            </a:xfrm>
            <a:prstGeom prst="rect">
              <a:avLst/>
            </a:prstGeom>
            <a:noFill/>
          </p:spPr>
          <p:txBody>
            <a:bodyPr wrap="none" rtlCol="0">
              <a:spAutoFit/>
            </a:bodyPr>
            <a:lstStyle/>
            <a:p>
              <a:pPr algn="l"/>
              <a:r>
                <a:rPr lang="en-US" altLang="zh-CN" sz="3200" b="1" spc="600" dirty="0">
                  <a:solidFill>
                    <a:srgbClr val="00CC99"/>
                  </a:solidFill>
                  <a:latin typeface="微软雅黑" panose="020B0503020204020204" pitchFamily="34" charset="-122"/>
                  <a:ea typeface="微软雅黑" panose="020B0503020204020204" pitchFamily="34" charset="-122"/>
                </a:rPr>
                <a:t>4</a:t>
              </a:r>
              <a:endParaRPr lang="zh-CN" altLang="en-US" sz="3200" b="1" spc="600" dirty="0">
                <a:solidFill>
                  <a:srgbClr val="00CC99"/>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1905" y="3573145"/>
            <a:ext cx="3364230" cy="3369945"/>
          </a:xfrm>
          <a:prstGeom prst="rect">
            <a:avLst/>
          </a:prstGeom>
        </p:spPr>
      </p:pic>
      <p:sp>
        <p:nvSpPr>
          <p:cNvPr id="23" name="矩形 22"/>
          <p:cNvSpPr/>
          <p:nvPr/>
        </p:nvSpPr>
        <p:spPr>
          <a:xfrm rot="2732008">
            <a:off x="8189760" y="695213"/>
            <a:ext cx="1920240" cy="235553"/>
          </a:xfrm>
          <a:custGeom>
            <a:avLst/>
            <a:gdLst>
              <a:gd name="connsiteX0" fmla="*/ 0 w 1920240"/>
              <a:gd name="connsiteY0" fmla="*/ 0 h 233680"/>
              <a:gd name="connsiteX1" fmla="*/ 1920240 w 1920240"/>
              <a:gd name="connsiteY1" fmla="*/ 0 h 233680"/>
              <a:gd name="connsiteX2" fmla="*/ 1920240 w 1920240"/>
              <a:gd name="connsiteY2" fmla="*/ 233680 h 233680"/>
              <a:gd name="connsiteX3" fmla="*/ 0 w 1920240"/>
              <a:gd name="connsiteY3" fmla="*/ 233680 h 233680"/>
              <a:gd name="connsiteX4" fmla="*/ 0 w 1920240"/>
              <a:gd name="connsiteY4" fmla="*/ 0 h 233680"/>
              <a:gd name="connsiteX0-1" fmla="*/ 143945 w 1920240"/>
              <a:gd name="connsiteY0-2" fmla="*/ 27398 h 233680"/>
              <a:gd name="connsiteX1-3" fmla="*/ 1920240 w 1920240"/>
              <a:gd name="connsiteY1-4" fmla="*/ 0 h 233680"/>
              <a:gd name="connsiteX2-5" fmla="*/ 1920240 w 1920240"/>
              <a:gd name="connsiteY2-6" fmla="*/ 233680 h 233680"/>
              <a:gd name="connsiteX3-7" fmla="*/ 0 w 1920240"/>
              <a:gd name="connsiteY3-8" fmla="*/ 233680 h 233680"/>
              <a:gd name="connsiteX4-9" fmla="*/ 143945 w 1920240"/>
              <a:gd name="connsiteY4-10" fmla="*/ 27398 h 233680"/>
              <a:gd name="connsiteX0-11" fmla="*/ 143945 w 1920240"/>
              <a:gd name="connsiteY0-12" fmla="*/ 27398 h 235553"/>
              <a:gd name="connsiteX1-13" fmla="*/ 1920240 w 1920240"/>
              <a:gd name="connsiteY1-14" fmla="*/ 0 h 235553"/>
              <a:gd name="connsiteX2-15" fmla="*/ 1719091 w 1920240"/>
              <a:gd name="connsiteY2-16" fmla="*/ 235553 h 235553"/>
              <a:gd name="connsiteX3-17" fmla="*/ 0 w 1920240"/>
              <a:gd name="connsiteY3-18" fmla="*/ 233680 h 235553"/>
              <a:gd name="connsiteX4-19" fmla="*/ 143945 w 1920240"/>
              <a:gd name="connsiteY4-20" fmla="*/ 27398 h 2355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20240" h="235553">
                <a:moveTo>
                  <a:pt x="143945" y="27398"/>
                </a:moveTo>
                <a:lnTo>
                  <a:pt x="1920240" y="0"/>
                </a:lnTo>
                <a:lnTo>
                  <a:pt x="1719091" y="235553"/>
                </a:lnTo>
                <a:lnTo>
                  <a:pt x="0" y="233680"/>
                </a:lnTo>
                <a:lnTo>
                  <a:pt x="143945" y="27398"/>
                </a:lnTo>
                <a:close/>
              </a:path>
            </a:pathLst>
          </a:custGeom>
          <a:solidFill>
            <a:srgbClr val="00CC9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p:cNvSpPr/>
          <p:nvPr/>
        </p:nvSpPr>
        <p:spPr>
          <a:xfrm rot="2732008">
            <a:off x="7558219" y="441056"/>
            <a:ext cx="1212576" cy="239014"/>
          </a:xfrm>
          <a:custGeom>
            <a:avLst/>
            <a:gdLst>
              <a:gd name="connsiteX0" fmla="*/ 0 w 1212576"/>
              <a:gd name="connsiteY0" fmla="*/ 0 h 237408"/>
              <a:gd name="connsiteX1" fmla="*/ 1212576 w 1212576"/>
              <a:gd name="connsiteY1" fmla="*/ 0 h 237408"/>
              <a:gd name="connsiteX2" fmla="*/ 1212576 w 1212576"/>
              <a:gd name="connsiteY2" fmla="*/ 237408 h 237408"/>
              <a:gd name="connsiteX3" fmla="*/ 0 w 1212576"/>
              <a:gd name="connsiteY3" fmla="*/ 237408 h 237408"/>
              <a:gd name="connsiteX4" fmla="*/ 0 w 1212576"/>
              <a:gd name="connsiteY4" fmla="*/ 0 h 237408"/>
              <a:gd name="connsiteX0-1" fmla="*/ 0 w 1212576"/>
              <a:gd name="connsiteY0-2" fmla="*/ 0 h 237408"/>
              <a:gd name="connsiteX1-3" fmla="*/ 1212576 w 1212576"/>
              <a:gd name="connsiteY1-4" fmla="*/ 0 h 237408"/>
              <a:gd name="connsiteX2-5" fmla="*/ 1061648 w 1212576"/>
              <a:gd name="connsiteY2-6" fmla="*/ 231629 h 237408"/>
              <a:gd name="connsiteX3-7" fmla="*/ 0 w 1212576"/>
              <a:gd name="connsiteY3-8" fmla="*/ 237408 h 237408"/>
              <a:gd name="connsiteX4-9" fmla="*/ 0 w 1212576"/>
              <a:gd name="connsiteY4-10" fmla="*/ 0 h 237408"/>
              <a:gd name="connsiteX0-11" fmla="*/ 172413 w 1212576"/>
              <a:gd name="connsiteY0-12" fmla="*/ 0 h 239014"/>
              <a:gd name="connsiteX1-13" fmla="*/ 1212576 w 1212576"/>
              <a:gd name="connsiteY1-14" fmla="*/ 1606 h 239014"/>
              <a:gd name="connsiteX2-15" fmla="*/ 1061648 w 1212576"/>
              <a:gd name="connsiteY2-16" fmla="*/ 233235 h 239014"/>
              <a:gd name="connsiteX3-17" fmla="*/ 0 w 1212576"/>
              <a:gd name="connsiteY3-18" fmla="*/ 239014 h 239014"/>
              <a:gd name="connsiteX4-19" fmla="*/ 172413 w 1212576"/>
              <a:gd name="connsiteY4-20" fmla="*/ 0 h 2390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2576" h="239014">
                <a:moveTo>
                  <a:pt x="172413" y="0"/>
                </a:moveTo>
                <a:lnTo>
                  <a:pt x="1212576" y="1606"/>
                </a:lnTo>
                <a:lnTo>
                  <a:pt x="1061648" y="233235"/>
                </a:lnTo>
                <a:lnTo>
                  <a:pt x="0" y="239014"/>
                </a:lnTo>
                <a:lnTo>
                  <a:pt x="172413" y="0"/>
                </a:lnTo>
                <a:close/>
              </a:path>
            </a:pathLst>
          </a:custGeom>
          <a:solidFill>
            <a:srgbClr val="00CC99">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2"/>
          <p:cNvSpPr/>
          <p:nvPr/>
        </p:nvSpPr>
        <p:spPr>
          <a:xfrm rot="2732008">
            <a:off x="2494087" y="5927709"/>
            <a:ext cx="1920240" cy="235553"/>
          </a:xfrm>
          <a:custGeom>
            <a:avLst/>
            <a:gdLst>
              <a:gd name="connsiteX0" fmla="*/ 0 w 1920240"/>
              <a:gd name="connsiteY0" fmla="*/ 0 h 233680"/>
              <a:gd name="connsiteX1" fmla="*/ 1920240 w 1920240"/>
              <a:gd name="connsiteY1" fmla="*/ 0 h 233680"/>
              <a:gd name="connsiteX2" fmla="*/ 1920240 w 1920240"/>
              <a:gd name="connsiteY2" fmla="*/ 233680 h 233680"/>
              <a:gd name="connsiteX3" fmla="*/ 0 w 1920240"/>
              <a:gd name="connsiteY3" fmla="*/ 233680 h 233680"/>
              <a:gd name="connsiteX4" fmla="*/ 0 w 1920240"/>
              <a:gd name="connsiteY4" fmla="*/ 0 h 233680"/>
              <a:gd name="connsiteX0-1" fmla="*/ 143945 w 1920240"/>
              <a:gd name="connsiteY0-2" fmla="*/ 27398 h 233680"/>
              <a:gd name="connsiteX1-3" fmla="*/ 1920240 w 1920240"/>
              <a:gd name="connsiteY1-4" fmla="*/ 0 h 233680"/>
              <a:gd name="connsiteX2-5" fmla="*/ 1920240 w 1920240"/>
              <a:gd name="connsiteY2-6" fmla="*/ 233680 h 233680"/>
              <a:gd name="connsiteX3-7" fmla="*/ 0 w 1920240"/>
              <a:gd name="connsiteY3-8" fmla="*/ 233680 h 233680"/>
              <a:gd name="connsiteX4-9" fmla="*/ 143945 w 1920240"/>
              <a:gd name="connsiteY4-10" fmla="*/ 27398 h 233680"/>
              <a:gd name="connsiteX0-11" fmla="*/ 143945 w 1920240"/>
              <a:gd name="connsiteY0-12" fmla="*/ 27398 h 235553"/>
              <a:gd name="connsiteX1-13" fmla="*/ 1920240 w 1920240"/>
              <a:gd name="connsiteY1-14" fmla="*/ 0 h 235553"/>
              <a:gd name="connsiteX2-15" fmla="*/ 1719091 w 1920240"/>
              <a:gd name="connsiteY2-16" fmla="*/ 235553 h 235553"/>
              <a:gd name="connsiteX3-17" fmla="*/ 0 w 1920240"/>
              <a:gd name="connsiteY3-18" fmla="*/ 233680 h 235553"/>
              <a:gd name="connsiteX4-19" fmla="*/ 143945 w 1920240"/>
              <a:gd name="connsiteY4-20" fmla="*/ 27398 h 2355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20240" h="235553">
                <a:moveTo>
                  <a:pt x="143945" y="27398"/>
                </a:moveTo>
                <a:lnTo>
                  <a:pt x="1920240" y="0"/>
                </a:lnTo>
                <a:lnTo>
                  <a:pt x="1719091" y="235553"/>
                </a:lnTo>
                <a:lnTo>
                  <a:pt x="0" y="233680"/>
                </a:lnTo>
                <a:lnTo>
                  <a:pt x="143945" y="27398"/>
                </a:lnTo>
                <a:close/>
              </a:path>
            </a:pathLst>
          </a:custGeom>
          <a:solidFill>
            <a:srgbClr val="00CC9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23"/>
          <p:cNvSpPr/>
          <p:nvPr/>
        </p:nvSpPr>
        <p:spPr>
          <a:xfrm rot="2732008">
            <a:off x="1862546" y="5451302"/>
            <a:ext cx="1212576" cy="239014"/>
          </a:xfrm>
          <a:custGeom>
            <a:avLst/>
            <a:gdLst>
              <a:gd name="connsiteX0" fmla="*/ 0 w 1212576"/>
              <a:gd name="connsiteY0" fmla="*/ 0 h 237408"/>
              <a:gd name="connsiteX1" fmla="*/ 1212576 w 1212576"/>
              <a:gd name="connsiteY1" fmla="*/ 0 h 237408"/>
              <a:gd name="connsiteX2" fmla="*/ 1212576 w 1212576"/>
              <a:gd name="connsiteY2" fmla="*/ 237408 h 237408"/>
              <a:gd name="connsiteX3" fmla="*/ 0 w 1212576"/>
              <a:gd name="connsiteY3" fmla="*/ 237408 h 237408"/>
              <a:gd name="connsiteX4" fmla="*/ 0 w 1212576"/>
              <a:gd name="connsiteY4" fmla="*/ 0 h 237408"/>
              <a:gd name="connsiteX0-1" fmla="*/ 0 w 1212576"/>
              <a:gd name="connsiteY0-2" fmla="*/ 0 h 237408"/>
              <a:gd name="connsiteX1-3" fmla="*/ 1212576 w 1212576"/>
              <a:gd name="connsiteY1-4" fmla="*/ 0 h 237408"/>
              <a:gd name="connsiteX2-5" fmla="*/ 1061648 w 1212576"/>
              <a:gd name="connsiteY2-6" fmla="*/ 231629 h 237408"/>
              <a:gd name="connsiteX3-7" fmla="*/ 0 w 1212576"/>
              <a:gd name="connsiteY3-8" fmla="*/ 237408 h 237408"/>
              <a:gd name="connsiteX4-9" fmla="*/ 0 w 1212576"/>
              <a:gd name="connsiteY4-10" fmla="*/ 0 h 237408"/>
              <a:gd name="connsiteX0-11" fmla="*/ 172413 w 1212576"/>
              <a:gd name="connsiteY0-12" fmla="*/ 0 h 239014"/>
              <a:gd name="connsiteX1-13" fmla="*/ 1212576 w 1212576"/>
              <a:gd name="connsiteY1-14" fmla="*/ 1606 h 239014"/>
              <a:gd name="connsiteX2-15" fmla="*/ 1061648 w 1212576"/>
              <a:gd name="connsiteY2-16" fmla="*/ 233235 h 239014"/>
              <a:gd name="connsiteX3-17" fmla="*/ 0 w 1212576"/>
              <a:gd name="connsiteY3-18" fmla="*/ 239014 h 239014"/>
              <a:gd name="connsiteX4-19" fmla="*/ 172413 w 1212576"/>
              <a:gd name="connsiteY4-20" fmla="*/ 0 h 2390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2576" h="239014">
                <a:moveTo>
                  <a:pt x="172413" y="0"/>
                </a:moveTo>
                <a:lnTo>
                  <a:pt x="1212576" y="1606"/>
                </a:lnTo>
                <a:lnTo>
                  <a:pt x="1061648" y="233235"/>
                </a:lnTo>
                <a:lnTo>
                  <a:pt x="0" y="239014"/>
                </a:lnTo>
                <a:lnTo>
                  <a:pt x="172413" y="0"/>
                </a:lnTo>
                <a:close/>
              </a:path>
            </a:pathLst>
          </a:custGeom>
          <a:solidFill>
            <a:srgbClr val="00CC99">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2304415" y="1894840"/>
            <a:ext cx="6916420" cy="1565910"/>
          </a:xfrm>
          <a:prstGeom prst="rect">
            <a:avLst/>
          </a:prstGeom>
          <a:noFill/>
        </p:spPr>
        <p:txBody>
          <a:bodyPr wrap="square" rtlCol="0">
            <a:spAutoFit/>
          </a:bodyPr>
          <a:lstStyle>
            <a:defPPr>
              <a:defRPr lang="zh-CN"/>
            </a:defPPr>
            <a:lvl1pPr algn="just">
              <a:lnSpc>
                <a:spcPct val="120000"/>
              </a:lnSpc>
              <a:defRPr sz="1400" spc="3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65000"/>
                    <a:lumOff val="35000"/>
                  </a:schemeClr>
                </a:solidFill>
              </a:rPr>
              <a:t>以端到端流程驱动入手，进行业务梳理工作，通过逐层的流程分解最终确定各种业务活动单元，各个业务活动单元按照高内聚松耦合的指导原则来确定大的业务域和业务组件，实施业务架构设计。</a:t>
            </a:r>
          </a:p>
          <a:p>
            <a:endParaRPr lang="zh-CN" altLang="en-US" sz="1600" dirty="0">
              <a:solidFill>
                <a:schemeClr val="tx1">
                  <a:lumMod val="65000"/>
                  <a:lumOff val="35000"/>
                </a:schemeClr>
              </a:solidFill>
            </a:endParaRPr>
          </a:p>
        </p:txBody>
      </p:sp>
      <p:sp>
        <p:nvSpPr>
          <p:cNvPr id="28" name="文本框 27"/>
          <p:cNvSpPr txBox="1"/>
          <p:nvPr/>
        </p:nvSpPr>
        <p:spPr>
          <a:xfrm>
            <a:off x="2302113" y="1434466"/>
            <a:ext cx="2113187" cy="460375"/>
          </a:xfrm>
          <a:prstGeom prst="rect">
            <a:avLst/>
          </a:prstGeom>
          <a:noFill/>
        </p:spPr>
        <p:txBody>
          <a:bodyPr wrap="square" rtlCol="0">
            <a:spAutoFit/>
          </a:bodyPr>
          <a:lstStyle/>
          <a:p>
            <a:pPr algn="just"/>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业务架构</a:t>
            </a:r>
          </a:p>
        </p:txBody>
      </p:sp>
      <p:pic>
        <p:nvPicPr>
          <p:cNvPr id="3" name="图片 2"/>
          <p:cNvPicPr>
            <a:picLocks noChangeAspect="1"/>
          </p:cNvPicPr>
          <p:nvPr/>
        </p:nvPicPr>
        <p:blipFill>
          <a:blip r:embed="rId3"/>
          <a:stretch>
            <a:fillRect/>
          </a:stretch>
        </p:blipFill>
        <p:spPr>
          <a:xfrm>
            <a:off x="8698865" y="-17145"/>
            <a:ext cx="3496310" cy="3502660"/>
          </a:xfrm>
          <a:prstGeom prst="rect">
            <a:avLst/>
          </a:prstGeom>
        </p:spPr>
      </p:pic>
      <p:sp>
        <p:nvSpPr>
          <p:cNvPr id="8"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876300" y="355600"/>
            <a:ext cx="285178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a:t>
            </a:r>
          </a:p>
        </p:txBody>
      </p:sp>
      <p:sp>
        <p:nvSpPr>
          <p:cNvPr id="2" name="文本框 1"/>
          <p:cNvSpPr txBox="1"/>
          <p:nvPr/>
        </p:nvSpPr>
        <p:spPr>
          <a:xfrm>
            <a:off x="7557770" y="3163570"/>
            <a:ext cx="1932305" cy="3222625"/>
          </a:xfrm>
          <a:prstGeom prst="rect">
            <a:avLst/>
          </a:prstGeom>
          <a:noFill/>
        </p:spPr>
        <p:txBody>
          <a:bodyPr wrap="square" rtlCol="0">
            <a:spAutoFit/>
          </a:bodyPr>
          <a:lstStyle/>
          <a:p>
            <a:pPr algn="just" fontAlgn="auto">
              <a:lnSpc>
                <a:spcPts val="2220"/>
              </a:lnSpc>
            </a:pPr>
            <a:r>
              <a:rPr lang="zh-CN" altLang="en-US" sz="1600" spc="300" dirty="0" smtClean="0">
                <a:solidFill>
                  <a:schemeClr val="tx1">
                    <a:lumMod val="65000"/>
                    <a:lumOff val="35000"/>
                  </a:schemeClr>
                </a:solidFill>
                <a:latin typeface="微软雅黑" panose="020B0503020204020204" pitchFamily="34" charset="-122"/>
                <a:ea typeface="微软雅黑" panose="020B0503020204020204" pitchFamily="34" charset="-122"/>
              </a:rPr>
              <a:t>战略及愿景</a:t>
            </a:r>
          </a:p>
          <a:p>
            <a:pPr algn="just" fontAlgn="auto">
              <a:lnSpc>
                <a:spcPts val="2220"/>
              </a:lnSpc>
            </a:pPr>
            <a:r>
              <a:rPr lang="zh-CN" altLang="en-US" sz="1600" spc="300" dirty="0" smtClean="0">
                <a:solidFill>
                  <a:schemeClr val="tx1">
                    <a:lumMod val="65000"/>
                    <a:lumOff val="35000"/>
                  </a:schemeClr>
                </a:solidFill>
                <a:latin typeface="微软雅黑" panose="020B0503020204020204" pitchFamily="34" charset="-122"/>
                <a:ea typeface="微软雅黑" panose="020B0503020204020204" pitchFamily="34" charset="-122"/>
              </a:rPr>
              <a:t>价值链分析</a:t>
            </a:r>
          </a:p>
          <a:p>
            <a:pPr algn="just" fontAlgn="auto">
              <a:lnSpc>
                <a:spcPts val="2220"/>
              </a:lnSpc>
            </a:pPr>
            <a:r>
              <a:rPr lang="zh-CN" altLang="en-US" sz="1600" spc="300" dirty="0" smtClean="0">
                <a:solidFill>
                  <a:schemeClr val="tx1">
                    <a:lumMod val="65000"/>
                    <a:lumOff val="35000"/>
                  </a:schemeClr>
                </a:solidFill>
                <a:latin typeface="微软雅黑" panose="020B0503020204020204" pitchFamily="34" charset="-122"/>
                <a:ea typeface="微软雅黑" panose="020B0503020204020204" pitchFamily="34" charset="-122"/>
              </a:rPr>
              <a:t>组织机构</a:t>
            </a:r>
          </a:p>
          <a:p>
            <a:pPr algn="just" fontAlgn="auto">
              <a:lnSpc>
                <a:spcPts val="2220"/>
              </a:lnSpc>
            </a:pPr>
            <a:r>
              <a:rPr lang="zh-CN" altLang="en-US" sz="1600" spc="300" dirty="0" smtClean="0">
                <a:solidFill>
                  <a:schemeClr val="tx1">
                    <a:lumMod val="65000"/>
                    <a:lumOff val="35000"/>
                  </a:schemeClr>
                </a:solidFill>
                <a:latin typeface="微软雅黑" panose="020B0503020204020204" pitchFamily="34" charset="-122"/>
                <a:ea typeface="微软雅黑" panose="020B0503020204020204" pitchFamily="34" charset="-122"/>
              </a:rPr>
              <a:t>业务环境</a:t>
            </a:r>
          </a:p>
          <a:p>
            <a:pPr algn="just" fontAlgn="auto">
              <a:lnSpc>
                <a:spcPts val="2220"/>
              </a:lnSpc>
            </a:pPr>
            <a:r>
              <a:rPr lang="zh-CN" altLang="en-US" sz="1600" spc="300" dirty="0" smtClean="0">
                <a:solidFill>
                  <a:schemeClr val="tx1">
                    <a:lumMod val="65000"/>
                    <a:lumOff val="35000"/>
                  </a:schemeClr>
                </a:solidFill>
                <a:latin typeface="微软雅黑" panose="020B0503020204020204" pitchFamily="34" charset="-122"/>
                <a:ea typeface="微软雅黑" panose="020B0503020204020204" pitchFamily="34" charset="-122"/>
              </a:rPr>
              <a:t>业务域</a:t>
            </a:r>
          </a:p>
          <a:p>
            <a:pPr algn="just" fontAlgn="auto">
              <a:lnSpc>
                <a:spcPts val="2220"/>
              </a:lnSpc>
            </a:pPr>
            <a:r>
              <a:rPr lang="zh-CN" altLang="en-US" sz="1600" spc="300" dirty="0" smtClean="0">
                <a:solidFill>
                  <a:schemeClr val="tx1">
                    <a:lumMod val="65000"/>
                    <a:lumOff val="35000"/>
                  </a:schemeClr>
                </a:solidFill>
                <a:latin typeface="微软雅黑" panose="020B0503020204020204" pitchFamily="34" charset="-122"/>
                <a:ea typeface="微软雅黑" panose="020B0503020204020204" pitchFamily="34" charset="-122"/>
              </a:rPr>
              <a:t>业务过程模型</a:t>
            </a:r>
          </a:p>
          <a:p>
            <a:pPr algn="just" fontAlgn="auto">
              <a:lnSpc>
                <a:spcPts val="2220"/>
              </a:lnSpc>
            </a:pPr>
            <a:r>
              <a:rPr lang="zh-CN" altLang="en-US" sz="1600" spc="300" dirty="0" smtClean="0">
                <a:solidFill>
                  <a:schemeClr val="tx1">
                    <a:lumMod val="65000"/>
                    <a:lumOff val="35000"/>
                  </a:schemeClr>
                </a:solidFill>
                <a:latin typeface="微软雅黑" panose="020B0503020204020204" pitchFamily="34" charset="-122"/>
                <a:ea typeface="微软雅黑" panose="020B0503020204020204" pitchFamily="34" charset="-122"/>
              </a:rPr>
              <a:t>业务角色</a:t>
            </a:r>
          </a:p>
          <a:p>
            <a:pPr algn="just" fontAlgn="auto">
              <a:lnSpc>
                <a:spcPts val="2220"/>
              </a:lnSpc>
            </a:pPr>
            <a:r>
              <a:rPr lang="zh-CN" altLang="en-US" sz="1600" spc="300" dirty="0" smtClean="0">
                <a:solidFill>
                  <a:schemeClr val="tx1">
                    <a:lumMod val="65000"/>
                    <a:lumOff val="35000"/>
                  </a:schemeClr>
                </a:solidFill>
                <a:latin typeface="微软雅黑" panose="020B0503020204020204" pitchFamily="34" charset="-122"/>
                <a:ea typeface="微软雅黑" panose="020B0503020204020204" pitchFamily="34" charset="-122"/>
              </a:rPr>
              <a:t>用户视图</a:t>
            </a:r>
          </a:p>
          <a:p>
            <a:pPr algn="just" fontAlgn="auto">
              <a:lnSpc>
                <a:spcPts val="2220"/>
              </a:lnSpc>
            </a:pPr>
            <a:r>
              <a:rPr lang="zh-CN" altLang="en-US" sz="1600" spc="300" dirty="0" smtClean="0">
                <a:solidFill>
                  <a:schemeClr val="tx1">
                    <a:lumMod val="65000"/>
                    <a:lumOff val="35000"/>
                  </a:schemeClr>
                </a:solidFill>
                <a:latin typeface="微软雅黑" panose="020B0503020204020204" pitchFamily="34" charset="-122"/>
                <a:ea typeface="微软雅黑" panose="020B0503020204020204" pitchFamily="34" charset="-122"/>
              </a:rPr>
              <a:t>业务流程图</a:t>
            </a:r>
          </a:p>
          <a:p>
            <a:pPr algn="just" fontAlgn="auto">
              <a:lnSpc>
                <a:spcPts val="2220"/>
              </a:lnSpc>
            </a:pPr>
            <a:r>
              <a:rPr lang="zh-CN" altLang="en-US" sz="1600" spc="300" dirty="0" smtClean="0">
                <a:solidFill>
                  <a:schemeClr val="tx1">
                    <a:lumMod val="65000"/>
                    <a:lumOff val="35000"/>
                  </a:schemeClr>
                </a:solidFill>
                <a:latin typeface="微软雅黑" panose="020B0503020204020204" pitchFamily="34" charset="-122"/>
                <a:ea typeface="微软雅黑" panose="020B0503020204020204" pitchFamily="34" charset="-122"/>
              </a:rPr>
              <a:t>数据流程图</a:t>
            </a:r>
          </a:p>
          <a:p>
            <a:pPr algn="just" fontAlgn="auto">
              <a:lnSpc>
                <a:spcPts val="2220"/>
              </a:lnSpc>
            </a:pPr>
            <a:r>
              <a:rPr lang="en-US" altLang="zh-CN" sz="1600" spc="300" dirty="0" smtClean="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 name="文本框 3"/>
          <p:cNvSpPr txBox="1"/>
          <p:nvPr/>
        </p:nvSpPr>
        <p:spPr>
          <a:xfrm>
            <a:off x="5678805" y="4220845"/>
            <a:ext cx="1630680" cy="337185"/>
          </a:xfrm>
          <a:prstGeom prst="rect">
            <a:avLst/>
          </a:prstGeom>
          <a:noFill/>
        </p:spPr>
        <p:txBody>
          <a:bodyPr wrap="none" rtlCol="0" anchor="t">
            <a:spAutoFit/>
          </a:bodyPr>
          <a:lstStyle/>
          <a:p>
            <a:pPr algn="just"/>
            <a:r>
              <a:rPr lang="zh-CN" altLang="en-US" sz="1600" b="1" spc="300"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业务架构包括</a:t>
            </a:r>
          </a:p>
        </p:txBody>
      </p:sp>
      <p:sp>
        <p:nvSpPr>
          <p:cNvPr id="5" name="矩形 4"/>
          <p:cNvSpPr/>
          <p:nvPr/>
        </p:nvSpPr>
        <p:spPr>
          <a:xfrm>
            <a:off x="7400925" y="3245485"/>
            <a:ext cx="145415" cy="3140075"/>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灯片编号占位符 5"/>
          <p:cNvSpPr>
            <a:spLocks noGrp="1"/>
          </p:cNvSpPr>
          <p:nvPr>
            <p:ph type="sldNum" sz="quarter" idx="12"/>
          </p:nvPr>
        </p:nvSpPr>
        <p:spPr/>
        <p:txBody>
          <a:bodyPr/>
          <a:lstStyle/>
          <a:p>
            <a:fld id="{89D326CB-CD4F-4FDD-B6AF-2E5E44856E09}" type="slidenum">
              <a:rPr lang="zh-CN" altLang="en-US" smtClean="0"/>
              <a:t>19</a:t>
            </a:fld>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2367280 w 12192000"/>
              <a:gd name="connsiteY3" fmla="*/ 6858000 h 6858000"/>
              <a:gd name="connsiteX4" fmla="*/ 0 w 12192000"/>
              <a:gd name="connsiteY4" fmla="*/ 368808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858000"/>
                </a:lnTo>
                <a:lnTo>
                  <a:pt x="2367280" y="6858000"/>
                </a:lnTo>
                <a:lnTo>
                  <a:pt x="0" y="36880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9" name="直接连接符 8"/>
          <p:cNvCxnSpPr/>
          <p:nvPr/>
        </p:nvCxnSpPr>
        <p:spPr>
          <a:xfrm>
            <a:off x="447040" y="4033520"/>
            <a:ext cx="1950720" cy="256032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梯形 9"/>
          <p:cNvSpPr/>
          <p:nvPr/>
        </p:nvSpPr>
        <p:spPr>
          <a:xfrm rot="3097609">
            <a:off x="10394417" y="599085"/>
            <a:ext cx="2403343" cy="408757"/>
          </a:xfrm>
          <a:custGeom>
            <a:avLst/>
            <a:gdLst>
              <a:gd name="connsiteX0" fmla="*/ 0 w 2232074"/>
              <a:gd name="connsiteY0" fmla="*/ 396240 h 396240"/>
              <a:gd name="connsiteX1" fmla="*/ 342898 w 2232074"/>
              <a:gd name="connsiteY1" fmla="*/ 0 h 396240"/>
              <a:gd name="connsiteX2" fmla="*/ 1889176 w 2232074"/>
              <a:gd name="connsiteY2" fmla="*/ 0 h 396240"/>
              <a:gd name="connsiteX3" fmla="*/ 2232074 w 2232074"/>
              <a:gd name="connsiteY3" fmla="*/ 396240 h 396240"/>
              <a:gd name="connsiteX4" fmla="*/ 0 w 2232074"/>
              <a:gd name="connsiteY4" fmla="*/ 396240 h 396240"/>
              <a:gd name="connsiteX0-1" fmla="*/ 0 w 2403343"/>
              <a:gd name="connsiteY0-2" fmla="*/ 396240 h 396240"/>
              <a:gd name="connsiteX1-3" fmla="*/ 342898 w 2403343"/>
              <a:gd name="connsiteY1-4" fmla="*/ 0 h 396240"/>
              <a:gd name="connsiteX2-5" fmla="*/ 1889176 w 2403343"/>
              <a:gd name="connsiteY2-6" fmla="*/ 0 h 396240"/>
              <a:gd name="connsiteX3-7" fmla="*/ 2403343 w 2403343"/>
              <a:gd name="connsiteY3-8" fmla="*/ 376342 h 396240"/>
              <a:gd name="connsiteX4-9" fmla="*/ 0 w 2403343"/>
              <a:gd name="connsiteY4-10" fmla="*/ 396240 h 3962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03343" h="396240">
                <a:moveTo>
                  <a:pt x="0" y="396240"/>
                </a:moveTo>
                <a:lnTo>
                  <a:pt x="342898" y="0"/>
                </a:lnTo>
                <a:lnTo>
                  <a:pt x="1889176" y="0"/>
                </a:lnTo>
                <a:lnTo>
                  <a:pt x="2403343" y="376342"/>
                </a:lnTo>
                <a:lnTo>
                  <a:pt x="0" y="396240"/>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9269783">
            <a:off x="10604353" y="-370696"/>
            <a:ext cx="273517" cy="1729452"/>
          </a:xfrm>
          <a:custGeom>
            <a:avLst/>
            <a:gdLst>
              <a:gd name="connsiteX0" fmla="*/ 0 w 261579"/>
              <a:gd name="connsiteY0" fmla="*/ 0 h 1485058"/>
              <a:gd name="connsiteX1" fmla="*/ 261579 w 261579"/>
              <a:gd name="connsiteY1" fmla="*/ 0 h 1485058"/>
              <a:gd name="connsiteX2" fmla="*/ 261579 w 261579"/>
              <a:gd name="connsiteY2" fmla="*/ 1485058 h 1485058"/>
              <a:gd name="connsiteX3" fmla="*/ 0 w 261579"/>
              <a:gd name="connsiteY3" fmla="*/ 1485058 h 1485058"/>
              <a:gd name="connsiteX4" fmla="*/ 0 w 261579"/>
              <a:gd name="connsiteY4" fmla="*/ 0 h 1485058"/>
              <a:gd name="connsiteX0-1" fmla="*/ 0 w 273517"/>
              <a:gd name="connsiteY0-2" fmla="*/ 0 h 1729452"/>
              <a:gd name="connsiteX1-3" fmla="*/ 273517 w 273517"/>
              <a:gd name="connsiteY1-4" fmla="*/ 244394 h 1729452"/>
              <a:gd name="connsiteX2-5" fmla="*/ 273517 w 273517"/>
              <a:gd name="connsiteY2-6" fmla="*/ 1729452 h 1729452"/>
              <a:gd name="connsiteX3-7" fmla="*/ 11938 w 273517"/>
              <a:gd name="connsiteY3-8" fmla="*/ 1729452 h 1729452"/>
              <a:gd name="connsiteX4-9" fmla="*/ 0 w 273517"/>
              <a:gd name="connsiteY4-10" fmla="*/ 0 h 1729452"/>
              <a:gd name="connsiteX0-11" fmla="*/ 0 w 273517"/>
              <a:gd name="connsiteY0-12" fmla="*/ 0 h 1729452"/>
              <a:gd name="connsiteX1-13" fmla="*/ 273517 w 273517"/>
              <a:gd name="connsiteY1-14" fmla="*/ 244394 h 1729452"/>
              <a:gd name="connsiteX2-15" fmla="*/ 273517 w 273517"/>
              <a:gd name="connsiteY2-16" fmla="*/ 1729452 h 1729452"/>
              <a:gd name="connsiteX3-17" fmla="*/ 30113 w 273517"/>
              <a:gd name="connsiteY3-18" fmla="*/ 1496259 h 1729452"/>
              <a:gd name="connsiteX4-19" fmla="*/ 0 w 273517"/>
              <a:gd name="connsiteY4-20" fmla="*/ 0 h 17294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517" h="1729452">
                <a:moveTo>
                  <a:pt x="0" y="0"/>
                </a:moveTo>
                <a:lnTo>
                  <a:pt x="273517" y="244394"/>
                </a:lnTo>
                <a:lnTo>
                  <a:pt x="273517" y="1729452"/>
                </a:lnTo>
                <a:lnTo>
                  <a:pt x="30113" y="1496259"/>
                </a:lnTo>
                <a:cubicBezTo>
                  <a:pt x="26134" y="919775"/>
                  <a:pt x="3979" y="576484"/>
                  <a:pt x="0" y="0"/>
                </a:cubicBezTo>
                <a:close/>
              </a:path>
            </a:pathLst>
          </a:custGeom>
          <a:solidFill>
            <a:srgbClr val="B6D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19156574">
            <a:off x="11658533" y="5724976"/>
            <a:ext cx="301319" cy="1319390"/>
          </a:xfrm>
          <a:custGeom>
            <a:avLst/>
            <a:gdLst>
              <a:gd name="connsiteX0" fmla="*/ 0 w 285860"/>
              <a:gd name="connsiteY0" fmla="*/ 0 h 1224796"/>
              <a:gd name="connsiteX1" fmla="*/ 285860 w 285860"/>
              <a:gd name="connsiteY1" fmla="*/ 0 h 1224796"/>
              <a:gd name="connsiteX2" fmla="*/ 285860 w 285860"/>
              <a:gd name="connsiteY2" fmla="*/ 1224796 h 1224796"/>
              <a:gd name="connsiteX3" fmla="*/ 0 w 285860"/>
              <a:gd name="connsiteY3" fmla="*/ 1224796 h 1224796"/>
              <a:gd name="connsiteX4" fmla="*/ 0 w 285860"/>
              <a:gd name="connsiteY4" fmla="*/ 0 h 1224796"/>
              <a:gd name="connsiteX0-1" fmla="*/ 0 w 301319"/>
              <a:gd name="connsiteY0-2" fmla="*/ 0 h 1319390"/>
              <a:gd name="connsiteX1-3" fmla="*/ 285860 w 301319"/>
              <a:gd name="connsiteY1-4" fmla="*/ 0 h 1319390"/>
              <a:gd name="connsiteX2-5" fmla="*/ 301319 w 301319"/>
              <a:gd name="connsiteY2-6" fmla="*/ 1319390 h 1319390"/>
              <a:gd name="connsiteX3-7" fmla="*/ 0 w 301319"/>
              <a:gd name="connsiteY3-8" fmla="*/ 1224796 h 1319390"/>
              <a:gd name="connsiteX4-9" fmla="*/ 0 w 301319"/>
              <a:gd name="connsiteY4-10" fmla="*/ 0 h 13193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1319" h="1319390">
                <a:moveTo>
                  <a:pt x="0" y="0"/>
                </a:moveTo>
                <a:lnTo>
                  <a:pt x="285860" y="0"/>
                </a:lnTo>
                <a:lnTo>
                  <a:pt x="301319" y="1319390"/>
                </a:lnTo>
                <a:lnTo>
                  <a:pt x="0" y="1224796"/>
                </a:lnTo>
                <a:lnTo>
                  <a:pt x="0" y="0"/>
                </a:lnTo>
                <a:close/>
              </a:path>
            </a:pathLst>
          </a:custGeom>
          <a:solidFill>
            <a:srgbClr val="B6DB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12"/>
          <p:cNvSpPr/>
          <p:nvPr/>
        </p:nvSpPr>
        <p:spPr>
          <a:xfrm rot="19156574">
            <a:off x="11340342" y="6410257"/>
            <a:ext cx="150103" cy="579844"/>
          </a:xfrm>
          <a:custGeom>
            <a:avLst/>
            <a:gdLst>
              <a:gd name="connsiteX0" fmla="*/ 0 w 285860"/>
              <a:gd name="connsiteY0" fmla="*/ 0 h 1224796"/>
              <a:gd name="connsiteX1" fmla="*/ 285860 w 285860"/>
              <a:gd name="connsiteY1" fmla="*/ 0 h 1224796"/>
              <a:gd name="connsiteX2" fmla="*/ 285860 w 285860"/>
              <a:gd name="connsiteY2" fmla="*/ 1224796 h 1224796"/>
              <a:gd name="connsiteX3" fmla="*/ 0 w 285860"/>
              <a:gd name="connsiteY3" fmla="*/ 1224796 h 1224796"/>
              <a:gd name="connsiteX4" fmla="*/ 0 w 285860"/>
              <a:gd name="connsiteY4" fmla="*/ 0 h 1224796"/>
              <a:gd name="connsiteX0-1" fmla="*/ 0 w 301319"/>
              <a:gd name="connsiteY0-2" fmla="*/ 0 h 1319390"/>
              <a:gd name="connsiteX1-3" fmla="*/ 285860 w 301319"/>
              <a:gd name="connsiteY1-4" fmla="*/ 0 h 1319390"/>
              <a:gd name="connsiteX2-5" fmla="*/ 301319 w 301319"/>
              <a:gd name="connsiteY2-6" fmla="*/ 1319390 h 1319390"/>
              <a:gd name="connsiteX3-7" fmla="*/ 0 w 301319"/>
              <a:gd name="connsiteY3-8" fmla="*/ 1224796 h 1319390"/>
              <a:gd name="connsiteX4-9" fmla="*/ 0 w 301319"/>
              <a:gd name="connsiteY4-10" fmla="*/ 0 h 13193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1319" h="1319390">
                <a:moveTo>
                  <a:pt x="0" y="0"/>
                </a:moveTo>
                <a:lnTo>
                  <a:pt x="285860" y="0"/>
                </a:lnTo>
                <a:lnTo>
                  <a:pt x="301319" y="1319390"/>
                </a:lnTo>
                <a:lnTo>
                  <a:pt x="0" y="1224796"/>
                </a:lnTo>
                <a:lnTo>
                  <a:pt x="0" y="0"/>
                </a:lnTo>
                <a:close/>
              </a:path>
            </a:pathLst>
          </a:custGeom>
          <a:solidFill>
            <a:srgbClr val="00CC99">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矩形 14"/>
          <p:cNvSpPr/>
          <p:nvPr/>
        </p:nvSpPr>
        <p:spPr>
          <a:xfrm rot="19194816">
            <a:off x="4420077" y="-382812"/>
            <a:ext cx="281189" cy="3344048"/>
          </a:xfrm>
          <a:custGeom>
            <a:avLst/>
            <a:gdLst>
              <a:gd name="connsiteX0" fmla="*/ 0 w 212459"/>
              <a:gd name="connsiteY0" fmla="*/ 0 h 2345657"/>
              <a:gd name="connsiteX1" fmla="*/ 212459 w 212459"/>
              <a:gd name="connsiteY1" fmla="*/ 0 h 2345657"/>
              <a:gd name="connsiteX2" fmla="*/ 212459 w 212459"/>
              <a:gd name="connsiteY2" fmla="*/ 2345657 h 2345657"/>
              <a:gd name="connsiteX3" fmla="*/ 0 w 212459"/>
              <a:gd name="connsiteY3" fmla="*/ 2345657 h 2345657"/>
              <a:gd name="connsiteX4" fmla="*/ 0 w 212459"/>
              <a:gd name="connsiteY4" fmla="*/ 0 h 2345657"/>
              <a:gd name="connsiteX0-1" fmla="*/ 0 w 221300"/>
              <a:gd name="connsiteY0-2" fmla="*/ 0 h 2427091"/>
              <a:gd name="connsiteX1-3" fmla="*/ 221300 w 221300"/>
              <a:gd name="connsiteY1-4" fmla="*/ 81434 h 2427091"/>
              <a:gd name="connsiteX2-5" fmla="*/ 221300 w 221300"/>
              <a:gd name="connsiteY2-6" fmla="*/ 2427091 h 2427091"/>
              <a:gd name="connsiteX3-7" fmla="*/ 8841 w 221300"/>
              <a:gd name="connsiteY3-8" fmla="*/ 2427091 h 2427091"/>
              <a:gd name="connsiteX4-9" fmla="*/ 0 w 221300"/>
              <a:gd name="connsiteY4-10" fmla="*/ 0 h 2427091"/>
              <a:gd name="connsiteX0-11" fmla="*/ 0 w 221300"/>
              <a:gd name="connsiteY0-12" fmla="*/ 0 h 2427091"/>
              <a:gd name="connsiteX1-13" fmla="*/ 221300 w 221300"/>
              <a:gd name="connsiteY1-14" fmla="*/ 81434 h 2427091"/>
              <a:gd name="connsiteX2-15" fmla="*/ 221300 w 221300"/>
              <a:gd name="connsiteY2-16" fmla="*/ 2427091 h 2427091"/>
              <a:gd name="connsiteX3-17" fmla="*/ 4532 w 221300"/>
              <a:gd name="connsiteY3-18" fmla="*/ 2258968 h 2427091"/>
              <a:gd name="connsiteX4-19" fmla="*/ 0 w 221300"/>
              <a:gd name="connsiteY4-20" fmla="*/ 0 h 24270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1300" h="2427091">
                <a:moveTo>
                  <a:pt x="0" y="0"/>
                </a:moveTo>
                <a:lnTo>
                  <a:pt x="221300" y="81434"/>
                </a:lnTo>
                <a:lnTo>
                  <a:pt x="221300" y="2427091"/>
                </a:lnTo>
                <a:lnTo>
                  <a:pt x="4532" y="2258968"/>
                </a:lnTo>
                <a:cubicBezTo>
                  <a:pt x="3021" y="1505979"/>
                  <a:pt x="1511" y="752989"/>
                  <a:pt x="0" y="0"/>
                </a:cubicBezTo>
                <a:close/>
              </a:path>
            </a:pathLst>
          </a:cu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19065161">
            <a:off x="7987806" y="3488629"/>
            <a:ext cx="319644" cy="3896690"/>
          </a:xfrm>
          <a:custGeom>
            <a:avLst/>
            <a:gdLst>
              <a:gd name="connsiteX0" fmla="*/ 0 w 212459"/>
              <a:gd name="connsiteY0" fmla="*/ 0 h 2345657"/>
              <a:gd name="connsiteX1" fmla="*/ 212459 w 212459"/>
              <a:gd name="connsiteY1" fmla="*/ 0 h 2345657"/>
              <a:gd name="connsiteX2" fmla="*/ 212459 w 212459"/>
              <a:gd name="connsiteY2" fmla="*/ 2345657 h 2345657"/>
              <a:gd name="connsiteX3" fmla="*/ 0 w 212459"/>
              <a:gd name="connsiteY3" fmla="*/ 2345657 h 2345657"/>
              <a:gd name="connsiteX4" fmla="*/ 0 w 212459"/>
              <a:gd name="connsiteY4" fmla="*/ 0 h 2345657"/>
              <a:gd name="connsiteX0-1" fmla="*/ 0 w 221300"/>
              <a:gd name="connsiteY0-2" fmla="*/ 0 h 2427091"/>
              <a:gd name="connsiteX1-3" fmla="*/ 212459 w 221300"/>
              <a:gd name="connsiteY1-4" fmla="*/ 0 h 2427091"/>
              <a:gd name="connsiteX2-5" fmla="*/ 221300 w 221300"/>
              <a:gd name="connsiteY2-6" fmla="*/ 2427091 h 2427091"/>
              <a:gd name="connsiteX3-7" fmla="*/ 0 w 221300"/>
              <a:gd name="connsiteY3-8" fmla="*/ 2345657 h 2427091"/>
              <a:gd name="connsiteX4-9" fmla="*/ 0 w 221300"/>
              <a:gd name="connsiteY4-10" fmla="*/ 0 h 2427091"/>
              <a:gd name="connsiteX0-11" fmla="*/ 0 w 221300"/>
              <a:gd name="connsiteY0-12" fmla="*/ 0 h 2427091"/>
              <a:gd name="connsiteX1-13" fmla="*/ 219633 w 221300"/>
              <a:gd name="connsiteY1-14" fmla="*/ 136123 h 2427091"/>
              <a:gd name="connsiteX2-15" fmla="*/ 221300 w 221300"/>
              <a:gd name="connsiteY2-16" fmla="*/ 2427091 h 2427091"/>
              <a:gd name="connsiteX3-17" fmla="*/ 0 w 221300"/>
              <a:gd name="connsiteY3-18" fmla="*/ 2345657 h 2427091"/>
              <a:gd name="connsiteX4-19" fmla="*/ 0 w 221300"/>
              <a:gd name="connsiteY4-20" fmla="*/ 0 h 2427091"/>
              <a:gd name="connsiteX0-21" fmla="*/ 0 w 223133"/>
              <a:gd name="connsiteY0-22" fmla="*/ 0 h 2520478"/>
              <a:gd name="connsiteX1-23" fmla="*/ 219633 w 223133"/>
              <a:gd name="connsiteY1-24" fmla="*/ 136123 h 2520478"/>
              <a:gd name="connsiteX2-25" fmla="*/ 223133 w 223133"/>
              <a:gd name="connsiteY2-26" fmla="*/ 2520478 h 2520478"/>
              <a:gd name="connsiteX3-27" fmla="*/ 0 w 223133"/>
              <a:gd name="connsiteY3-28" fmla="*/ 2345657 h 2520478"/>
              <a:gd name="connsiteX4-29" fmla="*/ 0 w 223133"/>
              <a:gd name="connsiteY4-30" fmla="*/ 0 h 252047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3133" h="2520478">
                <a:moveTo>
                  <a:pt x="0" y="0"/>
                </a:moveTo>
                <a:lnTo>
                  <a:pt x="219633" y="136123"/>
                </a:lnTo>
                <a:cubicBezTo>
                  <a:pt x="220189" y="899779"/>
                  <a:pt x="222577" y="1756822"/>
                  <a:pt x="223133" y="2520478"/>
                </a:cubicBezTo>
                <a:lnTo>
                  <a:pt x="0" y="2345657"/>
                </a:lnTo>
                <a:lnTo>
                  <a:pt x="0" y="0"/>
                </a:lnTo>
                <a:close/>
              </a:path>
            </a:pathLst>
          </a:cu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3871595" y="2400302"/>
            <a:ext cx="1510030" cy="2085973"/>
            <a:chOff x="1153698" y="1396183"/>
            <a:chExt cx="1422048" cy="1964263"/>
          </a:xfrm>
          <a:solidFill>
            <a:srgbClr val="262DCA"/>
          </a:solidFill>
        </p:grpSpPr>
        <p:cxnSp>
          <p:nvCxnSpPr>
            <p:cNvPr id="21" name="直接连接符 20"/>
            <p:cNvCxnSpPr/>
            <p:nvPr/>
          </p:nvCxnSpPr>
          <p:spPr>
            <a:xfrm flipV="1">
              <a:off x="1153698" y="1409336"/>
              <a:ext cx="982132" cy="982132"/>
            </a:xfrm>
            <a:prstGeom prst="line">
              <a:avLst/>
            </a:prstGeom>
            <a:grpFill/>
            <a:ln w="79375">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6200000" flipV="1">
              <a:off x="1176444" y="2365158"/>
              <a:ext cx="982132" cy="982132"/>
            </a:xfrm>
            <a:prstGeom prst="line">
              <a:avLst/>
            </a:prstGeom>
            <a:grpFill/>
            <a:ln w="79375">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2122679" y="1396183"/>
              <a:ext cx="401624" cy="401627"/>
            </a:xfrm>
            <a:prstGeom prst="line">
              <a:avLst/>
            </a:prstGeom>
            <a:grpFill/>
            <a:ln w="79375">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145420" y="2930119"/>
              <a:ext cx="430326" cy="430327"/>
            </a:xfrm>
            <a:prstGeom prst="line">
              <a:avLst/>
            </a:prstGeom>
            <a:grpFill/>
            <a:ln w="79375">
              <a:solidFill>
                <a:srgbClr val="00CC99"/>
              </a:solidFill>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4852035" y="2894330"/>
            <a:ext cx="2809240" cy="583565"/>
          </a:xfrm>
          <a:prstGeom prst="rect">
            <a:avLst/>
          </a:prstGeom>
          <a:noFill/>
          <a:extLst>
            <a:ext uri="{909E8E84-426E-40DD-AFC4-6F175D3DCCD1}">
              <a14:hiddenFill xmlns:a14="http://schemas.microsoft.com/office/drawing/2010/main">
                <a:solidFill>
                  <a:srgbClr val="262DCA"/>
                </a:solidFill>
              </a14:hiddenFill>
            </a:ext>
          </a:extLst>
        </p:spPr>
        <p:txBody>
          <a:bodyPr wrap="square" rtlCol="0">
            <a:spAutoFit/>
          </a:bodyPr>
          <a:lstStyle/>
          <a:p>
            <a:pPr algn="just"/>
            <a:r>
              <a:rPr lang="zh-CN" altLang="en-US" sz="3200" b="1" spc="600" dirty="0">
                <a:solidFill>
                  <a:schemeClr val="tx1">
                    <a:lumMod val="65000"/>
                    <a:lumOff val="35000"/>
                  </a:schemeClr>
                </a:solidFill>
                <a:latin typeface="微软雅黑" panose="020B0503020204020204" pitchFamily="34" charset="-122"/>
                <a:ea typeface="微软雅黑" panose="020B0503020204020204" pitchFamily="34" charset="-122"/>
              </a:rPr>
              <a:t>关于产品</a:t>
            </a:r>
          </a:p>
        </p:txBody>
      </p:sp>
      <p:sp>
        <p:nvSpPr>
          <p:cNvPr id="20" name="文本框 19"/>
          <p:cNvSpPr txBox="1"/>
          <p:nvPr/>
        </p:nvSpPr>
        <p:spPr>
          <a:xfrm>
            <a:off x="4852035" y="3423285"/>
            <a:ext cx="5484495" cy="583565"/>
          </a:xfrm>
          <a:prstGeom prst="rect">
            <a:avLst/>
          </a:prstGeom>
          <a:noFill/>
          <a:extLst>
            <a:ext uri="{909E8E84-426E-40DD-AFC4-6F175D3DCCD1}">
              <a14:hiddenFill xmlns:a14="http://schemas.microsoft.com/office/drawing/2010/main">
                <a:solidFill>
                  <a:srgbClr val="262DCA"/>
                </a:solidFill>
              </a14:hiddenFill>
            </a:ext>
          </a:extLst>
        </p:spPr>
        <p:txBody>
          <a:bodyPr wrap="square" rtlCol="0">
            <a:spAutoFit/>
          </a:bodyPr>
          <a:lstStyle/>
          <a:p>
            <a:pPr algn="just"/>
            <a:r>
              <a:rPr lang="zh-CN" altLang="en-US" sz="1600" spc="300" dirty="0">
                <a:solidFill>
                  <a:schemeClr val="tx1">
                    <a:lumMod val="65000"/>
                    <a:lumOff val="35000"/>
                  </a:schemeClr>
                </a:solidFill>
                <a:latin typeface="微软雅黑" panose="020B0503020204020204" pitchFamily="34" charset="-122"/>
                <a:ea typeface="微软雅黑" panose="020B0503020204020204" pitchFamily="34" charset="-122"/>
              </a:rPr>
              <a:t>为满足企事业单位、政府部门或其他组织</a:t>
            </a:r>
          </a:p>
          <a:p>
            <a:pPr algn="just"/>
            <a:r>
              <a:rPr lang="zh-CN" altLang="en-US" sz="1600" spc="300" dirty="0">
                <a:solidFill>
                  <a:schemeClr val="tx1">
                    <a:lumMod val="65000"/>
                    <a:lumOff val="35000"/>
                  </a:schemeClr>
                </a:solidFill>
                <a:latin typeface="微软雅黑" panose="020B0503020204020204" pitchFamily="34" charset="-122"/>
                <a:ea typeface="微软雅黑" panose="020B0503020204020204" pitchFamily="34" charset="-122"/>
              </a:rPr>
              <a:t>建立总体架构体系而开发的产品。</a:t>
            </a:r>
          </a:p>
        </p:txBody>
      </p:sp>
      <p:sp>
        <p:nvSpPr>
          <p:cNvPr id="25" name="文本框 24"/>
          <p:cNvSpPr txBox="1"/>
          <p:nvPr/>
        </p:nvSpPr>
        <p:spPr>
          <a:xfrm>
            <a:off x="4266426" y="2941077"/>
            <a:ext cx="688009" cy="923330"/>
          </a:xfrm>
          <a:prstGeom prst="rect">
            <a:avLst/>
          </a:prstGeom>
          <a:noFill/>
        </p:spPr>
        <p:txBody>
          <a:bodyPr wrap="none" rtlCol="0">
            <a:spAutoFit/>
          </a:bodyPr>
          <a:lstStyle/>
          <a:p>
            <a:pPr algn="l"/>
            <a:r>
              <a:rPr lang="en-US" altLang="zh-CN" sz="5400" b="1" spc="600" dirty="0">
                <a:solidFill>
                  <a:srgbClr val="00CC99"/>
                </a:solidFill>
                <a:latin typeface="微软雅黑" panose="020B0503020204020204" pitchFamily="34" charset="-122"/>
                <a:ea typeface="微软雅黑" panose="020B0503020204020204" pitchFamily="34" charset="-122"/>
              </a:rPr>
              <a:t>1</a:t>
            </a:r>
            <a:endParaRPr lang="zh-CN" altLang="en-US" sz="5400" b="1" spc="600" dirty="0">
              <a:solidFill>
                <a:srgbClr val="00CC99"/>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a:off x="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直角三角形 4"/>
          <p:cNvSpPr/>
          <p:nvPr/>
        </p:nvSpPr>
        <p:spPr>
          <a:xfrm flipH="1">
            <a:off x="1127760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p:nvSpPr>
        <p:spPr>
          <a:xfrm>
            <a:off x="10621374" y="0"/>
            <a:ext cx="1570626" cy="956558"/>
          </a:xfrm>
          <a:custGeom>
            <a:avLst/>
            <a:gdLst>
              <a:gd name="connsiteX0" fmla="*/ 28587 w 1570626"/>
              <a:gd name="connsiteY0" fmla="*/ 0 h 956558"/>
              <a:gd name="connsiteX1" fmla="*/ 1570626 w 1570626"/>
              <a:gd name="connsiteY1" fmla="*/ 0 h 956558"/>
              <a:gd name="connsiteX2" fmla="*/ 1570626 w 1570626"/>
              <a:gd name="connsiteY2" fmla="*/ 340488 h 956558"/>
              <a:gd name="connsiteX3" fmla="*/ 1000839 w 1570626"/>
              <a:gd name="connsiteY3" fmla="*/ 956558 h 956558"/>
              <a:gd name="connsiteX4" fmla="*/ 0 w 1570626"/>
              <a:gd name="connsiteY4" fmla="*/ 30909 h 95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26" h="956558">
                <a:moveTo>
                  <a:pt x="28587" y="0"/>
                </a:moveTo>
                <a:lnTo>
                  <a:pt x="1570626" y="0"/>
                </a:lnTo>
                <a:lnTo>
                  <a:pt x="1570626" y="340488"/>
                </a:lnTo>
                <a:lnTo>
                  <a:pt x="1000839" y="956558"/>
                </a:lnTo>
                <a:lnTo>
                  <a:pt x="0" y="30909"/>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直角三角形 9"/>
          <p:cNvSpPr/>
          <p:nvPr/>
        </p:nvSpPr>
        <p:spPr>
          <a:xfrm rot="18900000">
            <a:off x="9517595" y="-457201"/>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876300" y="355600"/>
            <a:ext cx="285178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a:t>
            </a:r>
          </a:p>
        </p:txBody>
      </p:sp>
      <p:sp>
        <p:nvSpPr>
          <p:cNvPr id="12" name="文本框 11"/>
          <p:cNvSpPr txBox="1"/>
          <p:nvPr/>
        </p:nvSpPr>
        <p:spPr>
          <a:xfrm>
            <a:off x="3012440" y="470535"/>
            <a:ext cx="1351280" cy="398780"/>
          </a:xfrm>
          <a:prstGeom prst="rect">
            <a:avLst/>
          </a:prstGeom>
          <a:noFill/>
        </p:spPr>
        <p:txBody>
          <a:bodyPr wrap="none" rtlCol="0" anchor="t">
            <a:spAutoFit/>
          </a:bodyPr>
          <a:lstStyle/>
          <a:p>
            <a:pPr algn="just"/>
            <a:r>
              <a:rPr lang="zh-CN" altLang="en-US" sz="2000" spc="300" dirty="0">
                <a:solidFill>
                  <a:schemeClr val="bg2">
                    <a:lumMod val="50000"/>
                  </a:schemeClr>
                </a:solidFill>
                <a:latin typeface="微软雅黑" panose="020B0503020204020204" pitchFamily="34" charset="-122"/>
                <a:ea typeface="微软雅黑" panose="020B0503020204020204" pitchFamily="34" charset="-122"/>
                <a:sym typeface="+mn-ea"/>
              </a:rPr>
              <a:t>业务架构</a:t>
            </a:r>
          </a:p>
        </p:txBody>
      </p:sp>
      <p:sp>
        <p:nvSpPr>
          <p:cNvPr id="19" name="矩形 18"/>
          <p:cNvSpPr/>
          <p:nvPr/>
        </p:nvSpPr>
        <p:spPr>
          <a:xfrm>
            <a:off x="2870835"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9"/>
          <p:cNvPicPr>
            <a:picLocks noChangeAspect="1"/>
          </p:cNvPicPr>
          <p:nvPr/>
        </p:nvPicPr>
        <p:blipFill>
          <a:blip r:embed="rId3"/>
          <a:stretch>
            <a:fillRect/>
          </a:stretch>
        </p:blipFill>
        <p:spPr>
          <a:xfrm>
            <a:off x="1327150" y="1381125"/>
            <a:ext cx="9538335" cy="4837430"/>
          </a:xfrm>
          <a:prstGeom prst="rect">
            <a:avLst/>
          </a:prstGeom>
          <a:ln>
            <a:solidFill>
              <a:schemeClr val="bg2">
                <a:lumMod val="75000"/>
              </a:schemeClr>
            </a:solidFill>
          </a:ln>
        </p:spPr>
      </p:pic>
      <p:sp>
        <p:nvSpPr>
          <p:cNvPr id="15" name="圆角矩形 14"/>
          <p:cNvSpPr/>
          <p:nvPr/>
        </p:nvSpPr>
        <p:spPr>
          <a:xfrm>
            <a:off x="1311275" y="1249680"/>
            <a:ext cx="1125855" cy="501650"/>
          </a:xfrm>
          <a:prstGeom prst="roundRect">
            <a:avLst/>
          </a:prstGeom>
          <a:noFill/>
          <a:ln w="57150">
            <a:solidFill>
              <a:srgbClr val="00CC99"/>
            </a:solidFill>
          </a:ln>
          <a:extLst>
            <a:ext uri="{909E8E84-426E-40DD-AFC4-6F175D3DCCD1}">
              <a14:hiddenFill xmlns:a14="http://schemas.microsoft.com/office/drawing/2010/main">
                <a:solidFill>
                  <a:srgbClr val="00CC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12"/>
          </p:nvPr>
        </p:nvSpPr>
        <p:spPr/>
        <p:txBody>
          <a:bodyPr/>
          <a:lstStyle/>
          <a:p>
            <a:fld id="{89D326CB-CD4F-4FDD-B6AF-2E5E44856E09}" type="slidenum">
              <a:rPr lang="zh-CN" altLang="en-US" smtClean="0"/>
              <a:t>20</a:t>
            </a:fld>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a:off x="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直角三角形 4"/>
          <p:cNvSpPr/>
          <p:nvPr/>
        </p:nvSpPr>
        <p:spPr>
          <a:xfrm flipH="1">
            <a:off x="1127760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p:nvSpPr>
        <p:spPr>
          <a:xfrm>
            <a:off x="10621374" y="0"/>
            <a:ext cx="1570626" cy="956558"/>
          </a:xfrm>
          <a:custGeom>
            <a:avLst/>
            <a:gdLst>
              <a:gd name="connsiteX0" fmla="*/ 28587 w 1570626"/>
              <a:gd name="connsiteY0" fmla="*/ 0 h 956558"/>
              <a:gd name="connsiteX1" fmla="*/ 1570626 w 1570626"/>
              <a:gd name="connsiteY1" fmla="*/ 0 h 956558"/>
              <a:gd name="connsiteX2" fmla="*/ 1570626 w 1570626"/>
              <a:gd name="connsiteY2" fmla="*/ 340488 h 956558"/>
              <a:gd name="connsiteX3" fmla="*/ 1000839 w 1570626"/>
              <a:gd name="connsiteY3" fmla="*/ 956558 h 956558"/>
              <a:gd name="connsiteX4" fmla="*/ 0 w 1570626"/>
              <a:gd name="connsiteY4" fmla="*/ 30909 h 95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26" h="956558">
                <a:moveTo>
                  <a:pt x="28587" y="0"/>
                </a:moveTo>
                <a:lnTo>
                  <a:pt x="1570626" y="0"/>
                </a:lnTo>
                <a:lnTo>
                  <a:pt x="1570626" y="340488"/>
                </a:lnTo>
                <a:lnTo>
                  <a:pt x="1000839" y="956558"/>
                </a:lnTo>
                <a:lnTo>
                  <a:pt x="0" y="30909"/>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直角三角形 9"/>
          <p:cNvSpPr/>
          <p:nvPr/>
        </p:nvSpPr>
        <p:spPr>
          <a:xfrm rot="18900000">
            <a:off x="9517595" y="-457201"/>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876300" y="355600"/>
            <a:ext cx="285178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a:t>
            </a:r>
          </a:p>
        </p:txBody>
      </p:sp>
      <p:sp>
        <p:nvSpPr>
          <p:cNvPr id="12" name="文本框 11"/>
          <p:cNvSpPr txBox="1"/>
          <p:nvPr/>
        </p:nvSpPr>
        <p:spPr>
          <a:xfrm>
            <a:off x="2964815" y="470535"/>
            <a:ext cx="1351280" cy="398780"/>
          </a:xfrm>
          <a:prstGeom prst="rect">
            <a:avLst/>
          </a:prstGeom>
          <a:noFill/>
        </p:spPr>
        <p:txBody>
          <a:bodyPr wrap="none" rtlCol="0" anchor="t">
            <a:spAutoFit/>
          </a:bodyPr>
          <a:lstStyle/>
          <a:p>
            <a:pPr algn="just"/>
            <a:r>
              <a:rPr lang="zh-CN" altLang="en-US" sz="2000" spc="300" dirty="0">
                <a:solidFill>
                  <a:schemeClr val="bg2">
                    <a:lumMod val="50000"/>
                  </a:schemeClr>
                </a:solidFill>
                <a:latin typeface="微软雅黑" panose="020B0503020204020204" pitchFamily="34" charset="-122"/>
                <a:ea typeface="微软雅黑" panose="020B0503020204020204" pitchFamily="34" charset="-122"/>
                <a:sym typeface="+mn-ea"/>
              </a:rPr>
              <a:t>业务架构</a:t>
            </a:r>
          </a:p>
        </p:txBody>
      </p:sp>
      <p:sp>
        <p:nvSpPr>
          <p:cNvPr id="19" name="矩形 18"/>
          <p:cNvSpPr/>
          <p:nvPr/>
        </p:nvSpPr>
        <p:spPr>
          <a:xfrm>
            <a:off x="2823210"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9"/>
          <p:cNvPicPr>
            <a:picLocks noChangeAspect="1"/>
          </p:cNvPicPr>
          <p:nvPr/>
        </p:nvPicPr>
        <p:blipFill>
          <a:blip r:embed="rId3"/>
          <a:stretch>
            <a:fillRect/>
          </a:stretch>
        </p:blipFill>
        <p:spPr>
          <a:xfrm>
            <a:off x="1713865" y="1489710"/>
            <a:ext cx="9436100" cy="4453890"/>
          </a:xfrm>
          <a:prstGeom prst="rect">
            <a:avLst/>
          </a:prstGeom>
          <a:ln>
            <a:solidFill>
              <a:schemeClr val="bg2">
                <a:lumMod val="75000"/>
              </a:schemeClr>
            </a:solidFill>
          </a:ln>
        </p:spPr>
      </p:pic>
      <p:sp>
        <p:nvSpPr>
          <p:cNvPr id="6" name="圆角矩形 5"/>
          <p:cNvSpPr/>
          <p:nvPr/>
        </p:nvSpPr>
        <p:spPr>
          <a:xfrm>
            <a:off x="1597025" y="1442085"/>
            <a:ext cx="1125855" cy="325120"/>
          </a:xfrm>
          <a:prstGeom prst="roundRect">
            <a:avLst/>
          </a:prstGeom>
          <a:noFill/>
          <a:ln w="57150">
            <a:solidFill>
              <a:srgbClr val="00CC99"/>
            </a:solidFill>
          </a:ln>
          <a:extLst>
            <a:ext uri="{909E8E84-426E-40DD-AFC4-6F175D3DCCD1}">
              <a14:hiddenFill xmlns:a14="http://schemas.microsoft.com/office/drawing/2010/main">
                <a:solidFill>
                  <a:srgbClr val="00CC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灯片编号占位符 6"/>
          <p:cNvSpPr>
            <a:spLocks noGrp="1"/>
          </p:cNvSpPr>
          <p:nvPr>
            <p:ph type="sldNum" sz="quarter" idx="12"/>
          </p:nvPr>
        </p:nvSpPr>
        <p:spPr/>
        <p:txBody>
          <a:bodyPr/>
          <a:lstStyle/>
          <a:p>
            <a:fld id="{89D326CB-CD4F-4FDD-B6AF-2E5E44856E09}" type="slidenum">
              <a:rPr lang="zh-CN" altLang="en-US" smtClean="0"/>
              <a:t>21</a:t>
            </a:fld>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5" name="图片 985"/>
          <p:cNvPicPr>
            <a:picLocks noChangeAspect="1"/>
          </p:cNvPicPr>
          <p:nvPr/>
        </p:nvPicPr>
        <p:blipFill>
          <a:blip r:embed="rId3"/>
          <a:stretch>
            <a:fillRect/>
          </a:stretch>
        </p:blipFill>
        <p:spPr>
          <a:xfrm>
            <a:off x="1255395" y="1363345"/>
            <a:ext cx="9785350" cy="4175760"/>
          </a:xfrm>
          <a:prstGeom prst="rect">
            <a:avLst/>
          </a:prstGeom>
        </p:spPr>
      </p:pic>
      <p:sp>
        <p:nvSpPr>
          <p:cNvPr id="3"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a:off x="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直角三角形 4"/>
          <p:cNvSpPr/>
          <p:nvPr/>
        </p:nvSpPr>
        <p:spPr>
          <a:xfrm flipH="1">
            <a:off x="1127760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p:nvSpPr>
        <p:spPr>
          <a:xfrm>
            <a:off x="10621374" y="0"/>
            <a:ext cx="1570626" cy="956558"/>
          </a:xfrm>
          <a:custGeom>
            <a:avLst/>
            <a:gdLst>
              <a:gd name="connsiteX0" fmla="*/ 28587 w 1570626"/>
              <a:gd name="connsiteY0" fmla="*/ 0 h 956558"/>
              <a:gd name="connsiteX1" fmla="*/ 1570626 w 1570626"/>
              <a:gd name="connsiteY1" fmla="*/ 0 h 956558"/>
              <a:gd name="connsiteX2" fmla="*/ 1570626 w 1570626"/>
              <a:gd name="connsiteY2" fmla="*/ 340488 h 956558"/>
              <a:gd name="connsiteX3" fmla="*/ 1000839 w 1570626"/>
              <a:gd name="connsiteY3" fmla="*/ 956558 h 956558"/>
              <a:gd name="connsiteX4" fmla="*/ 0 w 1570626"/>
              <a:gd name="connsiteY4" fmla="*/ 30909 h 95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26" h="956558">
                <a:moveTo>
                  <a:pt x="28587" y="0"/>
                </a:moveTo>
                <a:lnTo>
                  <a:pt x="1570626" y="0"/>
                </a:lnTo>
                <a:lnTo>
                  <a:pt x="1570626" y="340488"/>
                </a:lnTo>
                <a:lnTo>
                  <a:pt x="1000839" y="956558"/>
                </a:lnTo>
                <a:lnTo>
                  <a:pt x="0" y="30909"/>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直角三角形 9"/>
          <p:cNvSpPr/>
          <p:nvPr/>
        </p:nvSpPr>
        <p:spPr>
          <a:xfrm rot="18900000">
            <a:off x="9517595" y="-457201"/>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876300" y="355600"/>
            <a:ext cx="285178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a:t>
            </a:r>
          </a:p>
        </p:txBody>
      </p:sp>
      <p:sp>
        <p:nvSpPr>
          <p:cNvPr id="12" name="文本框 11"/>
          <p:cNvSpPr txBox="1"/>
          <p:nvPr/>
        </p:nvSpPr>
        <p:spPr>
          <a:xfrm>
            <a:off x="2964815" y="470535"/>
            <a:ext cx="1351280" cy="398780"/>
          </a:xfrm>
          <a:prstGeom prst="rect">
            <a:avLst/>
          </a:prstGeom>
          <a:noFill/>
        </p:spPr>
        <p:txBody>
          <a:bodyPr wrap="none" rtlCol="0" anchor="t">
            <a:spAutoFit/>
          </a:bodyPr>
          <a:lstStyle/>
          <a:p>
            <a:pPr algn="just"/>
            <a:r>
              <a:rPr lang="zh-CN" altLang="en-US" sz="2000" spc="300" dirty="0">
                <a:solidFill>
                  <a:schemeClr val="bg2">
                    <a:lumMod val="50000"/>
                  </a:schemeClr>
                </a:solidFill>
                <a:latin typeface="微软雅黑" panose="020B0503020204020204" pitchFamily="34" charset="-122"/>
                <a:ea typeface="微软雅黑" panose="020B0503020204020204" pitchFamily="34" charset="-122"/>
                <a:sym typeface="+mn-ea"/>
              </a:rPr>
              <a:t>业务架构</a:t>
            </a:r>
          </a:p>
        </p:txBody>
      </p:sp>
      <p:sp>
        <p:nvSpPr>
          <p:cNvPr id="19" name="矩形 18"/>
          <p:cNvSpPr/>
          <p:nvPr/>
        </p:nvSpPr>
        <p:spPr>
          <a:xfrm>
            <a:off x="2823210"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8545830" y="3388360"/>
            <a:ext cx="1883410" cy="398780"/>
          </a:xfrm>
          <a:prstGeom prst="rect">
            <a:avLst/>
          </a:prstGeom>
          <a:noFill/>
          <a:ln w="9525">
            <a:noFill/>
          </a:ln>
        </p:spPr>
        <p:txBody>
          <a:bodyPr wrap="square">
            <a:spAutoFit/>
          </a:bodyPr>
          <a:lstStyle/>
          <a:p>
            <a:pPr indent="0"/>
            <a:r>
              <a:rPr lang="zh-CN" sz="2000" b="1">
                <a:solidFill>
                  <a:srgbClr val="00CC99"/>
                </a:solidFill>
                <a:latin typeface="微软雅黑" panose="020B0503020204020204" pitchFamily="34" charset="-122"/>
                <a:ea typeface="微软雅黑" panose="020B0503020204020204" pitchFamily="34" charset="-122"/>
              </a:rPr>
              <a:t>业务流程图</a:t>
            </a:r>
            <a:endParaRPr lang="zh-CN" altLang="en-US" sz="2000" b="1">
              <a:solidFill>
                <a:srgbClr val="00CC99"/>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89D326CB-CD4F-4FDD-B6AF-2E5E44856E09}" type="slidenum">
              <a:rPr lang="zh-CN" altLang="en-US" smtClean="0"/>
              <a:t>22</a:t>
            </a:fld>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1" name="图片 991"/>
          <p:cNvPicPr>
            <a:picLocks noChangeAspect="1"/>
          </p:cNvPicPr>
          <p:nvPr/>
        </p:nvPicPr>
        <p:blipFill>
          <a:blip r:embed="rId3"/>
          <a:stretch>
            <a:fillRect/>
          </a:stretch>
        </p:blipFill>
        <p:spPr>
          <a:xfrm>
            <a:off x="1063625" y="1449705"/>
            <a:ext cx="10064750" cy="4275455"/>
          </a:xfrm>
          <a:prstGeom prst="rect">
            <a:avLst/>
          </a:prstGeom>
          <a:ln>
            <a:solidFill>
              <a:schemeClr val="bg2">
                <a:lumMod val="75000"/>
              </a:schemeClr>
            </a:solidFill>
          </a:ln>
        </p:spPr>
      </p:pic>
      <p:sp>
        <p:nvSpPr>
          <p:cNvPr id="3"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a:off x="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直角三角形 4"/>
          <p:cNvSpPr/>
          <p:nvPr/>
        </p:nvSpPr>
        <p:spPr>
          <a:xfrm flipH="1">
            <a:off x="1127760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p:nvSpPr>
        <p:spPr>
          <a:xfrm>
            <a:off x="10621374" y="0"/>
            <a:ext cx="1570626" cy="956558"/>
          </a:xfrm>
          <a:custGeom>
            <a:avLst/>
            <a:gdLst>
              <a:gd name="connsiteX0" fmla="*/ 28587 w 1570626"/>
              <a:gd name="connsiteY0" fmla="*/ 0 h 956558"/>
              <a:gd name="connsiteX1" fmla="*/ 1570626 w 1570626"/>
              <a:gd name="connsiteY1" fmla="*/ 0 h 956558"/>
              <a:gd name="connsiteX2" fmla="*/ 1570626 w 1570626"/>
              <a:gd name="connsiteY2" fmla="*/ 340488 h 956558"/>
              <a:gd name="connsiteX3" fmla="*/ 1000839 w 1570626"/>
              <a:gd name="connsiteY3" fmla="*/ 956558 h 956558"/>
              <a:gd name="connsiteX4" fmla="*/ 0 w 1570626"/>
              <a:gd name="connsiteY4" fmla="*/ 30909 h 95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26" h="956558">
                <a:moveTo>
                  <a:pt x="28587" y="0"/>
                </a:moveTo>
                <a:lnTo>
                  <a:pt x="1570626" y="0"/>
                </a:lnTo>
                <a:lnTo>
                  <a:pt x="1570626" y="340488"/>
                </a:lnTo>
                <a:lnTo>
                  <a:pt x="1000839" y="956558"/>
                </a:lnTo>
                <a:lnTo>
                  <a:pt x="0" y="30909"/>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直角三角形 9"/>
          <p:cNvSpPr/>
          <p:nvPr/>
        </p:nvSpPr>
        <p:spPr>
          <a:xfrm rot="18900000">
            <a:off x="9517595" y="-457201"/>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876300" y="355600"/>
            <a:ext cx="285178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a:t>
            </a:r>
          </a:p>
        </p:txBody>
      </p:sp>
      <p:sp>
        <p:nvSpPr>
          <p:cNvPr id="12" name="文本框 11"/>
          <p:cNvSpPr txBox="1"/>
          <p:nvPr/>
        </p:nvSpPr>
        <p:spPr>
          <a:xfrm>
            <a:off x="2964815" y="470535"/>
            <a:ext cx="1351280" cy="398780"/>
          </a:xfrm>
          <a:prstGeom prst="rect">
            <a:avLst/>
          </a:prstGeom>
          <a:noFill/>
        </p:spPr>
        <p:txBody>
          <a:bodyPr wrap="none" rtlCol="0" anchor="t">
            <a:spAutoFit/>
          </a:bodyPr>
          <a:lstStyle/>
          <a:p>
            <a:pPr algn="just"/>
            <a:r>
              <a:rPr lang="zh-CN" altLang="en-US" sz="2000" spc="300" dirty="0">
                <a:solidFill>
                  <a:schemeClr val="bg2">
                    <a:lumMod val="50000"/>
                  </a:schemeClr>
                </a:solidFill>
                <a:latin typeface="微软雅黑" panose="020B0503020204020204" pitchFamily="34" charset="-122"/>
                <a:ea typeface="微软雅黑" panose="020B0503020204020204" pitchFamily="34" charset="-122"/>
                <a:sym typeface="+mn-ea"/>
              </a:rPr>
              <a:t>业务架构</a:t>
            </a:r>
          </a:p>
        </p:txBody>
      </p:sp>
      <p:sp>
        <p:nvSpPr>
          <p:cNvPr id="19" name="矩形 18"/>
          <p:cNvSpPr/>
          <p:nvPr/>
        </p:nvSpPr>
        <p:spPr>
          <a:xfrm>
            <a:off x="2823210"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6559550" y="2338705"/>
            <a:ext cx="1883410" cy="398780"/>
          </a:xfrm>
          <a:prstGeom prst="rect">
            <a:avLst/>
          </a:prstGeom>
          <a:noFill/>
          <a:ln w="9525">
            <a:noFill/>
          </a:ln>
        </p:spPr>
        <p:txBody>
          <a:bodyPr wrap="square">
            <a:spAutoFit/>
          </a:bodyPr>
          <a:lstStyle/>
          <a:p>
            <a:pPr indent="0"/>
            <a:r>
              <a:rPr lang="zh-CN" sz="2000" b="1">
                <a:solidFill>
                  <a:srgbClr val="00CC99"/>
                </a:solidFill>
                <a:latin typeface="微软雅黑" panose="020B0503020204020204" pitchFamily="34" charset="-122"/>
                <a:ea typeface="微软雅黑" panose="020B0503020204020204" pitchFamily="34" charset="-122"/>
              </a:rPr>
              <a:t>业务用例图</a:t>
            </a:r>
            <a:endParaRPr lang="zh-CN" altLang="en-US" sz="2000" b="1">
              <a:solidFill>
                <a:srgbClr val="00CC99"/>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89D326CB-CD4F-4FDD-B6AF-2E5E44856E09}" type="slidenum">
              <a:rPr lang="zh-CN" altLang="en-US" smtClean="0"/>
              <a:t>23</a:t>
            </a:fld>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2"/>
          <p:cNvPicPr>
            <a:picLocks noChangeAspect="1"/>
          </p:cNvPicPr>
          <p:nvPr/>
        </p:nvPicPr>
        <p:blipFill>
          <a:blip r:embed="rId3"/>
          <a:stretch>
            <a:fillRect/>
          </a:stretch>
        </p:blipFill>
        <p:spPr>
          <a:xfrm>
            <a:off x="1184910" y="1316355"/>
            <a:ext cx="9705975" cy="4671060"/>
          </a:xfrm>
          <a:prstGeom prst="rect">
            <a:avLst/>
          </a:prstGeom>
          <a:ln>
            <a:solidFill>
              <a:schemeClr val="bg2">
                <a:lumMod val="75000"/>
              </a:schemeClr>
            </a:solidFill>
          </a:ln>
        </p:spPr>
      </p:pic>
      <p:sp>
        <p:nvSpPr>
          <p:cNvPr id="3"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a:off x="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直角三角形 4"/>
          <p:cNvSpPr/>
          <p:nvPr/>
        </p:nvSpPr>
        <p:spPr>
          <a:xfrm flipH="1">
            <a:off x="1127760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p:nvSpPr>
        <p:spPr>
          <a:xfrm>
            <a:off x="10621374" y="0"/>
            <a:ext cx="1570626" cy="956558"/>
          </a:xfrm>
          <a:custGeom>
            <a:avLst/>
            <a:gdLst>
              <a:gd name="connsiteX0" fmla="*/ 28587 w 1570626"/>
              <a:gd name="connsiteY0" fmla="*/ 0 h 956558"/>
              <a:gd name="connsiteX1" fmla="*/ 1570626 w 1570626"/>
              <a:gd name="connsiteY1" fmla="*/ 0 h 956558"/>
              <a:gd name="connsiteX2" fmla="*/ 1570626 w 1570626"/>
              <a:gd name="connsiteY2" fmla="*/ 340488 h 956558"/>
              <a:gd name="connsiteX3" fmla="*/ 1000839 w 1570626"/>
              <a:gd name="connsiteY3" fmla="*/ 956558 h 956558"/>
              <a:gd name="connsiteX4" fmla="*/ 0 w 1570626"/>
              <a:gd name="connsiteY4" fmla="*/ 30909 h 95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26" h="956558">
                <a:moveTo>
                  <a:pt x="28587" y="0"/>
                </a:moveTo>
                <a:lnTo>
                  <a:pt x="1570626" y="0"/>
                </a:lnTo>
                <a:lnTo>
                  <a:pt x="1570626" y="340488"/>
                </a:lnTo>
                <a:lnTo>
                  <a:pt x="1000839" y="956558"/>
                </a:lnTo>
                <a:lnTo>
                  <a:pt x="0" y="30909"/>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直角三角形 9"/>
          <p:cNvSpPr/>
          <p:nvPr/>
        </p:nvSpPr>
        <p:spPr>
          <a:xfrm rot="18900000">
            <a:off x="9517595" y="-457201"/>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876300" y="355600"/>
            <a:ext cx="285178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数据治理业务</a:t>
            </a:r>
          </a:p>
        </p:txBody>
      </p:sp>
      <p:sp>
        <p:nvSpPr>
          <p:cNvPr id="12" name="文本框 11"/>
          <p:cNvSpPr txBox="1"/>
          <p:nvPr/>
        </p:nvSpPr>
        <p:spPr>
          <a:xfrm>
            <a:off x="3869690" y="470535"/>
            <a:ext cx="1351280" cy="398780"/>
          </a:xfrm>
          <a:prstGeom prst="rect">
            <a:avLst/>
          </a:prstGeom>
          <a:noFill/>
        </p:spPr>
        <p:txBody>
          <a:bodyPr wrap="none" rtlCol="0" anchor="t">
            <a:spAutoFit/>
          </a:bodyPr>
          <a:lstStyle/>
          <a:p>
            <a:pPr algn="just"/>
            <a:r>
              <a:rPr lang="zh-CN" altLang="en-US" sz="2000" spc="300" dirty="0">
                <a:solidFill>
                  <a:schemeClr val="bg2">
                    <a:lumMod val="50000"/>
                  </a:schemeClr>
                </a:solidFill>
                <a:latin typeface="微软雅黑" panose="020B0503020204020204" pitchFamily="34" charset="-122"/>
                <a:ea typeface="微软雅黑" panose="020B0503020204020204" pitchFamily="34" charset="-122"/>
                <a:sym typeface="+mn-ea"/>
              </a:rPr>
              <a:t>业务架构</a:t>
            </a:r>
          </a:p>
        </p:txBody>
      </p:sp>
      <p:sp>
        <p:nvSpPr>
          <p:cNvPr id="19" name="矩形 18"/>
          <p:cNvSpPr/>
          <p:nvPr/>
        </p:nvSpPr>
        <p:spPr>
          <a:xfrm>
            <a:off x="3728085"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6301105" y="3921125"/>
            <a:ext cx="1883410" cy="398780"/>
          </a:xfrm>
          <a:prstGeom prst="rect">
            <a:avLst/>
          </a:prstGeom>
          <a:noFill/>
          <a:ln w="9525">
            <a:noFill/>
          </a:ln>
        </p:spPr>
        <p:txBody>
          <a:bodyPr wrap="square">
            <a:spAutoFit/>
          </a:bodyPr>
          <a:lstStyle/>
          <a:p>
            <a:pPr indent="0"/>
            <a:r>
              <a:rPr lang="zh-CN" sz="2000" b="1">
                <a:solidFill>
                  <a:srgbClr val="00CC99"/>
                </a:solidFill>
                <a:latin typeface="微软雅黑" panose="020B0503020204020204" pitchFamily="34" charset="-122"/>
                <a:ea typeface="微软雅黑" panose="020B0503020204020204" pitchFamily="34" charset="-122"/>
              </a:rPr>
              <a:t>业务角色</a:t>
            </a:r>
          </a:p>
        </p:txBody>
      </p:sp>
      <p:sp>
        <p:nvSpPr>
          <p:cNvPr id="2" name="灯片编号占位符 1"/>
          <p:cNvSpPr>
            <a:spLocks noGrp="1"/>
          </p:cNvSpPr>
          <p:nvPr>
            <p:ph type="sldNum" sz="quarter" idx="12"/>
          </p:nvPr>
        </p:nvSpPr>
        <p:spPr/>
        <p:txBody>
          <a:bodyPr/>
          <a:lstStyle/>
          <a:p>
            <a:fld id="{89D326CB-CD4F-4FDD-B6AF-2E5E44856E09}" type="slidenum">
              <a:rPr lang="zh-CN" altLang="en-US" smtClean="0"/>
              <a:t>24</a:t>
            </a:fld>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hu"/>
          <p:cNvPicPr>
            <a:picLocks noChangeAspect="1"/>
          </p:cNvPicPr>
          <p:nvPr/>
        </p:nvPicPr>
        <p:blipFill>
          <a:blip r:embed="rId3"/>
          <a:srcRect l="1272" t="2028" r="2722" b="3772"/>
          <a:stretch>
            <a:fillRect/>
          </a:stretch>
        </p:blipFill>
        <p:spPr>
          <a:xfrm>
            <a:off x="1830070" y="1143000"/>
            <a:ext cx="8531860" cy="5248910"/>
          </a:xfrm>
          <a:prstGeom prst="rect">
            <a:avLst/>
          </a:prstGeom>
          <a:ln>
            <a:solidFill>
              <a:schemeClr val="bg2">
                <a:lumMod val="75000"/>
              </a:schemeClr>
            </a:solidFill>
          </a:ln>
        </p:spPr>
      </p:pic>
      <p:sp>
        <p:nvSpPr>
          <p:cNvPr id="3"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a:off x="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直角三角形 4"/>
          <p:cNvSpPr/>
          <p:nvPr/>
        </p:nvSpPr>
        <p:spPr>
          <a:xfrm flipH="1">
            <a:off x="1127760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p:nvSpPr>
        <p:spPr>
          <a:xfrm>
            <a:off x="10621374" y="0"/>
            <a:ext cx="1570626" cy="956558"/>
          </a:xfrm>
          <a:custGeom>
            <a:avLst/>
            <a:gdLst>
              <a:gd name="connsiteX0" fmla="*/ 28587 w 1570626"/>
              <a:gd name="connsiteY0" fmla="*/ 0 h 956558"/>
              <a:gd name="connsiteX1" fmla="*/ 1570626 w 1570626"/>
              <a:gd name="connsiteY1" fmla="*/ 0 h 956558"/>
              <a:gd name="connsiteX2" fmla="*/ 1570626 w 1570626"/>
              <a:gd name="connsiteY2" fmla="*/ 340488 h 956558"/>
              <a:gd name="connsiteX3" fmla="*/ 1000839 w 1570626"/>
              <a:gd name="connsiteY3" fmla="*/ 956558 h 956558"/>
              <a:gd name="connsiteX4" fmla="*/ 0 w 1570626"/>
              <a:gd name="connsiteY4" fmla="*/ 30909 h 95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26" h="956558">
                <a:moveTo>
                  <a:pt x="28587" y="0"/>
                </a:moveTo>
                <a:lnTo>
                  <a:pt x="1570626" y="0"/>
                </a:lnTo>
                <a:lnTo>
                  <a:pt x="1570626" y="340488"/>
                </a:lnTo>
                <a:lnTo>
                  <a:pt x="1000839" y="956558"/>
                </a:lnTo>
                <a:lnTo>
                  <a:pt x="0" y="30909"/>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直角三角形 9"/>
          <p:cNvSpPr/>
          <p:nvPr/>
        </p:nvSpPr>
        <p:spPr>
          <a:xfrm rot="18900000">
            <a:off x="9517595" y="-457201"/>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876300" y="355600"/>
            <a:ext cx="285178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a:t>
            </a:r>
          </a:p>
        </p:txBody>
      </p:sp>
      <p:sp>
        <p:nvSpPr>
          <p:cNvPr id="12" name="文本框 11"/>
          <p:cNvSpPr txBox="1"/>
          <p:nvPr/>
        </p:nvSpPr>
        <p:spPr>
          <a:xfrm>
            <a:off x="2964815" y="470535"/>
            <a:ext cx="1351280" cy="398780"/>
          </a:xfrm>
          <a:prstGeom prst="rect">
            <a:avLst/>
          </a:prstGeom>
          <a:noFill/>
        </p:spPr>
        <p:txBody>
          <a:bodyPr wrap="none" rtlCol="0" anchor="t">
            <a:spAutoFit/>
          </a:bodyPr>
          <a:lstStyle/>
          <a:p>
            <a:pPr algn="just"/>
            <a:r>
              <a:rPr lang="zh-CN" altLang="en-US" sz="2000" spc="300" dirty="0">
                <a:solidFill>
                  <a:schemeClr val="bg2">
                    <a:lumMod val="50000"/>
                  </a:schemeClr>
                </a:solidFill>
                <a:latin typeface="微软雅黑" panose="020B0503020204020204" pitchFamily="34" charset="-122"/>
                <a:ea typeface="微软雅黑" panose="020B0503020204020204" pitchFamily="34" charset="-122"/>
                <a:sym typeface="+mn-ea"/>
              </a:rPr>
              <a:t>业务架构</a:t>
            </a:r>
          </a:p>
        </p:txBody>
      </p:sp>
      <p:sp>
        <p:nvSpPr>
          <p:cNvPr id="19" name="矩形 18"/>
          <p:cNvSpPr/>
          <p:nvPr/>
        </p:nvSpPr>
        <p:spPr>
          <a:xfrm>
            <a:off x="2823210"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4495800" y="5635625"/>
            <a:ext cx="1883410" cy="398780"/>
          </a:xfrm>
          <a:prstGeom prst="rect">
            <a:avLst/>
          </a:prstGeom>
          <a:noFill/>
          <a:ln w="9525">
            <a:noFill/>
          </a:ln>
        </p:spPr>
        <p:txBody>
          <a:bodyPr wrap="square">
            <a:spAutoFit/>
          </a:bodyPr>
          <a:lstStyle/>
          <a:p>
            <a:pPr indent="0"/>
            <a:r>
              <a:rPr lang="zh-CN" altLang="en-US" sz="2000" b="1">
                <a:solidFill>
                  <a:srgbClr val="00CC99"/>
                </a:solidFill>
                <a:latin typeface="微软雅黑" panose="020B0503020204020204" pitchFamily="34" charset="-122"/>
                <a:ea typeface="微软雅黑" panose="020B0503020204020204" pitchFamily="34" charset="-122"/>
              </a:rPr>
              <a:t>数据流程图</a:t>
            </a:r>
          </a:p>
        </p:txBody>
      </p:sp>
      <p:sp>
        <p:nvSpPr>
          <p:cNvPr id="6" name="灯片编号占位符 5"/>
          <p:cNvSpPr>
            <a:spLocks noGrp="1"/>
          </p:cNvSpPr>
          <p:nvPr>
            <p:ph type="sldNum" sz="quarter" idx="12"/>
          </p:nvPr>
        </p:nvSpPr>
        <p:spPr/>
        <p:txBody>
          <a:bodyPr/>
          <a:lstStyle/>
          <a:p>
            <a:fld id="{89D326CB-CD4F-4FDD-B6AF-2E5E44856E09}" type="slidenum">
              <a:rPr lang="zh-CN" altLang="en-US" smtClean="0"/>
              <a:t>25</a:t>
            </a:fld>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1399540"/>
            <a:ext cx="6370320" cy="4058920"/>
          </a:xfrm>
          <a:prstGeom prst="rect">
            <a:avLst/>
          </a:prstGeom>
          <a:solidFill>
            <a:srgbClr val="B6DBF3">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H="1">
            <a:off x="11328400" y="6299200"/>
            <a:ext cx="863600" cy="5588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剪去左右顶角 26"/>
          <p:cNvSpPr/>
          <p:nvPr/>
        </p:nvSpPr>
        <p:spPr>
          <a:xfrm rot="3605203">
            <a:off x="11153507" y="-195712"/>
            <a:ext cx="1274345" cy="980665"/>
          </a:xfrm>
          <a:custGeom>
            <a:avLst/>
            <a:gdLst>
              <a:gd name="connsiteX0" fmla="*/ 600300 w 1639625"/>
              <a:gd name="connsiteY0" fmla="*/ 0 h 1639625"/>
              <a:gd name="connsiteX1" fmla="*/ 1039325 w 1639625"/>
              <a:gd name="connsiteY1" fmla="*/ 0 h 1639625"/>
              <a:gd name="connsiteX2" fmla="*/ 1639625 w 1639625"/>
              <a:gd name="connsiteY2" fmla="*/ 600300 h 1639625"/>
              <a:gd name="connsiteX3" fmla="*/ 1639625 w 1639625"/>
              <a:gd name="connsiteY3" fmla="*/ 1639625 h 1639625"/>
              <a:gd name="connsiteX4" fmla="*/ 1639625 w 1639625"/>
              <a:gd name="connsiteY4" fmla="*/ 1639625 h 1639625"/>
              <a:gd name="connsiteX5" fmla="*/ 0 w 1639625"/>
              <a:gd name="connsiteY5" fmla="*/ 1639625 h 1639625"/>
              <a:gd name="connsiteX6" fmla="*/ 0 w 1639625"/>
              <a:gd name="connsiteY6" fmla="*/ 1639625 h 1639625"/>
              <a:gd name="connsiteX7" fmla="*/ 0 w 1639625"/>
              <a:gd name="connsiteY7" fmla="*/ 600300 h 1639625"/>
              <a:gd name="connsiteX8" fmla="*/ 600300 w 1639625"/>
              <a:gd name="connsiteY8" fmla="*/ 0 h 1639625"/>
              <a:gd name="connsiteX0-1" fmla="*/ 600300 w 1639625"/>
              <a:gd name="connsiteY0-2" fmla="*/ 0 h 1639625"/>
              <a:gd name="connsiteX1-3" fmla="*/ 931166 w 1639625"/>
              <a:gd name="connsiteY1-4" fmla="*/ 164783 h 1639625"/>
              <a:gd name="connsiteX2-5" fmla="*/ 1639625 w 1639625"/>
              <a:gd name="connsiteY2-6" fmla="*/ 600300 h 1639625"/>
              <a:gd name="connsiteX3-7" fmla="*/ 1639625 w 1639625"/>
              <a:gd name="connsiteY3-8" fmla="*/ 1639625 h 1639625"/>
              <a:gd name="connsiteX4-9" fmla="*/ 1639625 w 1639625"/>
              <a:gd name="connsiteY4-10" fmla="*/ 1639625 h 1639625"/>
              <a:gd name="connsiteX5-11" fmla="*/ 0 w 1639625"/>
              <a:gd name="connsiteY5-12" fmla="*/ 1639625 h 1639625"/>
              <a:gd name="connsiteX6-13" fmla="*/ 0 w 1639625"/>
              <a:gd name="connsiteY6-14" fmla="*/ 1639625 h 1639625"/>
              <a:gd name="connsiteX7-15" fmla="*/ 0 w 1639625"/>
              <a:gd name="connsiteY7-16" fmla="*/ 600300 h 1639625"/>
              <a:gd name="connsiteX8-17" fmla="*/ 600300 w 1639625"/>
              <a:gd name="connsiteY8-18" fmla="*/ 0 h 1639625"/>
              <a:gd name="connsiteX0-19" fmla="*/ 390851 w 1639625"/>
              <a:gd name="connsiteY0-20" fmla="*/ 0 h 1693360"/>
              <a:gd name="connsiteX1-21" fmla="*/ 931166 w 1639625"/>
              <a:gd name="connsiteY1-22" fmla="*/ 218518 h 1693360"/>
              <a:gd name="connsiteX2-23" fmla="*/ 1639625 w 1639625"/>
              <a:gd name="connsiteY2-24" fmla="*/ 654035 h 1693360"/>
              <a:gd name="connsiteX3-25" fmla="*/ 1639625 w 1639625"/>
              <a:gd name="connsiteY3-26" fmla="*/ 1693360 h 1693360"/>
              <a:gd name="connsiteX4-27" fmla="*/ 1639625 w 1639625"/>
              <a:gd name="connsiteY4-28" fmla="*/ 1693360 h 1693360"/>
              <a:gd name="connsiteX5-29" fmla="*/ 0 w 1639625"/>
              <a:gd name="connsiteY5-30" fmla="*/ 1693360 h 1693360"/>
              <a:gd name="connsiteX6-31" fmla="*/ 0 w 1639625"/>
              <a:gd name="connsiteY6-32" fmla="*/ 1693360 h 1693360"/>
              <a:gd name="connsiteX7-33" fmla="*/ 0 w 1639625"/>
              <a:gd name="connsiteY7-34" fmla="*/ 654035 h 1693360"/>
              <a:gd name="connsiteX8-35" fmla="*/ 390851 w 1639625"/>
              <a:gd name="connsiteY8-36" fmla="*/ 0 h 1693360"/>
              <a:gd name="connsiteX0-37" fmla="*/ 942230 w 2191004"/>
              <a:gd name="connsiteY0-38" fmla="*/ 0 h 1693360"/>
              <a:gd name="connsiteX1-39" fmla="*/ 1482545 w 2191004"/>
              <a:gd name="connsiteY1-40" fmla="*/ 218518 h 1693360"/>
              <a:gd name="connsiteX2-41" fmla="*/ 2191004 w 2191004"/>
              <a:gd name="connsiteY2-42" fmla="*/ 654035 h 1693360"/>
              <a:gd name="connsiteX3-43" fmla="*/ 2191004 w 2191004"/>
              <a:gd name="connsiteY3-44" fmla="*/ 1693360 h 1693360"/>
              <a:gd name="connsiteX4-45" fmla="*/ 2191004 w 2191004"/>
              <a:gd name="connsiteY4-46" fmla="*/ 1693360 h 1693360"/>
              <a:gd name="connsiteX5-47" fmla="*/ 551379 w 2191004"/>
              <a:gd name="connsiteY5-48" fmla="*/ 1693360 h 1693360"/>
              <a:gd name="connsiteX6-49" fmla="*/ 551379 w 2191004"/>
              <a:gd name="connsiteY6-50" fmla="*/ 1693360 h 1693360"/>
              <a:gd name="connsiteX7-51" fmla="*/ 0 w 2191004"/>
              <a:gd name="connsiteY7-52" fmla="*/ 1658818 h 1693360"/>
              <a:gd name="connsiteX8-53" fmla="*/ 942230 w 2191004"/>
              <a:gd name="connsiteY8-54" fmla="*/ 0 h 1693360"/>
              <a:gd name="connsiteX0-55" fmla="*/ 942230 w 2191004"/>
              <a:gd name="connsiteY0-56" fmla="*/ 0 h 1693360"/>
              <a:gd name="connsiteX1-57" fmla="*/ 1453685 w 2191004"/>
              <a:gd name="connsiteY1-58" fmla="*/ 268682 h 1693360"/>
              <a:gd name="connsiteX2-59" fmla="*/ 2191004 w 2191004"/>
              <a:gd name="connsiteY2-60" fmla="*/ 654035 h 1693360"/>
              <a:gd name="connsiteX3-61" fmla="*/ 2191004 w 2191004"/>
              <a:gd name="connsiteY3-62" fmla="*/ 1693360 h 1693360"/>
              <a:gd name="connsiteX4-63" fmla="*/ 2191004 w 2191004"/>
              <a:gd name="connsiteY4-64" fmla="*/ 1693360 h 1693360"/>
              <a:gd name="connsiteX5-65" fmla="*/ 551379 w 2191004"/>
              <a:gd name="connsiteY5-66" fmla="*/ 1693360 h 1693360"/>
              <a:gd name="connsiteX6-67" fmla="*/ 551379 w 2191004"/>
              <a:gd name="connsiteY6-68" fmla="*/ 1693360 h 1693360"/>
              <a:gd name="connsiteX7-69" fmla="*/ 0 w 2191004"/>
              <a:gd name="connsiteY7-70" fmla="*/ 1658818 h 1693360"/>
              <a:gd name="connsiteX8-71" fmla="*/ 942230 w 2191004"/>
              <a:gd name="connsiteY8-72" fmla="*/ 0 h 1693360"/>
              <a:gd name="connsiteX0-73" fmla="*/ 998165 w 2191004"/>
              <a:gd name="connsiteY0-74" fmla="*/ 0 h 1674531"/>
              <a:gd name="connsiteX1-75" fmla="*/ 1453685 w 2191004"/>
              <a:gd name="connsiteY1-76" fmla="*/ 249853 h 1674531"/>
              <a:gd name="connsiteX2-77" fmla="*/ 2191004 w 2191004"/>
              <a:gd name="connsiteY2-78" fmla="*/ 635206 h 1674531"/>
              <a:gd name="connsiteX3-79" fmla="*/ 2191004 w 2191004"/>
              <a:gd name="connsiteY3-80" fmla="*/ 1674531 h 1674531"/>
              <a:gd name="connsiteX4-81" fmla="*/ 2191004 w 2191004"/>
              <a:gd name="connsiteY4-82" fmla="*/ 1674531 h 1674531"/>
              <a:gd name="connsiteX5-83" fmla="*/ 551379 w 2191004"/>
              <a:gd name="connsiteY5-84" fmla="*/ 1674531 h 1674531"/>
              <a:gd name="connsiteX6-85" fmla="*/ 551379 w 2191004"/>
              <a:gd name="connsiteY6-86" fmla="*/ 1674531 h 1674531"/>
              <a:gd name="connsiteX7-87" fmla="*/ 0 w 2191004"/>
              <a:gd name="connsiteY7-88" fmla="*/ 1639989 h 1674531"/>
              <a:gd name="connsiteX8-89" fmla="*/ 998165 w 2191004"/>
              <a:gd name="connsiteY8-90" fmla="*/ 0 h 1674531"/>
              <a:gd name="connsiteX0-91" fmla="*/ 978100 w 2191004"/>
              <a:gd name="connsiteY0-92" fmla="*/ 0 h 1686075"/>
              <a:gd name="connsiteX1-93" fmla="*/ 1453685 w 2191004"/>
              <a:gd name="connsiteY1-94" fmla="*/ 261397 h 1686075"/>
              <a:gd name="connsiteX2-95" fmla="*/ 2191004 w 2191004"/>
              <a:gd name="connsiteY2-96" fmla="*/ 646750 h 1686075"/>
              <a:gd name="connsiteX3-97" fmla="*/ 2191004 w 2191004"/>
              <a:gd name="connsiteY3-98" fmla="*/ 1686075 h 1686075"/>
              <a:gd name="connsiteX4-99" fmla="*/ 2191004 w 2191004"/>
              <a:gd name="connsiteY4-100" fmla="*/ 1686075 h 1686075"/>
              <a:gd name="connsiteX5-101" fmla="*/ 551379 w 2191004"/>
              <a:gd name="connsiteY5-102" fmla="*/ 1686075 h 1686075"/>
              <a:gd name="connsiteX6-103" fmla="*/ 551379 w 2191004"/>
              <a:gd name="connsiteY6-104" fmla="*/ 1686075 h 1686075"/>
              <a:gd name="connsiteX7-105" fmla="*/ 0 w 2191004"/>
              <a:gd name="connsiteY7-106" fmla="*/ 1651533 h 1686075"/>
              <a:gd name="connsiteX8-107" fmla="*/ 978100 w 2191004"/>
              <a:gd name="connsiteY8-108" fmla="*/ 0 h 1686075"/>
              <a:gd name="connsiteX0-109" fmla="*/ 978100 w 2191004"/>
              <a:gd name="connsiteY0-110" fmla="*/ 0 h 1686075"/>
              <a:gd name="connsiteX1-111" fmla="*/ 1453685 w 2191004"/>
              <a:gd name="connsiteY1-112" fmla="*/ 261397 h 1686075"/>
              <a:gd name="connsiteX2-113" fmla="*/ 2173688 w 2191004"/>
              <a:gd name="connsiteY2-114" fmla="*/ 676848 h 1686075"/>
              <a:gd name="connsiteX3-115" fmla="*/ 2191004 w 2191004"/>
              <a:gd name="connsiteY3-116" fmla="*/ 1686075 h 1686075"/>
              <a:gd name="connsiteX4-117" fmla="*/ 2191004 w 2191004"/>
              <a:gd name="connsiteY4-118" fmla="*/ 1686075 h 1686075"/>
              <a:gd name="connsiteX5-119" fmla="*/ 551379 w 2191004"/>
              <a:gd name="connsiteY5-120" fmla="*/ 1686075 h 1686075"/>
              <a:gd name="connsiteX6-121" fmla="*/ 551379 w 2191004"/>
              <a:gd name="connsiteY6-122" fmla="*/ 1686075 h 1686075"/>
              <a:gd name="connsiteX7-123" fmla="*/ 0 w 2191004"/>
              <a:gd name="connsiteY7-124" fmla="*/ 1651533 h 1686075"/>
              <a:gd name="connsiteX8-125" fmla="*/ 978100 w 2191004"/>
              <a:gd name="connsiteY8-126" fmla="*/ 0 h 1686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191004" h="1686075">
                <a:moveTo>
                  <a:pt x="978100" y="0"/>
                </a:moveTo>
                <a:lnTo>
                  <a:pt x="1453685" y="261397"/>
                </a:lnTo>
                <a:lnTo>
                  <a:pt x="2173688" y="676848"/>
                </a:lnTo>
                <a:lnTo>
                  <a:pt x="2191004" y="1686075"/>
                </a:lnTo>
                <a:lnTo>
                  <a:pt x="2191004" y="1686075"/>
                </a:lnTo>
                <a:lnTo>
                  <a:pt x="551379" y="1686075"/>
                </a:lnTo>
                <a:lnTo>
                  <a:pt x="551379" y="1686075"/>
                </a:lnTo>
                <a:lnTo>
                  <a:pt x="0" y="1651533"/>
                </a:lnTo>
                <a:lnTo>
                  <a:pt x="978100" y="0"/>
                </a:lnTo>
                <a:close/>
              </a:path>
            </a:pathLst>
          </a:cu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8900000">
            <a:off x="10738037" y="-309880"/>
            <a:ext cx="619760" cy="619760"/>
          </a:xfrm>
          <a:prstGeom prst="rtTriangle">
            <a:avLst/>
          </a:pr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文本框 9"/>
          <p:cNvSpPr txBox="1"/>
          <p:nvPr/>
        </p:nvSpPr>
        <p:spPr>
          <a:xfrm>
            <a:off x="749935" y="1537335"/>
            <a:ext cx="5010150" cy="3787140"/>
          </a:xfrm>
          <a:prstGeom prst="rect">
            <a:avLst/>
          </a:prstGeom>
          <a:noFill/>
        </p:spPr>
        <p:txBody>
          <a:bodyPr wrap="square" rtlCol="0">
            <a:spAutoFit/>
          </a:bodyPr>
          <a:lstStyle>
            <a:defPPr>
              <a:defRPr lang="zh-CN"/>
            </a:defPPr>
            <a:lvl1pPr algn="just">
              <a:lnSpc>
                <a:spcPct val="120000"/>
              </a:lnSpc>
              <a:defRPr sz="1400" spc="3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fontAlgn="auto">
              <a:lnSpc>
                <a:spcPts val="2620"/>
              </a:lnSpc>
            </a:pPr>
            <a:r>
              <a:rPr lang="zh-CN" altLang="en-US" sz="1600" dirty="0">
                <a:solidFill>
                  <a:schemeClr val="tx1">
                    <a:lumMod val="65000"/>
                    <a:lumOff val="35000"/>
                  </a:schemeClr>
                </a:solidFill>
              </a:rPr>
              <a:t>数据资源作为平台的重要资产，要统一设计、合理利用，从全局出发，开展信息资源梳理，从数据采集、处理、传输、到使用进行统一规划，设计数据资源架构，初步构建概念数据模型和逻辑数据模型。</a:t>
            </a:r>
          </a:p>
          <a:p>
            <a:pPr fontAlgn="auto">
              <a:lnSpc>
                <a:spcPts val="2620"/>
              </a:lnSpc>
            </a:pPr>
            <a:r>
              <a:rPr lang="zh-CN" altLang="en-US" sz="1600" dirty="0">
                <a:solidFill>
                  <a:schemeClr val="tx1">
                    <a:lumMod val="65000"/>
                    <a:lumOff val="35000"/>
                  </a:schemeClr>
                </a:solidFill>
              </a:rPr>
              <a:t>形成一套概念数据模型、逻辑数据模型、物理数据模型建设的工作方法和流程，建立快速搭建所需数据模型的能力，逐步消除“信息孤岛”，建立共享的、网络化的信息资源，实现数据统一管理，为信息化建设构建高质量的数据环境。</a:t>
            </a:r>
          </a:p>
        </p:txBody>
      </p:sp>
      <p:pic>
        <p:nvPicPr>
          <p:cNvPr id="16" name="图片 15" descr="图片包含 墙壁, 餐桌, 室内, 天空&#10;&#10;描述已自动生成"/>
          <p:cNvPicPr>
            <a:picLocks noChangeAspect="1"/>
          </p:cNvPicPr>
          <p:nvPr/>
        </p:nvPicPr>
        <p:blipFill>
          <a:blip r:embed="rId2">
            <a:extLst>
              <a:ext uri="{28A0092B-C50C-407E-A947-70E740481C1C}">
                <a14:useLocalDpi xmlns:a14="http://schemas.microsoft.com/office/drawing/2010/main" val="0"/>
              </a:ext>
            </a:extLst>
          </a:blip>
          <a:srcRect r="4467"/>
          <a:stretch>
            <a:fillRect/>
          </a:stretch>
        </p:blipFill>
        <p:spPr>
          <a:xfrm>
            <a:off x="6336665" y="1399540"/>
            <a:ext cx="5866765" cy="4087495"/>
          </a:xfrm>
          <a:prstGeom prst="rect">
            <a:avLst/>
          </a:prstGeom>
        </p:spPr>
      </p:pic>
      <p:sp>
        <p:nvSpPr>
          <p:cNvPr id="14"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76300" y="355600"/>
            <a:ext cx="285178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a:t>
            </a:r>
          </a:p>
        </p:txBody>
      </p:sp>
      <p:sp>
        <p:nvSpPr>
          <p:cNvPr id="2" name="文本框 1"/>
          <p:cNvSpPr txBox="1"/>
          <p:nvPr/>
        </p:nvSpPr>
        <p:spPr>
          <a:xfrm>
            <a:off x="8778875" y="1664335"/>
            <a:ext cx="2439035" cy="2461260"/>
          </a:xfrm>
          <a:prstGeom prst="rect">
            <a:avLst/>
          </a:prstGeom>
          <a:noFill/>
        </p:spPr>
        <p:txBody>
          <a:bodyPr wrap="square" rtlCol="0">
            <a:spAutoFit/>
          </a:bodyPr>
          <a:lstStyle/>
          <a:p>
            <a:pPr algn="just">
              <a:lnSpc>
                <a:spcPct val="100000"/>
              </a:lnSpc>
              <a:spcBef>
                <a:spcPts val="0"/>
              </a:spcBef>
              <a:spcAft>
                <a:spcPts val="0"/>
              </a:spcAft>
            </a:pPr>
            <a:r>
              <a:rPr lang="zh-CN" altLang="en-US" sz="1400" spc="300" dirty="0" smtClean="0">
                <a:solidFill>
                  <a:schemeClr val="tx1">
                    <a:lumMod val="65000"/>
                    <a:lumOff val="35000"/>
                  </a:schemeClr>
                </a:solidFill>
                <a:latin typeface="微软雅黑" panose="020B0503020204020204" pitchFamily="34" charset="-122"/>
                <a:ea typeface="微软雅黑" panose="020B0503020204020204" pitchFamily="34" charset="-122"/>
              </a:rPr>
              <a:t>概念主题</a:t>
            </a:r>
          </a:p>
          <a:p>
            <a:pPr algn="just">
              <a:lnSpc>
                <a:spcPct val="100000"/>
              </a:lnSpc>
              <a:spcBef>
                <a:spcPts val="0"/>
              </a:spcBef>
              <a:spcAft>
                <a:spcPts val="0"/>
              </a:spcAft>
            </a:pPr>
            <a:r>
              <a:rPr lang="zh-CN" altLang="en-US" sz="1400" spc="300" dirty="0" smtClean="0">
                <a:solidFill>
                  <a:schemeClr val="tx1">
                    <a:lumMod val="65000"/>
                    <a:lumOff val="35000"/>
                  </a:schemeClr>
                </a:solidFill>
                <a:latin typeface="微软雅黑" panose="020B0503020204020204" pitchFamily="34" charset="-122"/>
                <a:ea typeface="微软雅黑" panose="020B0503020204020204" pitchFamily="34" charset="-122"/>
              </a:rPr>
              <a:t>逻辑实体</a:t>
            </a:r>
          </a:p>
          <a:p>
            <a:pPr algn="just">
              <a:lnSpc>
                <a:spcPct val="100000"/>
              </a:lnSpc>
              <a:spcBef>
                <a:spcPts val="0"/>
              </a:spcBef>
              <a:spcAft>
                <a:spcPts val="0"/>
              </a:spcAft>
            </a:pPr>
            <a:r>
              <a:rPr lang="zh-CN" altLang="en-US" sz="1400" spc="300" dirty="0" smtClean="0">
                <a:solidFill>
                  <a:schemeClr val="tx1">
                    <a:lumMod val="65000"/>
                    <a:lumOff val="35000"/>
                  </a:schemeClr>
                </a:solidFill>
                <a:latin typeface="微软雅黑" panose="020B0503020204020204" pitchFamily="34" charset="-122"/>
                <a:ea typeface="微软雅黑" panose="020B0503020204020204" pitchFamily="34" charset="-122"/>
              </a:rPr>
              <a:t>实体关系图</a:t>
            </a:r>
          </a:p>
          <a:p>
            <a:pPr algn="just">
              <a:lnSpc>
                <a:spcPct val="100000"/>
              </a:lnSpc>
              <a:spcBef>
                <a:spcPts val="0"/>
              </a:spcBef>
              <a:spcAft>
                <a:spcPts val="0"/>
              </a:spcAft>
            </a:pPr>
            <a:r>
              <a:rPr lang="zh-CN" altLang="en-US" sz="1400" spc="300" dirty="0" smtClean="0">
                <a:solidFill>
                  <a:schemeClr val="tx1">
                    <a:lumMod val="65000"/>
                    <a:lumOff val="35000"/>
                  </a:schemeClr>
                </a:solidFill>
                <a:latin typeface="微软雅黑" panose="020B0503020204020204" pitchFamily="34" charset="-122"/>
                <a:ea typeface="微软雅黑" panose="020B0503020204020204" pitchFamily="34" charset="-122"/>
              </a:rPr>
              <a:t>数据元素</a:t>
            </a:r>
          </a:p>
          <a:p>
            <a:pPr algn="just">
              <a:lnSpc>
                <a:spcPct val="100000"/>
              </a:lnSpc>
              <a:spcBef>
                <a:spcPts val="0"/>
              </a:spcBef>
              <a:spcAft>
                <a:spcPts val="0"/>
              </a:spcAft>
            </a:pPr>
            <a:r>
              <a:rPr lang="zh-CN" altLang="en-US" sz="1400" spc="300" dirty="0" smtClean="0">
                <a:solidFill>
                  <a:schemeClr val="tx1">
                    <a:lumMod val="65000"/>
                    <a:lumOff val="35000"/>
                  </a:schemeClr>
                </a:solidFill>
                <a:latin typeface="微软雅黑" panose="020B0503020204020204" pitchFamily="34" charset="-122"/>
                <a:ea typeface="微软雅黑" panose="020B0503020204020204" pitchFamily="34" charset="-122"/>
              </a:rPr>
              <a:t>数据元命名标准</a:t>
            </a:r>
          </a:p>
          <a:p>
            <a:pPr algn="just">
              <a:lnSpc>
                <a:spcPct val="100000"/>
              </a:lnSpc>
              <a:spcBef>
                <a:spcPts val="0"/>
              </a:spcBef>
              <a:spcAft>
                <a:spcPts val="0"/>
              </a:spcAft>
            </a:pPr>
            <a:r>
              <a:rPr lang="zh-CN" altLang="en-US" sz="1400" spc="300" dirty="0" smtClean="0">
                <a:solidFill>
                  <a:schemeClr val="tx1">
                    <a:lumMod val="65000"/>
                    <a:lumOff val="35000"/>
                  </a:schemeClr>
                </a:solidFill>
                <a:latin typeface="微软雅黑" panose="020B0503020204020204" pitchFamily="34" charset="-122"/>
                <a:ea typeface="微软雅黑" panose="020B0503020204020204" pitchFamily="34" charset="-122"/>
              </a:rPr>
              <a:t>物理库</a:t>
            </a:r>
          </a:p>
          <a:p>
            <a:pPr algn="just">
              <a:lnSpc>
                <a:spcPct val="100000"/>
              </a:lnSpc>
              <a:spcBef>
                <a:spcPts val="0"/>
              </a:spcBef>
              <a:spcAft>
                <a:spcPts val="0"/>
              </a:spcAft>
            </a:pPr>
            <a:r>
              <a:rPr lang="zh-CN" altLang="en-US" sz="1400" spc="300" dirty="0" smtClean="0">
                <a:solidFill>
                  <a:schemeClr val="tx1">
                    <a:lumMod val="65000"/>
                    <a:lumOff val="35000"/>
                  </a:schemeClr>
                </a:solidFill>
                <a:latin typeface="微软雅黑" panose="020B0503020204020204" pitchFamily="34" charset="-122"/>
                <a:ea typeface="微软雅黑" panose="020B0503020204020204" pitchFamily="34" charset="-122"/>
              </a:rPr>
              <a:t>物理主题</a:t>
            </a:r>
          </a:p>
          <a:p>
            <a:pPr algn="just">
              <a:lnSpc>
                <a:spcPct val="100000"/>
              </a:lnSpc>
              <a:spcBef>
                <a:spcPts val="0"/>
              </a:spcBef>
              <a:spcAft>
                <a:spcPts val="0"/>
              </a:spcAft>
            </a:pPr>
            <a:r>
              <a:rPr lang="zh-CN" altLang="en-US" sz="1400" spc="300" dirty="0" smtClean="0">
                <a:solidFill>
                  <a:schemeClr val="tx1">
                    <a:lumMod val="65000"/>
                    <a:lumOff val="35000"/>
                  </a:schemeClr>
                </a:solidFill>
                <a:latin typeface="微软雅黑" panose="020B0503020204020204" pitchFamily="34" charset="-122"/>
                <a:ea typeface="微软雅黑" panose="020B0503020204020204" pitchFamily="34" charset="-122"/>
              </a:rPr>
              <a:t>物理表</a:t>
            </a:r>
          </a:p>
          <a:p>
            <a:pPr algn="just">
              <a:lnSpc>
                <a:spcPct val="100000"/>
              </a:lnSpc>
              <a:spcBef>
                <a:spcPts val="0"/>
              </a:spcBef>
              <a:spcAft>
                <a:spcPts val="0"/>
              </a:spcAft>
            </a:pPr>
            <a:r>
              <a:rPr lang="zh-CN" altLang="en-US" sz="1400" spc="300" dirty="0" smtClean="0">
                <a:solidFill>
                  <a:schemeClr val="tx1">
                    <a:lumMod val="65000"/>
                    <a:lumOff val="35000"/>
                  </a:schemeClr>
                </a:solidFill>
                <a:latin typeface="微软雅黑" panose="020B0503020204020204" pitchFamily="34" charset="-122"/>
                <a:ea typeface="微软雅黑" panose="020B0503020204020204" pitchFamily="34" charset="-122"/>
              </a:rPr>
              <a:t>数据物理映射</a:t>
            </a:r>
          </a:p>
          <a:p>
            <a:pPr algn="just">
              <a:lnSpc>
                <a:spcPct val="100000"/>
              </a:lnSpc>
              <a:spcBef>
                <a:spcPts val="0"/>
              </a:spcBef>
              <a:spcAft>
                <a:spcPts val="0"/>
              </a:spcAft>
            </a:pPr>
            <a:r>
              <a:rPr lang="zh-CN" altLang="en-US" sz="1400" spc="300" dirty="0" smtClean="0">
                <a:solidFill>
                  <a:schemeClr val="tx1">
                    <a:lumMod val="65000"/>
                    <a:lumOff val="35000"/>
                  </a:schemeClr>
                </a:solidFill>
                <a:latin typeface="微软雅黑" panose="020B0503020204020204" pitchFamily="34" charset="-122"/>
                <a:ea typeface="微软雅黑" panose="020B0503020204020204" pitchFamily="34" charset="-122"/>
              </a:rPr>
              <a:t>信息分类编码</a:t>
            </a:r>
          </a:p>
          <a:p>
            <a:pPr algn="just">
              <a:lnSpc>
                <a:spcPct val="100000"/>
              </a:lnSpc>
              <a:spcBef>
                <a:spcPts val="0"/>
              </a:spcBef>
              <a:spcAft>
                <a:spcPts val="0"/>
              </a:spcAft>
            </a:pPr>
            <a:r>
              <a:rPr lang="en-US" altLang="zh-CN" sz="1400" spc="300" dirty="0" smtClean="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2" name="文本框 11"/>
          <p:cNvSpPr txBox="1"/>
          <p:nvPr/>
        </p:nvSpPr>
        <p:spPr>
          <a:xfrm>
            <a:off x="2964815" y="470535"/>
            <a:ext cx="1351280" cy="398780"/>
          </a:xfrm>
          <a:prstGeom prst="rect">
            <a:avLst/>
          </a:prstGeom>
          <a:noFill/>
        </p:spPr>
        <p:txBody>
          <a:bodyPr wrap="none" rtlCol="0" anchor="t">
            <a:spAutoFit/>
          </a:bodyPr>
          <a:lstStyle/>
          <a:p>
            <a:pPr algn="just"/>
            <a:r>
              <a:rPr lang="zh-CN" altLang="en-US" sz="2000" spc="300" dirty="0">
                <a:solidFill>
                  <a:schemeClr val="bg2">
                    <a:lumMod val="50000"/>
                  </a:schemeClr>
                </a:solidFill>
                <a:latin typeface="微软雅黑" panose="020B0503020204020204" pitchFamily="34" charset="-122"/>
                <a:ea typeface="微软雅黑" panose="020B0503020204020204" pitchFamily="34" charset="-122"/>
                <a:sym typeface="+mn-ea"/>
              </a:rPr>
              <a:t>数据架构</a:t>
            </a:r>
          </a:p>
        </p:txBody>
      </p:sp>
      <p:sp>
        <p:nvSpPr>
          <p:cNvPr id="19" name="矩形 18"/>
          <p:cNvSpPr/>
          <p:nvPr/>
        </p:nvSpPr>
        <p:spPr>
          <a:xfrm>
            <a:off x="2823210"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989445" y="2646045"/>
            <a:ext cx="1630680" cy="337185"/>
          </a:xfrm>
          <a:prstGeom prst="rect">
            <a:avLst/>
          </a:prstGeom>
          <a:noFill/>
        </p:spPr>
        <p:txBody>
          <a:bodyPr wrap="none" rtlCol="0" anchor="t">
            <a:spAutoFit/>
          </a:bodyPr>
          <a:lstStyle/>
          <a:p>
            <a:pPr algn="just"/>
            <a:r>
              <a:rPr lang="zh-CN" altLang="en-US" sz="1600" b="1" spc="300"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数据架构包括</a:t>
            </a:r>
          </a:p>
        </p:txBody>
      </p:sp>
      <p:sp>
        <p:nvSpPr>
          <p:cNvPr id="7" name="矩形 6"/>
          <p:cNvSpPr/>
          <p:nvPr/>
        </p:nvSpPr>
        <p:spPr>
          <a:xfrm>
            <a:off x="8682355" y="1685925"/>
            <a:ext cx="76200" cy="23406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灯片编号占位符 7"/>
          <p:cNvSpPr>
            <a:spLocks noGrp="1"/>
          </p:cNvSpPr>
          <p:nvPr>
            <p:ph type="sldNum" sz="quarter" idx="12"/>
          </p:nvPr>
        </p:nvSpPr>
        <p:spPr/>
        <p:txBody>
          <a:bodyPr/>
          <a:lstStyle/>
          <a:p>
            <a:fld id="{89D326CB-CD4F-4FDD-B6AF-2E5E44856E09}" type="slidenum">
              <a:rPr lang="zh-CN" altLang="en-US" smtClean="0"/>
              <a:t>26</a:t>
            </a:fld>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a:off x="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直角三角形 4"/>
          <p:cNvSpPr/>
          <p:nvPr/>
        </p:nvSpPr>
        <p:spPr>
          <a:xfrm flipH="1">
            <a:off x="1127760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p:nvSpPr>
        <p:spPr>
          <a:xfrm>
            <a:off x="10621374" y="0"/>
            <a:ext cx="1570626" cy="956558"/>
          </a:xfrm>
          <a:custGeom>
            <a:avLst/>
            <a:gdLst>
              <a:gd name="connsiteX0" fmla="*/ 28587 w 1570626"/>
              <a:gd name="connsiteY0" fmla="*/ 0 h 956558"/>
              <a:gd name="connsiteX1" fmla="*/ 1570626 w 1570626"/>
              <a:gd name="connsiteY1" fmla="*/ 0 h 956558"/>
              <a:gd name="connsiteX2" fmla="*/ 1570626 w 1570626"/>
              <a:gd name="connsiteY2" fmla="*/ 340488 h 956558"/>
              <a:gd name="connsiteX3" fmla="*/ 1000839 w 1570626"/>
              <a:gd name="connsiteY3" fmla="*/ 956558 h 956558"/>
              <a:gd name="connsiteX4" fmla="*/ 0 w 1570626"/>
              <a:gd name="connsiteY4" fmla="*/ 30909 h 95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26" h="956558">
                <a:moveTo>
                  <a:pt x="28587" y="0"/>
                </a:moveTo>
                <a:lnTo>
                  <a:pt x="1570626" y="0"/>
                </a:lnTo>
                <a:lnTo>
                  <a:pt x="1570626" y="340488"/>
                </a:lnTo>
                <a:lnTo>
                  <a:pt x="1000839" y="956558"/>
                </a:lnTo>
                <a:lnTo>
                  <a:pt x="0" y="30909"/>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直角三角形 9"/>
          <p:cNvSpPr/>
          <p:nvPr/>
        </p:nvSpPr>
        <p:spPr>
          <a:xfrm rot="18900000">
            <a:off x="9517595" y="-457201"/>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文本框 1"/>
          <p:cNvSpPr txBox="1"/>
          <p:nvPr/>
        </p:nvSpPr>
        <p:spPr>
          <a:xfrm>
            <a:off x="876300" y="355600"/>
            <a:ext cx="4679950"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数据治理业务</a:t>
            </a:r>
          </a:p>
        </p:txBody>
      </p:sp>
      <p:sp>
        <p:nvSpPr>
          <p:cNvPr id="12" name="文本框 11"/>
          <p:cNvSpPr txBox="1"/>
          <p:nvPr/>
        </p:nvSpPr>
        <p:spPr>
          <a:xfrm>
            <a:off x="3869690" y="470535"/>
            <a:ext cx="1351280" cy="398780"/>
          </a:xfrm>
          <a:prstGeom prst="rect">
            <a:avLst/>
          </a:prstGeom>
          <a:noFill/>
        </p:spPr>
        <p:txBody>
          <a:bodyPr wrap="none" rtlCol="0" anchor="t">
            <a:spAutoFit/>
          </a:bodyPr>
          <a:lstStyle/>
          <a:p>
            <a:pPr algn="just"/>
            <a:r>
              <a:rPr lang="zh-CN" altLang="en-US" sz="2000" spc="300" dirty="0">
                <a:solidFill>
                  <a:schemeClr val="bg2">
                    <a:lumMod val="50000"/>
                  </a:schemeClr>
                </a:solidFill>
                <a:latin typeface="微软雅黑" panose="020B0503020204020204" pitchFamily="34" charset="-122"/>
                <a:ea typeface="微软雅黑" panose="020B0503020204020204" pitchFamily="34" charset="-122"/>
                <a:sym typeface="+mn-ea"/>
              </a:rPr>
              <a:t>数据架构</a:t>
            </a:r>
          </a:p>
        </p:txBody>
      </p:sp>
      <p:sp>
        <p:nvSpPr>
          <p:cNvPr id="19" name="矩形 18"/>
          <p:cNvSpPr/>
          <p:nvPr/>
        </p:nvSpPr>
        <p:spPr>
          <a:xfrm>
            <a:off x="3728085"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5"/>
          <p:cNvPicPr>
            <a:picLocks noChangeAspect="1"/>
          </p:cNvPicPr>
          <p:nvPr/>
        </p:nvPicPr>
        <p:blipFill>
          <a:blip r:embed="rId3"/>
          <a:stretch>
            <a:fillRect/>
          </a:stretch>
        </p:blipFill>
        <p:spPr>
          <a:xfrm>
            <a:off x="876300" y="1601470"/>
            <a:ext cx="10250805" cy="3655695"/>
          </a:xfrm>
          <a:prstGeom prst="rect">
            <a:avLst/>
          </a:prstGeom>
          <a:ln>
            <a:solidFill>
              <a:schemeClr val="bg2">
                <a:lumMod val="75000"/>
              </a:schemeClr>
            </a:solidFill>
          </a:ln>
        </p:spPr>
      </p:pic>
      <p:sp>
        <p:nvSpPr>
          <p:cNvPr id="11" name="文本框 10"/>
          <p:cNvSpPr txBox="1"/>
          <p:nvPr/>
        </p:nvSpPr>
        <p:spPr>
          <a:xfrm>
            <a:off x="4706620" y="3622040"/>
            <a:ext cx="1737995" cy="368300"/>
          </a:xfrm>
          <a:prstGeom prst="rect">
            <a:avLst/>
          </a:prstGeom>
          <a:noFill/>
          <a:ln w="9525">
            <a:noFill/>
          </a:ln>
        </p:spPr>
        <p:txBody>
          <a:bodyPr wrap="square">
            <a:spAutoFit/>
          </a:bodyPr>
          <a:lstStyle/>
          <a:p>
            <a:pPr indent="0"/>
            <a:r>
              <a:rPr lang="zh-CN" b="1">
                <a:solidFill>
                  <a:schemeClr val="tx1">
                    <a:lumMod val="65000"/>
                    <a:lumOff val="35000"/>
                  </a:schemeClr>
                </a:solidFill>
                <a:latin typeface="微软雅黑" panose="020B0503020204020204" pitchFamily="34" charset="-122"/>
                <a:ea typeface="微软雅黑" panose="020B0503020204020204" pitchFamily="34" charset="-122"/>
              </a:rPr>
              <a:t>主题域管理</a:t>
            </a:r>
          </a:p>
        </p:txBody>
      </p:sp>
      <p:sp>
        <p:nvSpPr>
          <p:cNvPr id="7" name="圆角矩形 6"/>
          <p:cNvSpPr/>
          <p:nvPr/>
        </p:nvSpPr>
        <p:spPr>
          <a:xfrm>
            <a:off x="876300" y="1600835"/>
            <a:ext cx="1125855" cy="325120"/>
          </a:xfrm>
          <a:prstGeom prst="roundRect">
            <a:avLst/>
          </a:prstGeom>
          <a:noFill/>
          <a:ln w="57150">
            <a:solidFill>
              <a:srgbClr val="00CC99"/>
            </a:solidFill>
          </a:ln>
          <a:extLst>
            <a:ext uri="{909E8E84-426E-40DD-AFC4-6F175D3DCCD1}">
              <a14:hiddenFill xmlns:a14="http://schemas.microsoft.com/office/drawing/2010/main">
                <a:solidFill>
                  <a:srgbClr val="00CC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灯片编号占位符 5"/>
          <p:cNvSpPr>
            <a:spLocks noGrp="1"/>
          </p:cNvSpPr>
          <p:nvPr>
            <p:ph type="sldNum" sz="quarter" idx="12"/>
          </p:nvPr>
        </p:nvSpPr>
        <p:spPr/>
        <p:txBody>
          <a:bodyPr/>
          <a:lstStyle/>
          <a:p>
            <a:fld id="{89D326CB-CD4F-4FDD-B6AF-2E5E44856E09}" type="slidenum">
              <a:rPr lang="zh-CN" altLang="en-US" smtClean="0"/>
              <a:t>27</a:t>
            </a:fld>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a:off x="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直角三角形 4"/>
          <p:cNvSpPr/>
          <p:nvPr/>
        </p:nvSpPr>
        <p:spPr>
          <a:xfrm flipH="1">
            <a:off x="1127760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p:nvSpPr>
        <p:spPr>
          <a:xfrm>
            <a:off x="10621374" y="0"/>
            <a:ext cx="1570626" cy="956558"/>
          </a:xfrm>
          <a:custGeom>
            <a:avLst/>
            <a:gdLst>
              <a:gd name="connsiteX0" fmla="*/ 28587 w 1570626"/>
              <a:gd name="connsiteY0" fmla="*/ 0 h 956558"/>
              <a:gd name="connsiteX1" fmla="*/ 1570626 w 1570626"/>
              <a:gd name="connsiteY1" fmla="*/ 0 h 956558"/>
              <a:gd name="connsiteX2" fmla="*/ 1570626 w 1570626"/>
              <a:gd name="connsiteY2" fmla="*/ 340488 h 956558"/>
              <a:gd name="connsiteX3" fmla="*/ 1000839 w 1570626"/>
              <a:gd name="connsiteY3" fmla="*/ 956558 h 956558"/>
              <a:gd name="connsiteX4" fmla="*/ 0 w 1570626"/>
              <a:gd name="connsiteY4" fmla="*/ 30909 h 95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26" h="956558">
                <a:moveTo>
                  <a:pt x="28587" y="0"/>
                </a:moveTo>
                <a:lnTo>
                  <a:pt x="1570626" y="0"/>
                </a:lnTo>
                <a:lnTo>
                  <a:pt x="1570626" y="340488"/>
                </a:lnTo>
                <a:lnTo>
                  <a:pt x="1000839" y="956558"/>
                </a:lnTo>
                <a:lnTo>
                  <a:pt x="0" y="30909"/>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直角三角形 9"/>
          <p:cNvSpPr/>
          <p:nvPr/>
        </p:nvSpPr>
        <p:spPr>
          <a:xfrm rot="18900000">
            <a:off x="9517595" y="-457201"/>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文本框 1"/>
          <p:cNvSpPr txBox="1"/>
          <p:nvPr/>
        </p:nvSpPr>
        <p:spPr>
          <a:xfrm>
            <a:off x="876300" y="355600"/>
            <a:ext cx="4679950"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数据治理业务</a:t>
            </a:r>
          </a:p>
        </p:txBody>
      </p:sp>
      <p:sp>
        <p:nvSpPr>
          <p:cNvPr id="12" name="文本框 11"/>
          <p:cNvSpPr txBox="1"/>
          <p:nvPr/>
        </p:nvSpPr>
        <p:spPr>
          <a:xfrm>
            <a:off x="3869690" y="470535"/>
            <a:ext cx="1351280" cy="398780"/>
          </a:xfrm>
          <a:prstGeom prst="rect">
            <a:avLst/>
          </a:prstGeom>
          <a:noFill/>
        </p:spPr>
        <p:txBody>
          <a:bodyPr wrap="none" rtlCol="0" anchor="t">
            <a:spAutoFit/>
          </a:bodyPr>
          <a:lstStyle/>
          <a:p>
            <a:pPr algn="just"/>
            <a:r>
              <a:rPr lang="zh-CN" altLang="en-US" sz="2000" spc="300" dirty="0">
                <a:solidFill>
                  <a:schemeClr val="bg2">
                    <a:lumMod val="50000"/>
                  </a:schemeClr>
                </a:solidFill>
                <a:latin typeface="微软雅黑" panose="020B0503020204020204" pitchFamily="34" charset="-122"/>
                <a:ea typeface="微软雅黑" panose="020B0503020204020204" pitchFamily="34" charset="-122"/>
                <a:sym typeface="+mn-ea"/>
              </a:rPr>
              <a:t>数据架构</a:t>
            </a:r>
          </a:p>
        </p:txBody>
      </p:sp>
      <p:sp>
        <p:nvSpPr>
          <p:cNvPr id="19" name="矩形 18"/>
          <p:cNvSpPr/>
          <p:nvPr/>
        </p:nvSpPr>
        <p:spPr>
          <a:xfrm>
            <a:off x="3728085"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6"/>
          <p:cNvPicPr>
            <a:picLocks noChangeAspect="1"/>
          </p:cNvPicPr>
          <p:nvPr/>
        </p:nvPicPr>
        <p:blipFill>
          <a:blip r:embed="rId3"/>
          <a:stretch>
            <a:fillRect/>
          </a:stretch>
        </p:blipFill>
        <p:spPr>
          <a:xfrm>
            <a:off x="781685" y="1320800"/>
            <a:ext cx="10629265" cy="4622800"/>
          </a:xfrm>
          <a:prstGeom prst="rect">
            <a:avLst/>
          </a:prstGeom>
          <a:ln>
            <a:solidFill>
              <a:schemeClr val="bg2">
                <a:lumMod val="75000"/>
              </a:schemeClr>
            </a:solidFill>
          </a:ln>
        </p:spPr>
      </p:pic>
      <p:sp>
        <p:nvSpPr>
          <p:cNvPr id="14" name="文本框 13"/>
          <p:cNvSpPr txBox="1"/>
          <p:nvPr/>
        </p:nvSpPr>
        <p:spPr>
          <a:xfrm>
            <a:off x="4771390" y="3448050"/>
            <a:ext cx="1737995" cy="368300"/>
          </a:xfrm>
          <a:prstGeom prst="rect">
            <a:avLst/>
          </a:prstGeom>
          <a:noFill/>
          <a:ln w="9525">
            <a:noFill/>
          </a:ln>
        </p:spPr>
        <p:txBody>
          <a:bodyPr wrap="square">
            <a:spAutoFit/>
          </a:bodyPr>
          <a:lstStyle/>
          <a:p>
            <a:pPr indent="0"/>
            <a:r>
              <a:rPr lang="zh-CN" b="1">
                <a:solidFill>
                  <a:schemeClr val="tx1">
                    <a:lumMod val="65000"/>
                    <a:lumOff val="35000"/>
                  </a:schemeClr>
                </a:solidFill>
                <a:latin typeface="微软雅黑" panose="020B0503020204020204" pitchFamily="34" charset="-122"/>
                <a:ea typeface="微软雅黑" panose="020B0503020204020204" pitchFamily="34" charset="-122"/>
              </a:rPr>
              <a:t>概念主题管理</a:t>
            </a:r>
          </a:p>
        </p:txBody>
      </p:sp>
      <p:sp>
        <p:nvSpPr>
          <p:cNvPr id="7" name="圆角矩形 6"/>
          <p:cNvSpPr/>
          <p:nvPr/>
        </p:nvSpPr>
        <p:spPr>
          <a:xfrm>
            <a:off x="876300" y="1289050"/>
            <a:ext cx="1125855" cy="325120"/>
          </a:xfrm>
          <a:prstGeom prst="roundRect">
            <a:avLst/>
          </a:prstGeom>
          <a:noFill/>
          <a:ln w="57150">
            <a:solidFill>
              <a:srgbClr val="00CC99"/>
            </a:solidFill>
          </a:ln>
          <a:extLst>
            <a:ext uri="{909E8E84-426E-40DD-AFC4-6F175D3DCCD1}">
              <a14:hiddenFill xmlns:a14="http://schemas.microsoft.com/office/drawing/2010/main">
                <a:solidFill>
                  <a:srgbClr val="00CC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灯片编号占位符 5"/>
          <p:cNvSpPr>
            <a:spLocks noGrp="1"/>
          </p:cNvSpPr>
          <p:nvPr>
            <p:ph type="sldNum" sz="quarter" idx="12"/>
          </p:nvPr>
        </p:nvSpPr>
        <p:spPr/>
        <p:txBody>
          <a:bodyPr/>
          <a:lstStyle/>
          <a:p>
            <a:fld id="{89D326CB-CD4F-4FDD-B6AF-2E5E44856E09}" type="slidenum">
              <a:rPr lang="zh-CN" altLang="en-US" smtClean="0"/>
              <a:t>28</a:t>
            </a:fld>
            <a:endParaRPr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230630" y="1299210"/>
            <a:ext cx="10627995" cy="4927600"/>
          </a:xfrm>
          <a:prstGeom prst="rect">
            <a:avLst/>
          </a:prstGeom>
          <a:ln>
            <a:solidFill>
              <a:schemeClr val="bg2">
                <a:lumMod val="75000"/>
              </a:schemeClr>
            </a:solidFill>
          </a:ln>
        </p:spPr>
      </p:pic>
      <p:sp>
        <p:nvSpPr>
          <p:cNvPr id="3" name="直角三角形 2"/>
          <p:cNvSpPr/>
          <p:nvPr/>
        </p:nvSpPr>
        <p:spPr>
          <a:xfrm flipH="1">
            <a:off x="11328400" y="6299200"/>
            <a:ext cx="863600" cy="5588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剪去左右顶角 26"/>
          <p:cNvSpPr/>
          <p:nvPr/>
        </p:nvSpPr>
        <p:spPr>
          <a:xfrm rot="3605203">
            <a:off x="11153507" y="-195712"/>
            <a:ext cx="1274345" cy="980665"/>
          </a:xfrm>
          <a:custGeom>
            <a:avLst/>
            <a:gdLst>
              <a:gd name="connsiteX0" fmla="*/ 600300 w 1639625"/>
              <a:gd name="connsiteY0" fmla="*/ 0 h 1639625"/>
              <a:gd name="connsiteX1" fmla="*/ 1039325 w 1639625"/>
              <a:gd name="connsiteY1" fmla="*/ 0 h 1639625"/>
              <a:gd name="connsiteX2" fmla="*/ 1639625 w 1639625"/>
              <a:gd name="connsiteY2" fmla="*/ 600300 h 1639625"/>
              <a:gd name="connsiteX3" fmla="*/ 1639625 w 1639625"/>
              <a:gd name="connsiteY3" fmla="*/ 1639625 h 1639625"/>
              <a:gd name="connsiteX4" fmla="*/ 1639625 w 1639625"/>
              <a:gd name="connsiteY4" fmla="*/ 1639625 h 1639625"/>
              <a:gd name="connsiteX5" fmla="*/ 0 w 1639625"/>
              <a:gd name="connsiteY5" fmla="*/ 1639625 h 1639625"/>
              <a:gd name="connsiteX6" fmla="*/ 0 w 1639625"/>
              <a:gd name="connsiteY6" fmla="*/ 1639625 h 1639625"/>
              <a:gd name="connsiteX7" fmla="*/ 0 w 1639625"/>
              <a:gd name="connsiteY7" fmla="*/ 600300 h 1639625"/>
              <a:gd name="connsiteX8" fmla="*/ 600300 w 1639625"/>
              <a:gd name="connsiteY8" fmla="*/ 0 h 1639625"/>
              <a:gd name="connsiteX0-1" fmla="*/ 600300 w 1639625"/>
              <a:gd name="connsiteY0-2" fmla="*/ 0 h 1639625"/>
              <a:gd name="connsiteX1-3" fmla="*/ 931166 w 1639625"/>
              <a:gd name="connsiteY1-4" fmla="*/ 164783 h 1639625"/>
              <a:gd name="connsiteX2-5" fmla="*/ 1639625 w 1639625"/>
              <a:gd name="connsiteY2-6" fmla="*/ 600300 h 1639625"/>
              <a:gd name="connsiteX3-7" fmla="*/ 1639625 w 1639625"/>
              <a:gd name="connsiteY3-8" fmla="*/ 1639625 h 1639625"/>
              <a:gd name="connsiteX4-9" fmla="*/ 1639625 w 1639625"/>
              <a:gd name="connsiteY4-10" fmla="*/ 1639625 h 1639625"/>
              <a:gd name="connsiteX5-11" fmla="*/ 0 w 1639625"/>
              <a:gd name="connsiteY5-12" fmla="*/ 1639625 h 1639625"/>
              <a:gd name="connsiteX6-13" fmla="*/ 0 w 1639625"/>
              <a:gd name="connsiteY6-14" fmla="*/ 1639625 h 1639625"/>
              <a:gd name="connsiteX7-15" fmla="*/ 0 w 1639625"/>
              <a:gd name="connsiteY7-16" fmla="*/ 600300 h 1639625"/>
              <a:gd name="connsiteX8-17" fmla="*/ 600300 w 1639625"/>
              <a:gd name="connsiteY8-18" fmla="*/ 0 h 1639625"/>
              <a:gd name="connsiteX0-19" fmla="*/ 390851 w 1639625"/>
              <a:gd name="connsiteY0-20" fmla="*/ 0 h 1693360"/>
              <a:gd name="connsiteX1-21" fmla="*/ 931166 w 1639625"/>
              <a:gd name="connsiteY1-22" fmla="*/ 218518 h 1693360"/>
              <a:gd name="connsiteX2-23" fmla="*/ 1639625 w 1639625"/>
              <a:gd name="connsiteY2-24" fmla="*/ 654035 h 1693360"/>
              <a:gd name="connsiteX3-25" fmla="*/ 1639625 w 1639625"/>
              <a:gd name="connsiteY3-26" fmla="*/ 1693360 h 1693360"/>
              <a:gd name="connsiteX4-27" fmla="*/ 1639625 w 1639625"/>
              <a:gd name="connsiteY4-28" fmla="*/ 1693360 h 1693360"/>
              <a:gd name="connsiteX5-29" fmla="*/ 0 w 1639625"/>
              <a:gd name="connsiteY5-30" fmla="*/ 1693360 h 1693360"/>
              <a:gd name="connsiteX6-31" fmla="*/ 0 w 1639625"/>
              <a:gd name="connsiteY6-32" fmla="*/ 1693360 h 1693360"/>
              <a:gd name="connsiteX7-33" fmla="*/ 0 w 1639625"/>
              <a:gd name="connsiteY7-34" fmla="*/ 654035 h 1693360"/>
              <a:gd name="connsiteX8-35" fmla="*/ 390851 w 1639625"/>
              <a:gd name="connsiteY8-36" fmla="*/ 0 h 1693360"/>
              <a:gd name="connsiteX0-37" fmla="*/ 942230 w 2191004"/>
              <a:gd name="connsiteY0-38" fmla="*/ 0 h 1693360"/>
              <a:gd name="connsiteX1-39" fmla="*/ 1482545 w 2191004"/>
              <a:gd name="connsiteY1-40" fmla="*/ 218518 h 1693360"/>
              <a:gd name="connsiteX2-41" fmla="*/ 2191004 w 2191004"/>
              <a:gd name="connsiteY2-42" fmla="*/ 654035 h 1693360"/>
              <a:gd name="connsiteX3-43" fmla="*/ 2191004 w 2191004"/>
              <a:gd name="connsiteY3-44" fmla="*/ 1693360 h 1693360"/>
              <a:gd name="connsiteX4-45" fmla="*/ 2191004 w 2191004"/>
              <a:gd name="connsiteY4-46" fmla="*/ 1693360 h 1693360"/>
              <a:gd name="connsiteX5-47" fmla="*/ 551379 w 2191004"/>
              <a:gd name="connsiteY5-48" fmla="*/ 1693360 h 1693360"/>
              <a:gd name="connsiteX6-49" fmla="*/ 551379 w 2191004"/>
              <a:gd name="connsiteY6-50" fmla="*/ 1693360 h 1693360"/>
              <a:gd name="connsiteX7-51" fmla="*/ 0 w 2191004"/>
              <a:gd name="connsiteY7-52" fmla="*/ 1658818 h 1693360"/>
              <a:gd name="connsiteX8-53" fmla="*/ 942230 w 2191004"/>
              <a:gd name="connsiteY8-54" fmla="*/ 0 h 1693360"/>
              <a:gd name="connsiteX0-55" fmla="*/ 942230 w 2191004"/>
              <a:gd name="connsiteY0-56" fmla="*/ 0 h 1693360"/>
              <a:gd name="connsiteX1-57" fmla="*/ 1453685 w 2191004"/>
              <a:gd name="connsiteY1-58" fmla="*/ 268682 h 1693360"/>
              <a:gd name="connsiteX2-59" fmla="*/ 2191004 w 2191004"/>
              <a:gd name="connsiteY2-60" fmla="*/ 654035 h 1693360"/>
              <a:gd name="connsiteX3-61" fmla="*/ 2191004 w 2191004"/>
              <a:gd name="connsiteY3-62" fmla="*/ 1693360 h 1693360"/>
              <a:gd name="connsiteX4-63" fmla="*/ 2191004 w 2191004"/>
              <a:gd name="connsiteY4-64" fmla="*/ 1693360 h 1693360"/>
              <a:gd name="connsiteX5-65" fmla="*/ 551379 w 2191004"/>
              <a:gd name="connsiteY5-66" fmla="*/ 1693360 h 1693360"/>
              <a:gd name="connsiteX6-67" fmla="*/ 551379 w 2191004"/>
              <a:gd name="connsiteY6-68" fmla="*/ 1693360 h 1693360"/>
              <a:gd name="connsiteX7-69" fmla="*/ 0 w 2191004"/>
              <a:gd name="connsiteY7-70" fmla="*/ 1658818 h 1693360"/>
              <a:gd name="connsiteX8-71" fmla="*/ 942230 w 2191004"/>
              <a:gd name="connsiteY8-72" fmla="*/ 0 h 1693360"/>
              <a:gd name="connsiteX0-73" fmla="*/ 998165 w 2191004"/>
              <a:gd name="connsiteY0-74" fmla="*/ 0 h 1674531"/>
              <a:gd name="connsiteX1-75" fmla="*/ 1453685 w 2191004"/>
              <a:gd name="connsiteY1-76" fmla="*/ 249853 h 1674531"/>
              <a:gd name="connsiteX2-77" fmla="*/ 2191004 w 2191004"/>
              <a:gd name="connsiteY2-78" fmla="*/ 635206 h 1674531"/>
              <a:gd name="connsiteX3-79" fmla="*/ 2191004 w 2191004"/>
              <a:gd name="connsiteY3-80" fmla="*/ 1674531 h 1674531"/>
              <a:gd name="connsiteX4-81" fmla="*/ 2191004 w 2191004"/>
              <a:gd name="connsiteY4-82" fmla="*/ 1674531 h 1674531"/>
              <a:gd name="connsiteX5-83" fmla="*/ 551379 w 2191004"/>
              <a:gd name="connsiteY5-84" fmla="*/ 1674531 h 1674531"/>
              <a:gd name="connsiteX6-85" fmla="*/ 551379 w 2191004"/>
              <a:gd name="connsiteY6-86" fmla="*/ 1674531 h 1674531"/>
              <a:gd name="connsiteX7-87" fmla="*/ 0 w 2191004"/>
              <a:gd name="connsiteY7-88" fmla="*/ 1639989 h 1674531"/>
              <a:gd name="connsiteX8-89" fmla="*/ 998165 w 2191004"/>
              <a:gd name="connsiteY8-90" fmla="*/ 0 h 1674531"/>
              <a:gd name="connsiteX0-91" fmla="*/ 978100 w 2191004"/>
              <a:gd name="connsiteY0-92" fmla="*/ 0 h 1686075"/>
              <a:gd name="connsiteX1-93" fmla="*/ 1453685 w 2191004"/>
              <a:gd name="connsiteY1-94" fmla="*/ 261397 h 1686075"/>
              <a:gd name="connsiteX2-95" fmla="*/ 2191004 w 2191004"/>
              <a:gd name="connsiteY2-96" fmla="*/ 646750 h 1686075"/>
              <a:gd name="connsiteX3-97" fmla="*/ 2191004 w 2191004"/>
              <a:gd name="connsiteY3-98" fmla="*/ 1686075 h 1686075"/>
              <a:gd name="connsiteX4-99" fmla="*/ 2191004 w 2191004"/>
              <a:gd name="connsiteY4-100" fmla="*/ 1686075 h 1686075"/>
              <a:gd name="connsiteX5-101" fmla="*/ 551379 w 2191004"/>
              <a:gd name="connsiteY5-102" fmla="*/ 1686075 h 1686075"/>
              <a:gd name="connsiteX6-103" fmla="*/ 551379 w 2191004"/>
              <a:gd name="connsiteY6-104" fmla="*/ 1686075 h 1686075"/>
              <a:gd name="connsiteX7-105" fmla="*/ 0 w 2191004"/>
              <a:gd name="connsiteY7-106" fmla="*/ 1651533 h 1686075"/>
              <a:gd name="connsiteX8-107" fmla="*/ 978100 w 2191004"/>
              <a:gd name="connsiteY8-108" fmla="*/ 0 h 1686075"/>
              <a:gd name="connsiteX0-109" fmla="*/ 978100 w 2191004"/>
              <a:gd name="connsiteY0-110" fmla="*/ 0 h 1686075"/>
              <a:gd name="connsiteX1-111" fmla="*/ 1453685 w 2191004"/>
              <a:gd name="connsiteY1-112" fmla="*/ 261397 h 1686075"/>
              <a:gd name="connsiteX2-113" fmla="*/ 2173688 w 2191004"/>
              <a:gd name="connsiteY2-114" fmla="*/ 676848 h 1686075"/>
              <a:gd name="connsiteX3-115" fmla="*/ 2191004 w 2191004"/>
              <a:gd name="connsiteY3-116" fmla="*/ 1686075 h 1686075"/>
              <a:gd name="connsiteX4-117" fmla="*/ 2191004 w 2191004"/>
              <a:gd name="connsiteY4-118" fmla="*/ 1686075 h 1686075"/>
              <a:gd name="connsiteX5-119" fmla="*/ 551379 w 2191004"/>
              <a:gd name="connsiteY5-120" fmla="*/ 1686075 h 1686075"/>
              <a:gd name="connsiteX6-121" fmla="*/ 551379 w 2191004"/>
              <a:gd name="connsiteY6-122" fmla="*/ 1686075 h 1686075"/>
              <a:gd name="connsiteX7-123" fmla="*/ 0 w 2191004"/>
              <a:gd name="connsiteY7-124" fmla="*/ 1651533 h 1686075"/>
              <a:gd name="connsiteX8-125" fmla="*/ 978100 w 2191004"/>
              <a:gd name="connsiteY8-126" fmla="*/ 0 h 1686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191004" h="1686075">
                <a:moveTo>
                  <a:pt x="978100" y="0"/>
                </a:moveTo>
                <a:lnTo>
                  <a:pt x="1453685" y="261397"/>
                </a:lnTo>
                <a:lnTo>
                  <a:pt x="2173688" y="676848"/>
                </a:lnTo>
                <a:lnTo>
                  <a:pt x="2191004" y="1686075"/>
                </a:lnTo>
                <a:lnTo>
                  <a:pt x="2191004" y="1686075"/>
                </a:lnTo>
                <a:lnTo>
                  <a:pt x="551379" y="1686075"/>
                </a:lnTo>
                <a:lnTo>
                  <a:pt x="551379" y="1686075"/>
                </a:lnTo>
                <a:lnTo>
                  <a:pt x="0" y="1651533"/>
                </a:lnTo>
                <a:lnTo>
                  <a:pt x="978100" y="0"/>
                </a:lnTo>
                <a:close/>
              </a:path>
            </a:pathLst>
          </a:cu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8900000">
            <a:off x="10738037" y="-309880"/>
            <a:ext cx="619760" cy="619760"/>
          </a:xfrm>
          <a:prstGeom prst="rtTriangle">
            <a:avLst/>
          </a:pr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76300" y="355600"/>
            <a:ext cx="285178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数据治理业务</a:t>
            </a:r>
          </a:p>
        </p:txBody>
      </p:sp>
      <p:sp>
        <p:nvSpPr>
          <p:cNvPr id="18" name="文本框 17"/>
          <p:cNvSpPr txBox="1"/>
          <p:nvPr/>
        </p:nvSpPr>
        <p:spPr>
          <a:xfrm>
            <a:off x="3869690" y="470535"/>
            <a:ext cx="1351280" cy="398780"/>
          </a:xfrm>
          <a:prstGeom prst="rect">
            <a:avLst/>
          </a:prstGeom>
          <a:noFill/>
        </p:spPr>
        <p:txBody>
          <a:bodyPr wrap="none" rtlCol="0" anchor="t">
            <a:spAutoFit/>
          </a:bodyPr>
          <a:lstStyle/>
          <a:p>
            <a:pPr algn="just"/>
            <a:r>
              <a:rPr lang="zh-CN" altLang="en-US" sz="2000" spc="300" dirty="0">
                <a:solidFill>
                  <a:schemeClr val="bg2">
                    <a:lumMod val="50000"/>
                  </a:schemeClr>
                </a:solidFill>
                <a:latin typeface="微软雅黑" panose="020B0503020204020204" pitchFamily="34" charset="-122"/>
                <a:ea typeface="微软雅黑" panose="020B0503020204020204" pitchFamily="34" charset="-122"/>
                <a:sym typeface="+mn-ea"/>
              </a:rPr>
              <a:t>数据架构</a:t>
            </a:r>
          </a:p>
        </p:txBody>
      </p:sp>
      <p:sp>
        <p:nvSpPr>
          <p:cNvPr id="19" name="矩形 18"/>
          <p:cNvSpPr/>
          <p:nvPr/>
        </p:nvSpPr>
        <p:spPr>
          <a:xfrm>
            <a:off x="3728085"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230630" y="1299210"/>
            <a:ext cx="1125855" cy="325120"/>
          </a:xfrm>
          <a:prstGeom prst="roundRect">
            <a:avLst/>
          </a:prstGeom>
          <a:noFill/>
          <a:ln w="57150">
            <a:solidFill>
              <a:srgbClr val="00CC99"/>
            </a:solidFill>
          </a:ln>
          <a:extLst>
            <a:ext uri="{909E8E84-426E-40DD-AFC4-6F175D3DCCD1}">
              <a14:hiddenFill xmlns:a14="http://schemas.microsoft.com/office/drawing/2010/main">
                <a:solidFill>
                  <a:srgbClr val="00CC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690745" y="3799840"/>
            <a:ext cx="1737995" cy="368300"/>
          </a:xfrm>
          <a:prstGeom prst="rect">
            <a:avLst/>
          </a:prstGeom>
          <a:noFill/>
          <a:ln w="9525">
            <a:noFill/>
          </a:ln>
        </p:spPr>
        <p:txBody>
          <a:bodyPr wrap="square">
            <a:spAutoFit/>
          </a:bodyPr>
          <a:lstStyle/>
          <a:p>
            <a:pPr indent="0"/>
            <a:r>
              <a:rPr lang="zh-CN" b="1">
                <a:solidFill>
                  <a:schemeClr val="tx1">
                    <a:lumMod val="65000"/>
                    <a:lumOff val="35000"/>
                  </a:schemeClr>
                </a:solidFill>
                <a:latin typeface="微软雅黑" panose="020B0503020204020204" pitchFamily="34" charset="-122"/>
                <a:ea typeface="微软雅黑" panose="020B0503020204020204" pitchFamily="34" charset="-122"/>
              </a:rPr>
              <a:t>逻辑实体管理</a:t>
            </a:r>
          </a:p>
        </p:txBody>
      </p:sp>
      <p:sp>
        <p:nvSpPr>
          <p:cNvPr id="6" name="灯片编号占位符 5"/>
          <p:cNvSpPr>
            <a:spLocks noGrp="1"/>
          </p:cNvSpPr>
          <p:nvPr>
            <p:ph type="sldNum" sz="quarter" idx="12"/>
          </p:nvPr>
        </p:nvSpPr>
        <p:spPr/>
        <p:txBody>
          <a:bodyPr/>
          <a:lstStyle/>
          <a:p>
            <a:fld id="{89D326CB-CD4F-4FDD-B6AF-2E5E44856E09}" type="slidenum">
              <a:rPr lang="zh-CN" altLang="en-US" smtClean="0"/>
              <a:t>29</a:t>
            </a:fld>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a:endCxn id="7" idx="2"/>
          </p:cNvCxnSpPr>
          <p:nvPr/>
        </p:nvCxnSpPr>
        <p:spPr>
          <a:xfrm>
            <a:off x="3097096" y="1645582"/>
            <a:ext cx="1558724" cy="2803306"/>
          </a:xfrm>
          <a:prstGeom prst="line">
            <a:avLst/>
          </a:prstGeom>
          <a:ln w="57150">
            <a:solidFill>
              <a:srgbClr val="B6DBF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a:off x="2474805" y="3812627"/>
            <a:ext cx="1558724" cy="2803306"/>
          </a:xfrm>
          <a:prstGeom prst="line">
            <a:avLst/>
          </a:prstGeom>
          <a:ln w="57150">
            <a:solidFill>
              <a:srgbClr val="B6DBF3"/>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rot="19902086">
            <a:off x="9826084" y="-290161"/>
            <a:ext cx="684413" cy="1646931"/>
          </a:xfrm>
          <a:custGeom>
            <a:avLst/>
            <a:gdLst>
              <a:gd name="connsiteX0" fmla="*/ 0 w 684413"/>
              <a:gd name="connsiteY0" fmla="*/ 0 h 1646931"/>
              <a:gd name="connsiteX1" fmla="*/ 684413 w 684413"/>
              <a:gd name="connsiteY1" fmla="*/ 0 h 1646931"/>
              <a:gd name="connsiteX2" fmla="*/ 684413 w 684413"/>
              <a:gd name="connsiteY2" fmla="*/ 1646931 h 1646931"/>
              <a:gd name="connsiteX3" fmla="*/ 0 w 684413"/>
              <a:gd name="connsiteY3" fmla="*/ 1646931 h 1646931"/>
              <a:gd name="connsiteX4" fmla="*/ 0 w 684413"/>
              <a:gd name="connsiteY4" fmla="*/ 0 h 1646931"/>
              <a:gd name="connsiteX0-1" fmla="*/ 0 w 684413"/>
              <a:gd name="connsiteY0-2" fmla="*/ 0 h 1646931"/>
              <a:gd name="connsiteX1-3" fmla="*/ 672670 w 684413"/>
              <a:gd name="connsiteY1-4" fmla="*/ 388049 h 1646931"/>
              <a:gd name="connsiteX2-5" fmla="*/ 684413 w 684413"/>
              <a:gd name="connsiteY2-6" fmla="*/ 1646931 h 1646931"/>
              <a:gd name="connsiteX3-7" fmla="*/ 0 w 684413"/>
              <a:gd name="connsiteY3-8" fmla="*/ 1646931 h 1646931"/>
              <a:gd name="connsiteX4-9" fmla="*/ 0 w 684413"/>
              <a:gd name="connsiteY4-10" fmla="*/ 0 h 16469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4413" h="1646931">
                <a:moveTo>
                  <a:pt x="0" y="0"/>
                </a:moveTo>
                <a:lnTo>
                  <a:pt x="672670" y="388049"/>
                </a:lnTo>
                <a:lnTo>
                  <a:pt x="684413" y="1646931"/>
                </a:lnTo>
                <a:lnTo>
                  <a:pt x="0" y="1646931"/>
                </a:lnTo>
                <a:lnTo>
                  <a:pt x="0" y="0"/>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矩形 19"/>
          <p:cNvSpPr/>
          <p:nvPr/>
        </p:nvSpPr>
        <p:spPr>
          <a:xfrm rot="19902086">
            <a:off x="9008037" y="-253598"/>
            <a:ext cx="704809" cy="1430617"/>
          </a:xfrm>
          <a:custGeom>
            <a:avLst/>
            <a:gdLst>
              <a:gd name="connsiteX0" fmla="*/ 0 w 684413"/>
              <a:gd name="connsiteY0" fmla="*/ 0 h 1430617"/>
              <a:gd name="connsiteX1" fmla="*/ 684413 w 684413"/>
              <a:gd name="connsiteY1" fmla="*/ 0 h 1430617"/>
              <a:gd name="connsiteX2" fmla="*/ 684413 w 684413"/>
              <a:gd name="connsiteY2" fmla="*/ 1430617 h 1430617"/>
              <a:gd name="connsiteX3" fmla="*/ 0 w 684413"/>
              <a:gd name="connsiteY3" fmla="*/ 1430617 h 1430617"/>
              <a:gd name="connsiteX4" fmla="*/ 0 w 684413"/>
              <a:gd name="connsiteY4" fmla="*/ 0 h 1430617"/>
              <a:gd name="connsiteX0-1" fmla="*/ 0 w 695400"/>
              <a:gd name="connsiteY0-2" fmla="*/ 0 h 1430617"/>
              <a:gd name="connsiteX1-3" fmla="*/ 695400 w 695400"/>
              <a:gd name="connsiteY1-4" fmla="*/ 321413 h 1430617"/>
              <a:gd name="connsiteX2-5" fmla="*/ 684413 w 695400"/>
              <a:gd name="connsiteY2-6" fmla="*/ 1430617 h 1430617"/>
              <a:gd name="connsiteX3-7" fmla="*/ 0 w 695400"/>
              <a:gd name="connsiteY3-8" fmla="*/ 1430617 h 1430617"/>
              <a:gd name="connsiteX4-9" fmla="*/ 0 w 695400"/>
              <a:gd name="connsiteY4-10" fmla="*/ 0 h 1430617"/>
              <a:gd name="connsiteX0-11" fmla="*/ 0 w 704809"/>
              <a:gd name="connsiteY0-12" fmla="*/ 0 h 1430617"/>
              <a:gd name="connsiteX1-13" fmla="*/ 704809 w 704809"/>
              <a:gd name="connsiteY1-14" fmla="*/ 352771 h 1430617"/>
              <a:gd name="connsiteX2-15" fmla="*/ 684413 w 704809"/>
              <a:gd name="connsiteY2-16" fmla="*/ 1430617 h 1430617"/>
              <a:gd name="connsiteX3-17" fmla="*/ 0 w 704809"/>
              <a:gd name="connsiteY3-18" fmla="*/ 1430617 h 1430617"/>
              <a:gd name="connsiteX4-19" fmla="*/ 0 w 704809"/>
              <a:gd name="connsiteY4-20" fmla="*/ 0 h 143061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4809" h="1430617">
                <a:moveTo>
                  <a:pt x="0" y="0"/>
                </a:moveTo>
                <a:lnTo>
                  <a:pt x="704809" y="352771"/>
                </a:lnTo>
                <a:lnTo>
                  <a:pt x="684413" y="1430617"/>
                </a:lnTo>
                <a:lnTo>
                  <a:pt x="0" y="1430617"/>
                </a:lnTo>
                <a:lnTo>
                  <a:pt x="0" y="0"/>
                </a:lnTo>
                <a:close/>
              </a:path>
            </a:pathLst>
          </a:custGeom>
          <a:solidFill>
            <a:srgbClr val="00CC99">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矩形 19"/>
          <p:cNvSpPr/>
          <p:nvPr/>
        </p:nvSpPr>
        <p:spPr>
          <a:xfrm rot="19902086">
            <a:off x="7659717" y="-230664"/>
            <a:ext cx="680517" cy="466338"/>
          </a:xfrm>
          <a:custGeom>
            <a:avLst/>
            <a:gdLst>
              <a:gd name="connsiteX0" fmla="*/ 0 w 684413"/>
              <a:gd name="connsiteY0" fmla="*/ 0 h 1430617"/>
              <a:gd name="connsiteX1" fmla="*/ 684413 w 684413"/>
              <a:gd name="connsiteY1" fmla="*/ 0 h 1430617"/>
              <a:gd name="connsiteX2" fmla="*/ 684413 w 684413"/>
              <a:gd name="connsiteY2" fmla="*/ 1430617 h 1430617"/>
              <a:gd name="connsiteX3" fmla="*/ 0 w 684413"/>
              <a:gd name="connsiteY3" fmla="*/ 1430617 h 1430617"/>
              <a:gd name="connsiteX4" fmla="*/ 0 w 684413"/>
              <a:gd name="connsiteY4" fmla="*/ 0 h 1430617"/>
              <a:gd name="connsiteX0-1" fmla="*/ 0 w 695400"/>
              <a:gd name="connsiteY0-2" fmla="*/ 0 h 1430617"/>
              <a:gd name="connsiteX1-3" fmla="*/ 695400 w 695400"/>
              <a:gd name="connsiteY1-4" fmla="*/ 321413 h 1430617"/>
              <a:gd name="connsiteX2-5" fmla="*/ 684413 w 695400"/>
              <a:gd name="connsiteY2-6" fmla="*/ 1430617 h 1430617"/>
              <a:gd name="connsiteX3-7" fmla="*/ 0 w 695400"/>
              <a:gd name="connsiteY3-8" fmla="*/ 1430617 h 1430617"/>
              <a:gd name="connsiteX4-9" fmla="*/ 0 w 695400"/>
              <a:gd name="connsiteY4-10" fmla="*/ 0 h 1430617"/>
              <a:gd name="connsiteX0-11" fmla="*/ 0 w 704809"/>
              <a:gd name="connsiteY0-12" fmla="*/ 0 h 1430617"/>
              <a:gd name="connsiteX1-13" fmla="*/ 704809 w 704809"/>
              <a:gd name="connsiteY1-14" fmla="*/ 352771 h 1430617"/>
              <a:gd name="connsiteX2-15" fmla="*/ 684413 w 704809"/>
              <a:gd name="connsiteY2-16" fmla="*/ 1430617 h 1430617"/>
              <a:gd name="connsiteX3-17" fmla="*/ 0 w 704809"/>
              <a:gd name="connsiteY3-18" fmla="*/ 1430617 h 1430617"/>
              <a:gd name="connsiteX4-19" fmla="*/ 0 w 704809"/>
              <a:gd name="connsiteY4-20" fmla="*/ 0 h 1430617"/>
              <a:gd name="connsiteX0-21" fmla="*/ 0 w 684413"/>
              <a:gd name="connsiteY0-22" fmla="*/ 0 h 1430617"/>
              <a:gd name="connsiteX1-23" fmla="*/ 664056 w 684413"/>
              <a:gd name="connsiteY1-24" fmla="*/ 1378835 h 1430617"/>
              <a:gd name="connsiteX2-25" fmla="*/ 684413 w 684413"/>
              <a:gd name="connsiteY2-26" fmla="*/ 1430617 h 1430617"/>
              <a:gd name="connsiteX3-27" fmla="*/ 0 w 684413"/>
              <a:gd name="connsiteY3-28" fmla="*/ 1430617 h 1430617"/>
              <a:gd name="connsiteX4-29" fmla="*/ 0 w 684413"/>
              <a:gd name="connsiteY4-30" fmla="*/ 0 h 1430617"/>
              <a:gd name="connsiteX0-31" fmla="*/ 0 w 700874"/>
              <a:gd name="connsiteY0-32" fmla="*/ -1 h 1332536"/>
              <a:gd name="connsiteX1-33" fmla="*/ 680517 w 700874"/>
              <a:gd name="connsiteY1-34" fmla="*/ 1280754 h 1332536"/>
              <a:gd name="connsiteX2-35" fmla="*/ 700874 w 700874"/>
              <a:gd name="connsiteY2-36" fmla="*/ 1332536 h 1332536"/>
              <a:gd name="connsiteX3-37" fmla="*/ 16461 w 700874"/>
              <a:gd name="connsiteY3-38" fmla="*/ 1332536 h 1332536"/>
              <a:gd name="connsiteX4-39" fmla="*/ 0 w 700874"/>
              <a:gd name="connsiteY4-40" fmla="*/ -1 h 1332536"/>
              <a:gd name="connsiteX0-41" fmla="*/ 0 w 700874"/>
              <a:gd name="connsiteY0-42" fmla="*/ -1 h 1332536"/>
              <a:gd name="connsiteX1-43" fmla="*/ 680517 w 700874"/>
              <a:gd name="connsiteY1-44" fmla="*/ 1280754 h 1332536"/>
              <a:gd name="connsiteX2-45" fmla="*/ 700874 w 700874"/>
              <a:gd name="connsiteY2-46" fmla="*/ 1332535 h 1332536"/>
              <a:gd name="connsiteX3-47" fmla="*/ 16461 w 700874"/>
              <a:gd name="connsiteY3-48" fmla="*/ 1332536 h 1332536"/>
              <a:gd name="connsiteX4-49" fmla="*/ 0 w 700874"/>
              <a:gd name="connsiteY4-50" fmla="*/ -1 h 1332536"/>
              <a:gd name="connsiteX0-51" fmla="*/ 0 w 680517"/>
              <a:gd name="connsiteY0-52" fmla="*/ -1 h 1496009"/>
              <a:gd name="connsiteX1-53" fmla="*/ 680517 w 680517"/>
              <a:gd name="connsiteY1-54" fmla="*/ 1280754 h 1496009"/>
              <a:gd name="connsiteX2-55" fmla="*/ 673438 w 680517"/>
              <a:gd name="connsiteY2-56" fmla="*/ 1496009 h 1496009"/>
              <a:gd name="connsiteX3-57" fmla="*/ 16461 w 680517"/>
              <a:gd name="connsiteY3-58" fmla="*/ 1332536 h 1496009"/>
              <a:gd name="connsiteX4-59" fmla="*/ 0 w 680517"/>
              <a:gd name="connsiteY4-60" fmla="*/ -1 h 14960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0517" h="1496009">
                <a:moveTo>
                  <a:pt x="0" y="-1"/>
                </a:moveTo>
                <a:lnTo>
                  <a:pt x="680517" y="1280754"/>
                </a:lnTo>
                <a:lnTo>
                  <a:pt x="673438" y="1496009"/>
                </a:lnTo>
                <a:lnTo>
                  <a:pt x="16461" y="1332536"/>
                </a:lnTo>
                <a:lnTo>
                  <a:pt x="0" y="-1"/>
                </a:lnTo>
                <a:close/>
              </a:path>
            </a:pathLst>
          </a:custGeom>
          <a:solidFill>
            <a:srgbClr val="00CC99">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矩形 21"/>
          <p:cNvSpPr/>
          <p:nvPr/>
        </p:nvSpPr>
        <p:spPr>
          <a:xfrm rot="20066176">
            <a:off x="8069872" y="443570"/>
            <a:ext cx="447543" cy="425493"/>
          </a:xfrm>
          <a:prstGeom prst="rect">
            <a:avLst/>
          </a:prstGeom>
          <a:solidFill>
            <a:srgbClr val="00CC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矩形 22"/>
          <p:cNvSpPr/>
          <p:nvPr/>
        </p:nvSpPr>
        <p:spPr>
          <a:xfrm rot="20066176">
            <a:off x="7091900" y="176766"/>
            <a:ext cx="230333" cy="218985"/>
          </a:xfrm>
          <a:prstGeom prst="rect">
            <a:avLst/>
          </a:prstGeom>
          <a:solidFill>
            <a:srgbClr val="00CC9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矩形 23"/>
          <p:cNvSpPr/>
          <p:nvPr/>
        </p:nvSpPr>
        <p:spPr>
          <a:xfrm rot="20066176">
            <a:off x="6665884" y="176766"/>
            <a:ext cx="230333" cy="218985"/>
          </a:xfrm>
          <a:prstGeom prst="rect">
            <a:avLst/>
          </a:prstGeom>
          <a:solidFill>
            <a:srgbClr val="00CC9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矩形 24"/>
          <p:cNvSpPr/>
          <p:nvPr/>
        </p:nvSpPr>
        <p:spPr>
          <a:xfrm rot="20066176">
            <a:off x="7236133" y="176766"/>
            <a:ext cx="230333" cy="218985"/>
          </a:xfrm>
          <a:prstGeom prst="rect">
            <a:avLst/>
          </a:prstGeom>
          <a:solidFill>
            <a:srgbClr val="00CC9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文本框 27"/>
          <p:cNvSpPr txBox="1"/>
          <p:nvPr/>
        </p:nvSpPr>
        <p:spPr>
          <a:xfrm>
            <a:off x="5053965" y="1529715"/>
            <a:ext cx="4594860" cy="706755"/>
          </a:xfrm>
          <a:prstGeom prst="rect">
            <a:avLst/>
          </a:prstGeom>
          <a:noFill/>
        </p:spPr>
        <p:txBody>
          <a:bodyPr wrap="square" rtlCol="0">
            <a:spAutoFit/>
          </a:bodyPr>
          <a:lstStyle/>
          <a:p>
            <a:pPr algn="l"/>
            <a:r>
              <a:rPr lang="zh-CN" altLang="en-US" sz="2000" b="1" spc="300" dirty="0">
                <a:solidFill>
                  <a:schemeClr val="tx1">
                    <a:lumMod val="65000"/>
                    <a:lumOff val="35000"/>
                  </a:schemeClr>
                </a:solidFill>
                <a:latin typeface="微软雅黑" panose="020B0503020204020204" pitchFamily="34" charset="-122"/>
                <a:ea typeface="微软雅黑" panose="020B0503020204020204" pitchFamily="34" charset="-122"/>
              </a:rPr>
              <a:t>全域模型管理工具软件</a:t>
            </a:r>
          </a:p>
          <a:p>
            <a:pPr algn="l"/>
            <a:r>
              <a:rPr lang="zh-CN" altLang="en-US" sz="2000" b="1" spc="300" dirty="0">
                <a:solidFill>
                  <a:schemeClr val="tx1">
                    <a:lumMod val="65000"/>
                    <a:lumOff val="35000"/>
                  </a:schemeClr>
                </a:solidFill>
                <a:latin typeface="微软雅黑" panose="020B0503020204020204" pitchFamily="34" charset="-122"/>
                <a:ea typeface="微软雅黑" panose="020B0503020204020204" pitchFamily="34" charset="-122"/>
              </a:rPr>
              <a:t>是基于B/S的多层Web应用</a:t>
            </a:r>
          </a:p>
        </p:txBody>
      </p:sp>
      <p:sp>
        <p:nvSpPr>
          <p:cNvPr id="31" name="文本框 30"/>
          <p:cNvSpPr txBox="1"/>
          <p:nvPr/>
        </p:nvSpPr>
        <p:spPr>
          <a:xfrm>
            <a:off x="5065395" y="2541270"/>
            <a:ext cx="5363845" cy="2651125"/>
          </a:xfrm>
          <a:prstGeom prst="rect">
            <a:avLst/>
          </a:prstGeom>
          <a:noFill/>
        </p:spPr>
        <p:txBody>
          <a:bodyPr wrap="square" rtlCol="0">
            <a:spAutoFit/>
          </a:bodyPr>
          <a:lstStyle>
            <a:defPPr>
              <a:defRPr lang="zh-CN"/>
            </a:defPPr>
            <a:lvl1pPr algn="just">
              <a:lnSpc>
                <a:spcPct val="120000"/>
              </a:lnSpc>
              <a:defRPr sz="1400" spc="3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gn="l">
              <a:lnSpc>
                <a:spcPct val="130000"/>
              </a:lnSpc>
              <a:spcBef>
                <a:spcPts val="0"/>
              </a:spcBef>
              <a:spcAft>
                <a:spcPts val="0"/>
              </a:spcAft>
            </a:pPr>
            <a:r>
              <a:rPr lang="zh-CN" altLang="en-US" sz="1600" dirty="0"/>
              <a:t>产品来源于国内信息化领域的长期实践经验总结，对各种架构方法论比较、综合、精简发展而来的；基于统一数据库的方式协同和关联各个用户，支持储藏库的持续更新、维护，摆脱分散、不一致的文件管理方式；采用基于富客户端方式，具有很强的可扩展和可定制性，并融合各类主流成熟的开发框架，能够紧密跟进当前主流的技术前沿和发展走向。</a:t>
            </a:r>
          </a:p>
        </p:txBody>
      </p:sp>
      <p:pic>
        <p:nvPicPr>
          <p:cNvPr id="3" name="图片 2" descr="1"/>
          <p:cNvPicPr>
            <a:picLocks noChangeAspect="1"/>
          </p:cNvPicPr>
          <p:nvPr/>
        </p:nvPicPr>
        <p:blipFill>
          <a:blip r:embed="rId2"/>
          <a:srcRect l="16611"/>
          <a:stretch>
            <a:fillRect/>
          </a:stretch>
        </p:blipFill>
        <p:spPr>
          <a:xfrm rot="3720000">
            <a:off x="10234930" y="-791210"/>
            <a:ext cx="2081530" cy="1760855"/>
          </a:xfrm>
          <a:prstGeom prst="rect">
            <a:avLst/>
          </a:prstGeom>
        </p:spPr>
      </p:pic>
      <p:sp>
        <p:nvSpPr>
          <p:cNvPr id="4" name="文本框 3"/>
          <p:cNvSpPr txBox="1"/>
          <p:nvPr/>
        </p:nvSpPr>
        <p:spPr>
          <a:xfrm>
            <a:off x="3361055" y="5371465"/>
            <a:ext cx="7499350" cy="410845"/>
          </a:xfrm>
          <a:prstGeom prst="rect">
            <a:avLst/>
          </a:prstGeom>
          <a:noFill/>
        </p:spPr>
        <p:txBody>
          <a:bodyPr wrap="square" rtlCol="0">
            <a:spAutoFit/>
          </a:bodyPr>
          <a:lstStyle>
            <a:defPPr>
              <a:defRPr lang="zh-CN"/>
            </a:defPPr>
            <a:lvl1pPr algn="just">
              <a:lnSpc>
                <a:spcPct val="120000"/>
              </a:lnSpc>
              <a:defRPr sz="1400" spc="3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gn="l">
              <a:lnSpc>
                <a:spcPct val="130000"/>
              </a:lnSpc>
              <a:spcBef>
                <a:spcPts val="0"/>
              </a:spcBef>
              <a:spcAft>
                <a:spcPts val="0"/>
              </a:spcAft>
            </a:pPr>
            <a:r>
              <a:rPr lang="zh-CN" altLang="en-US" sz="1600" dirty="0"/>
              <a:t>覆盖高阶导图、业务架构、数据架构、应用架构、技术架构等领域。</a:t>
            </a:r>
          </a:p>
        </p:txBody>
      </p:sp>
      <p:pic>
        <p:nvPicPr>
          <p:cNvPr id="5" name="图片 4"/>
          <p:cNvPicPr>
            <a:picLocks noChangeAspect="1"/>
          </p:cNvPicPr>
          <p:nvPr/>
        </p:nvPicPr>
        <p:blipFill>
          <a:blip r:embed="rId3"/>
          <a:stretch>
            <a:fillRect/>
          </a:stretch>
        </p:blipFill>
        <p:spPr>
          <a:xfrm>
            <a:off x="-6985" y="915670"/>
            <a:ext cx="4471035" cy="5934075"/>
          </a:xfrm>
          <a:prstGeom prst="rect">
            <a:avLst/>
          </a:prstGeom>
        </p:spPr>
      </p:pic>
      <p:sp>
        <p:nvSpPr>
          <p:cNvPr id="2" name="文本框 1"/>
          <p:cNvSpPr txBox="1"/>
          <p:nvPr/>
        </p:nvSpPr>
        <p:spPr>
          <a:xfrm>
            <a:off x="892810" y="355600"/>
            <a:ext cx="304482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关于产品</a:t>
            </a:r>
          </a:p>
        </p:txBody>
      </p:sp>
      <p:sp>
        <p:nvSpPr>
          <p:cNvPr id="6" name="矩形 2"/>
          <p:cNvSpPr/>
          <p:nvPr/>
        </p:nvSpPr>
        <p:spPr>
          <a:xfrm rot="19244900">
            <a:off x="-261340" y="279929"/>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灯片编号占位符 6"/>
          <p:cNvSpPr>
            <a:spLocks noGrp="1"/>
          </p:cNvSpPr>
          <p:nvPr>
            <p:ph type="sldNum" sz="quarter" idx="12"/>
          </p:nvPr>
        </p:nvSpPr>
        <p:spPr/>
        <p:txBody>
          <a:bodyPr/>
          <a:lstStyle/>
          <a:p>
            <a:fld id="{89D326CB-CD4F-4FDD-B6AF-2E5E44856E09}" type="slidenum">
              <a:rPr lang="zh-CN" altLang="en-US" smtClean="0"/>
              <a:t>3</a:t>
            </a:fld>
            <a:endParaRPr lang="zh-CN"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0"/>
          <p:cNvPicPr>
            <a:picLocks noChangeAspect="1"/>
          </p:cNvPicPr>
          <p:nvPr/>
        </p:nvPicPr>
        <p:blipFill>
          <a:blip r:embed="rId3"/>
          <a:srcRect l="821" r="7568" b="2168"/>
          <a:stretch>
            <a:fillRect/>
          </a:stretch>
        </p:blipFill>
        <p:spPr>
          <a:xfrm>
            <a:off x="1249045" y="1299210"/>
            <a:ext cx="8993505" cy="5101590"/>
          </a:xfrm>
          <a:prstGeom prst="rect">
            <a:avLst/>
          </a:prstGeom>
          <a:ln>
            <a:solidFill>
              <a:schemeClr val="bg2">
                <a:lumMod val="75000"/>
              </a:schemeClr>
            </a:solidFill>
          </a:ln>
        </p:spPr>
      </p:pic>
      <p:sp>
        <p:nvSpPr>
          <p:cNvPr id="3" name="直角三角形 2"/>
          <p:cNvSpPr/>
          <p:nvPr/>
        </p:nvSpPr>
        <p:spPr>
          <a:xfrm flipH="1">
            <a:off x="11328400" y="6299200"/>
            <a:ext cx="863600" cy="5588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剪去左右顶角 26"/>
          <p:cNvSpPr/>
          <p:nvPr/>
        </p:nvSpPr>
        <p:spPr>
          <a:xfrm rot="3605203">
            <a:off x="11153507" y="-195712"/>
            <a:ext cx="1274345" cy="980665"/>
          </a:xfrm>
          <a:custGeom>
            <a:avLst/>
            <a:gdLst>
              <a:gd name="connsiteX0" fmla="*/ 600300 w 1639625"/>
              <a:gd name="connsiteY0" fmla="*/ 0 h 1639625"/>
              <a:gd name="connsiteX1" fmla="*/ 1039325 w 1639625"/>
              <a:gd name="connsiteY1" fmla="*/ 0 h 1639625"/>
              <a:gd name="connsiteX2" fmla="*/ 1639625 w 1639625"/>
              <a:gd name="connsiteY2" fmla="*/ 600300 h 1639625"/>
              <a:gd name="connsiteX3" fmla="*/ 1639625 w 1639625"/>
              <a:gd name="connsiteY3" fmla="*/ 1639625 h 1639625"/>
              <a:gd name="connsiteX4" fmla="*/ 1639625 w 1639625"/>
              <a:gd name="connsiteY4" fmla="*/ 1639625 h 1639625"/>
              <a:gd name="connsiteX5" fmla="*/ 0 w 1639625"/>
              <a:gd name="connsiteY5" fmla="*/ 1639625 h 1639625"/>
              <a:gd name="connsiteX6" fmla="*/ 0 w 1639625"/>
              <a:gd name="connsiteY6" fmla="*/ 1639625 h 1639625"/>
              <a:gd name="connsiteX7" fmla="*/ 0 w 1639625"/>
              <a:gd name="connsiteY7" fmla="*/ 600300 h 1639625"/>
              <a:gd name="connsiteX8" fmla="*/ 600300 w 1639625"/>
              <a:gd name="connsiteY8" fmla="*/ 0 h 1639625"/>
              <a:gd name="connsiteX0-1" fmla="*/ 600300 w 1639625"/>
              <a:gd name="connsiteY0-2" fmla="*/ 0 h 1639625"/>
              <a:gd name="connsiteX1-3" fmla="*/ 931166 w 1639625"/>
              <a:gd name="connsiteY1-4" fmla="*/ 164783 h 1639625"/>
              <a:gd name="connsiteX2-5" fmla="*/ 1639625 w 1639625"/>
              <a:gd name="connsiteY2-6" fmla="*/ 600300 h 1639625"/>
              <a:gd name="connsiteX3-7" fmla="*/ 1639625 w 1639625"/>
              <a:gd name="connsiteY3-8" fmla="*/ 1639625 h 1639625"/>
              <a:gd name="connsiteX4-9" fmla="*/ 1639625 w 1639625"/>
              <a:gd name="connsiteY4-10" fmla="*/ 1639625 h 1639625"/>
              <a:gd name="connsiteX5-11" fmla="*/ 0 w 1639625"/>
              <a:gd name="connsiteY5-12" fmla="*/ 1639625 h 1639625"/>
              <a:gd name="connsiteX6-13" fmla="*/ 0 w 1639625"/>
              <a:gd name="connsiteY6-14" fmla="*/ 1639625 h 1639625"/>
              <a:gd name="connsiteX7-15" fmla="*/ 0 w 1639625"/>
              <a:gd name="connsiteY7-16" fmla="*/ 600300 h 1639625"/>
              <a:gd name="connsiteX8-17" fmla="*/ 600300 w 1639625"/>
              <a:gd name="connsiteY8-18" fmla="*/ 0 h 1639625"/>
              <a:gd name="connsiteX0-19" fmla="*/ 390851 w 1639625"/>
              <a:gd name="connsiteY0-20" fmla="*/ 0 h 1693360"/>
              <a:gd name="connsiteX1-21" fmla="*/ 931166 w 1639625"/>
              <a:gd name="connsiteY1-22" fmla="*/ 218518 h 1693360"/>
              <a:gd name="connsiteX2-23" fmla="*/ 1639625 w 1639625"/>
              <a:gd name="connsiteY2-24" fmla="*/ 654035 h 1693360"/>
              <a:gd name="connsiteX3-25" fmla="*/ 1639625 w 1639625"/>
              <a:gd name="connsiteY3-26" fmla="*/ 1693360 h 1693360"/>
              <a:gd name="connsiteX4-27" fmla="*/ 1639625 w 1639625"/>
              <a:gd name="connsiteY4-28" fmla="*/ 1693360 h 1693360"/>
              <a:gd name="connsiteX5-29" fmla="*/ 0 w 1639625"/>
              <a:gd name="connsiteY5-30" fmla="*/ 1693360 h 1693360"/>
              <a:gd name="connsiteX6-31" fmla="*/ 0 w 1639625"/>
              <a:gd name="connsiteY6-32" fmla="*/ 1693360 h 1693360"/>
              <a:gd name="connsiteX7-33" fmla="*/ 0 w 1639625"/>
              <a:gd name="connsiteY7-34" fmla="*/ 654035 h 1693360"/>
              <a:gd name="connsiteX8-35" fmla="*/ 390851 w 1639625"/>
              <a:gd name="connsiteY8-36" fmla="*/ 0 h 1693360"/>
              <a:gd name="connsiteX0-37" fmla="*/ 942230 w 2191004"/>
              <a:gd name="connsiteY0-38" fmla="*/ 0 h 1693360"/>
              <a:gd name="connsiteX1-39" fmla="*/ 1482545 w 2191004"/>
              <a:gd name="connsiteY1-40" fmla="*/ 218518 h 1693360"/>
              <a:gd name="connsiteX2-41" fmla="*/ 2191004 w 2191004"/>
              <a:gd name="connsiteY2-42" fmla="*/ 654035 h 1693360"/>
              <a:gd name="connsiteX3-43" fmla="*/ 2191004 w 2191004"/>
              <a:gd name="connsiteY3-44" fmla="*/ 1693360 h 1693360"/>
              <a:gd name="connsiteX4-45" fmla="*/ 2191004 w 2191004"/>
              <a:gd name="connsiteY4-46" fmla="*/ 1693360 h 1693360"/>
              <a:gd name="connsiteX5-47" fmla="*/ 551379 w 2191004"/>
              <a:gd name="connsiteY5-48" fmla="*/ 1693360 h 1693360"/>
              <a:gd name="connsiteX6-49" fmla="*/ 551379 w 2191004"/>
              <a:gd name="connsiteY6-50" fmla="*/ 1693360 h 1693360"/>
              <a:gd name="connsiteX7-51" fmla="*/ 0 w 2191004"/>
              <a:gd name="connsiteY7-52" fmla="*/ 1658818 h 1693360"/>
              <a:gd name="connsiteX8-53" fmla="*/ 942230 w 2191004"/>
              <a:gd name="connsiteY8-54" fmla="*/ 0 h 1693360"/>
              <a:gd name="connsiteX0-55" fmla="*/ 942230 w 2191004"/>
              <a:gd name="connsiteY0-56" fmla="*/ 0 h 1693360"/>
              <a:gd name="connsiteX1-57" fmla="*/ 1453685 w 2191004"/>
              <a:gd name="connsiteY1-58" fmla="*/ 268682 h 1693360"/>
              <a:gd name="connsiteX2-59" fmla="*/ 2191004 w 2191004"/>
              <a:gd name="connsiteY2-60" fmla="*/ 654035 h 1693360"/>
              <a:gd name="connsiteX3-61" fmla="*/ 2191004 w 2191004"/>
              <a:gd name="connsiteY3-62" fmla="*/ 1693360 h 1693360"/>
              <a:gd name="connsiteX4-63" fmla="*/ 2191004 w 2191004"/>
              <a:gd name="connsiteY4-64" fmla="*/ 1693360 h 1693360"/>
              <a:gd name="connsiteX5-65" fmla="*/ 551379 w 2191004"/>
              <a:gd name="connsiteY5-66" fmla="*/ 1693360 h 1693360"/>
              <a:gd name="connsiteX6-67" fmla="*/ 551379 w 2191004"/>
              <a:gd name="connsiteY6-68" fmla="*/ 1693360 h 1693360"/>
              <a:gd name="connsiteX7-69" fmla="*/ 0 w 2191004"/>
              <a:gd name="connsiteY7-70" fmla="*/ 1658818 h 1693360"/>
              <a:gd name="connsiteX8-71" fmla="*/ 942230 w 2191004"/>
              <a:gd name="connsiteY8-72" fmla="*/ 0 h 1693360"/>
              <a:gd name="connsiteX0-73" fmla="*/ 998165 w 2191004"/>
              <a:gd name="connsiteY0-74" fmla="*/ 0 h 1674531"/>
              <a:gd name="connsiteX1-75" fmla="*/ 1453685 w 2191004"/>
              <a:gd name="connsiteY1-76" fmla="*/ 249853 h 1674531"/>
              <a:gd name="connsiteX2-77" fmla="*/ 2191004 w 2191004"/>
              <a:gd name="connsiteY2-78" fmla="*/ 635206 h 1674531"/>
              <a:gd name="connsiteX3-79" fmla="*/ 2191004 w 2191004"/>
              <a:gd name="connsiteY3-80" fmla="*/ 1674531 h 1674531"/>
              <a:gd name="connsiteX4-81" fmla="*/ 2191004 w 2191004"/>
              <a:gd name="connsiteY4-82" fmla="*/ 1674531 h 1674531"/>
              <a:gd name="connsiteX5-83" fmla="*/ 551379 w 2191004"/>
              <a:gd name="connsiteY5-84" fmla="*/ 1674531 h 1674531"/>
              <a:gd name="connsiteX6-85" fmla="*/ 551379 w 2191004"/>
              <a:gd name="connsiteY6-86" fmla="*/ 1674531 h 1674531"/>
              <a:gd name="connsiteX7-87" fmla="*/ 0 w 2191004"/>
              <a:gd name="connsiteY7-88" fmla="*/ 1639989 h 1674531"/>
              <a:gd name="connsiteX8-89" fmla="*/ 998165 w 2191004"/>
              <a:gd name="connsiteY8-90" fmla="*/ 0 h 1674531"/>
              <a:gd name="connsiteX0-91" fmla="*/ 978100 w 2191004"/>
              <a:gd name="connsiteY0-92" fmla="*/ 0 h 1686075"/>
              <a:gd name="connsiteX1-93" fmla="*/ 1453685 w 2191004"/>
              <a:gd name="connsiteY1-94" fmla="*/ 261397 h 1686075"/>
              <a:gd name="connsiteX2-95" fmla="*/ 2191004 w 2191004"/>
              <a:gd name="connsiteY2-96" fmla="*/ 646750 h 1686075"/>
              <a:gd name="connsiteX3-97" fmla="*/ 2191004 w 2191004"/>
              <a:gd name="connsiteY3-98" fmla="*/ 1686075 h 1686075"/>
              <a:gd name="connsiteX4-99" fmla="*/ 2191004 w 2191004"/>
              <a:gd name="connsiteY4-100" fmla="*/ 1686075 h 1686075"/>
              <a:gd name="connsiteX5-101" fmla="*/ 551379 w 2191004"/>
              <a:gd name="connsiteY5-102" fmla="*/ 1686075 h 1686075"/>
              <a:gd name="connsiteX6-103" fmla="*/ 551379 w 2191004"/>
              <a:gd name="connsiteY6-104" fmla="*/ 1686075 h 1686075"/>
              <a:gd name="connsiteX7-105" fmla="*/ 0 w 2191004"/>
              <a:gd name="connsiteY7-106" fmla="*/ 1651533 h 1686075"/>
              <a:gd name="connsiteX8-107" fmla="*/ 978100 w 2191004"/>
              <a:gd name="connsiteY8-108" fmla="*/ 0 h 1686075"/>
              <a:gd name="connsiteX0-109" fmla="*/ 978100 w 2191004"/>
              <a:gd name="connsiteY0-110" fmla="*/ 0 h 1686075"/>
              <a:gd name="connsiteX1-111" fmla="*/ 1453685 w 2191004"/>
              <a:gd name="connsiteY1-112" fmla="*/ 261397 h 1686075"/>
              <a:gd name="connsiteX2-113" fmla="*/ 2173688 w 2191004"/>
              <a:gd name="connsiteY2-114" fmla="*/ 676848 h 1686075"/>
              <a:gd name="connsiteX3-115" fmla="*/ 2191004 w 2191004"/>
              <a:gd name="connsiteY3-116" fmla="*/ 1686075 h 1686075"/>
              <a:gd name="connsiteX4-117" fmla="*/ 2191004 w 2191004"/>
              <a:gd name="connsiteY4-118" fmla="*/ 1686075 h 1686075"/>
              <a:gd name="connsiteX5-119" fmla="*/ 551379 w 2191004"/>
              <a:gd name="connsiteY5-120" fmla="*/ 1686075 h 1686075"/>
              <a:gd name="connsiteX6-121" fmla="*/ 551379 w 2191004"/>
              <a:gd name="connsiteY6-122" fmla="*/ 1686075 h 1686075"/>
              <a:gd name="connsiteX7-123" fmla="*/ 0 w 2191004"/>
              <a:gd name="connsiteY7-124" fmla="*/ 1651533 h 1686075"/>
              <a:gd name="connsiteX8-125" fmla="*/ 978100 w 2191004"/>
              <a:gd name="connsiteY8-126" fmla="*/ 0 h 1686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191004" h="1686075">
                <a:moveTo>
                  <a:pt x="978100" y="0"/>
                </a:moveTo>
                <a:lnTo>
                  <a:pt x="1453685" y="261397"/>
                </a:lnTo>
                <a:lnTo>
                  <a:pt x="2173688" y="676848"/>
                </a:lnTo>
                <a:lnTo>
                  <a:pt x="2191004" y="1686075"/>
                </a:lnTo>
                <a:lnTo>
                  <a:pt x="2191004" y="1686075"/>
                </a:lnTo>
                <a:lnTo>
                  <a:pt x="551379" y="1686075"/>
                </a:lnTo>
                <a:lnTo>
                  <a:pt x="551379" y="1686075"/>
                </a:lnTo>
                <a:lnTo>
                  <a:pt x="0" y="1651533"/>
                </a:lnTo>
                <a:lnTo>
                  <a:pt x="978100" y="0"/>
                </a:lnTo>
                <a:close/>
              </a:path>
            </a:pathLst>
          </a:cu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8900000">
            <a:off x="10738037" y="-309880"/>
            <a:ext cx="619760" cy="619760"/>
          </a:xfrm>
          <a:prstGeom prst="rtTriangle">
            <a:avLst/>
          </a:pr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76300" y="355600"/>
            <a:ext cx="285178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数据治理业务</a:t>
            </a:r>
          </a:p>
        </p:txBody>
      </p:sp>
      <p:sp>
        <p:nvSpPr>
          <p:cNvPr id="18" name="文本框 17"/>
          <p:cNvSpPr txBox="1"/>
          <p:nvPr/>
        </p:nvSpPr>
        <p:spPr>
          <a:xfrm>
            <a:off x="3869690" y="470535"/>
            <a:ext cx="1351280" cy="398780"/>
          </a:xfrm>
          <a:prstGeom prst="rect">
            <a:avLst/>
          </a:prstGeom>
          <a:noFill/>
        </p:spPr>
        <p:txBody>
          <a:bodyPr wrap="none" rtlCol="0" anchor="t">
            <a:spAutoFit/>
          </a:bodyPr>
          <a:lstStyle/>
          <a:p>
            <a:pPr algn="just"/>
            <a:r>
              <a:rPr lang="zh-CN" altLang="en-US" sz="2000" spc="300" dirty="0">
                <a:solidFill>
                  <a:schemeClr val="bg2">
                    <a:lumMod val="50000"/>
                  </a:schemeClr>
                </a:solidFill>
                <a:latin typeface="微软雅黑" panose="020B0503020204020204" pitchFamily="34" charset="-122"/>
                <a:ea typeface="微软雅黑" panose="020B0503020204020204" pitchFamily="34" charset="-122"/>
                <a:sym typeface="+mn-ea"/>
              </a:rPr>
              <a:t>数据架构</a:t>
            </a:r>
          </a:p>
        </p:txBody>
      </p:sp>
      <p:sp>
        <p:nvSpPr>
          <p:cNvPr id="19" name="矩形 18"/>
          <p:cNvSpPr/>
          <p:nvPr/>
        </p:nvSpPr>
        <p:spPr>
          <a:xfrm>
            <a:off x="3728085"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400800" y="5370195"/>
            <a:ext cx="3270250" cy="368300"/>
          </a:xfrm>
          <a:prstGeom prst="rect">
            <a:avLst/>
          </a:prstGeom>
          <a:noFill/>
          <a:ln w="9525">
            <a:noFill/>
          </a:ln>
        </p:spPr>
        <p:txBody>
          <a:bodyPr wrap="square">
            <a:spAutoFit/>
          </a:bodyPr>
          <a:lstStyle/>
          <a:p>
            <a:pPr indent="0"/>
            <a:r>
              <a:rPr lang="zh-CN" b="1">
                <a:solidFill>
                  <a:schemeClr val="tx1">
                    <a:lumMod val="65000"/>
                    <a:lumOff val="35000"/>
                  </a:schemeClr>
                </a:solidFill>
                <a:latin typeface="微软雅黑" panose="020B0503020204020204" pitchFamily="34" charset="-122"/>
                <a:ea typeface="微软雅黑" panose="020B0503020204020204" pitchFamily="34" charset="-122"/>
              </a:rPr>
              <a:t>实体关系图管理</a:t>
            </a:r>
          </a:p>
        </p:txBody>
      </p:sp>
      <p:sp>
        <p:nvSpPr>
          <p:cNvPr id="2" name="灯片编号占位符 1"/>
          <p:cNvSpPr>
            <a:spLocks noGrp="1"/>
          </p:cNvSpPr>
          <p:nvPr>
            <p:ph type="sldNum" sz="quarter" idx="12"/>
          </p:nvPr>
        </p:nvSpPr>
        <p:spPr/>
        <p:txBody>
          <a:bodyPr/>
          <a:lstStyle/>
          <a:p>
            <a:fld id="{89D326CB-CD4F-4FDD-B6AF-2E5E44856E09}" type="slidenum">
              <a:rPr lang="zh-CN" altLang="en-US" smtClean="0"/>
              <a:t>30</a:t>
            </a:fld>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
          <p:cNvPicPr>
            <a:picLocks noChangeAspect="1"/>
          </p:cNvPicPr>
          <p:nvPr/>
        </p:nvPicPr>
        <p:blipFill>
          <a:blip r:embed="rId3"/>
          <a:stretch>
            <a:fillRect/>
          </a:stretch>
        </p:blipFill>
        <p:spPr>
          <a:xfrm>
            <a:off x="1230630" y="1412875"/>
            <a:ext cx="9173210" cy="4231005"/>
          </a:xfrm>
          <a:prstGeom prst="rect">
            <a:avLst/>
          </a:prstGeom>
          <a:ln>
            <a:solidFill>
              <a:schemeClr val="bg2">
                <a:lumMod val="75000"/>
              </a:schemeClr>
            </a:solidFill>
          </a:ln>
        </p:spPr>
      </p:pic>
      <p:sp>
        <p:nvSpPr>
          <p:cNvPr id="3" name="直角三角形 2"/>
          <p:cNvSpPr/>
          <p:nvPr/>
        </p:nvSpPr>
        <p:spPr>
          <a:xfrm flipH="1">
            <a:off x="11328400" y="6299200"/>
            <a:ext cx="863600" cy="5588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剪去左右顶角 26"/>
          <p:cNvSpPr/>
          <p:nvPr/>
        </p:nvSpPr>
        <p:spPr>
          <a:xfrm rot="3605203">
            <a:off x="11153507" y="-195712"/>
            <a:ext cx="1274345" cy="980665"/>
          </a:xfrm>
          <a:custGeom>
            <a:avLst/>
            <a:gdLst>
              <a:gd name="connsiteX0" fmla="*/ 600300 w 1639625"/>
              <a:gd name="connsiteY0" fmla="*/ 0 h 1639625"/>
              <a:gd name="connsiteX1" fmla="*/ 1039325 w 1639625"/>
              <a:gd name="connsiteY1" fmla="*/ 0 h 1639625"/>
              <a:gd name="connsiteX2" fmla="*/ 1639625 w 1639625"/>
              <a:gd name="connsiteY2" fmla="*/ 600300 h 1639625"/>
              <a:gd name="connsiteX3" fmla="*/ 1639625 w 1639625"/>
              <a:gd name="connsiteY3" fmla="*/ 1639625 h 1639625"/>
              <a:gd name="connsiteX4" fmla="*/ 1639625 w 1639625"/>
              <a:gd name="connsiteY4" fmla="*/ 1639625 h 1639625"/>
              <a:gd name="connsiteX5" fmla="*/ 0 w 1639625"/>
              <a:gd name="connsiteY5" fmla="*/ 1639625 h 1639625"/>
              <a:gd name="connsiteX6" fmla="*/ 0 w 1639625"/>
              <a:gd name="connsiteY6" fmla="*/ 1639625 h 1639625"/>
              <a:gd name="connsiteX7" fmla="*/ 0 w 1639625"/>
              <a:gd name="connsiteY7" fmla="*/ 600300 h 1639625"/>
              <a:gd name="connsiteX8" fmla="*/ 600300 w 1639625"/>
              <a:gd name="connsiteY8" fmla="*/ 0 h 1639625"/>
              <a:gd name="connsiteX0-1" fmla="*/ 600300 w 1639625"/>
              <a:gd name="connsiteY0-2" fmla="*/ 0 h 1639625"/>
              <a:gd name="connsiteX1-3" fmla="*/ 931166 w 1639625"/>
              <a:gd name="connsiteY1-4" fmla="*/ 164783 h 1639625"/>
              <a:gd name="connsiteX2-5" fmla="*/ 1639625 w 1639625"/>
              <a:gd name="connsiteY2-6" fmla="*/ 600300 h 1639625"/>
              <a:gd name="connsiteX3-7" fmla="*/ 1639625 w 1639625"/>
              <a:gd name="connsiteY3-8" fmla="*/ 1639625 h 1639625"/>
              <a:gd name="connsiteX4-9" fmla="*/ 1639625 w 1639625"/>
              <a:gd name="connsiteY4-10" fmla="*/ 1639625 h 1639625"/>
              <a:gd name="connsiteX5-11" fmla="*/ 0 w 1639625"/>
              <a:gd name="connsiteY5-12" fmla="*/ 1639625 h 1639625"/>
              <a:gd name="connsiteX6-13" fmla="*/ 0 w 1639625"/>
              <a:gd name="connsiteY6-14" fmla="*/ 1639625 h 1639625"/>
              <a:gd name="connsiteX7-15" fmla="*/ 0 w 1639625"/>
              <a:gd name="connsiteY7-16" fmla="*/ 600300 h 1639625"/>
              <a:gd name="connsiteX8-17" fmla="*/ 600300 w 1639625"/>
              <a:gd name="connsiteY8-18" fmla="*/ 0 h 1639625"/>
              <a:gd name="connsiteX0-19" fmla="*/ 390851 w 1639625"/>
              <a:gd name="connsiteY0-20" fmla="*/ 0 h 1693360"/>
              <a:gd name="connsiteX1-21" fmla="*/ 931166 w 1639625"/>
              <a:gd name="connsiteY1-22" fmla="*/ 218518 h 1693360"/>
              <a:gd name="connsiteX2-23" fmla="*/ 1639625 w 1639625"/>
              <a:gd name="connsiteY2-24" fmla="*/ 654035 h 1693360"/>
              <a:gd name="connsiteX3-25" fmla="*/ 1639625 w 1639625"/>
              <a:gd name="connsiteY3-26" fmla="*/ 1693360 h 1693360"/>
              <a:gd name="connsiteX4-27" fmla="*/ 1639625 w 1639625"/>
              <a:gd name="connsiteY4-28" fmla="*/ 1693360 h 1693360"/>
              <a:gd name="connsiteX5-29" fmla="*/ 0 w 1639625"/>
              <a:gd name="connsiteY5-30" fmla="*/ 1693360 h 1693360"/>
              <a:gd name="connsiteX6-31" fmla="*/ 0 w 1639625"/>
              <a:gd name="connsiteY6-32" fmla="*/ 1693360 h 1693360"/>
              <a:gd name="connsiteX7-33" fmla="*/ 0 w 1639625"/>
              <a:gd name="connsiteY7-34" fmla="*/ 654035 h 1693360"/>
              <a:gd name="connsiteX8-35" fmla="*/ 390851 w 1639625"/>
              <a:gd name="connsiteY8-36" fmla="*/ 0 h 1693360"/>
              <a:gd name="connsiteX0-37" fmla="*/ 942230 w 2191004"/>
              <a:gd name="connsiteY0-38" fmla="*/ 0 h 1693360"/>
              <a:gd name="connsiteX1-39" fmla="*/ 1482545 w 2191004"/>
              <a:gd name="connsiteY1-40" fmla="*/ 218518 h 1693360"/>
              <a:gd name="connsiteX2-41" fmla="*/ 2191004 w 2191004"/>
              <a:gd name="connsiteY2-42" fmla="*/ 654035 h 1693360"/>
              <a:gd name="connsiteX3-43" fmla="*/ 2191004 w 2191004"/>
              <a:gd name="connsiteY3-44" fmla="*/ 1693360 h 1693360"/>
              <a:gd name="connsiteX4-45" fmla="*/ 2191004 w 2191004"/>
              <a:gd name="connsiteY4-46" fmla="*/ 1693360 h 1693360"/>
              <a:gd name="connsiteX5-47" fmla="*/ 551379 w 2191004"/>
              <a:gd name="connsiteY5-48" fmla="*/ 1693360 h 1693360"/>
              <a:gd name="connsiteX6-49" fmla="*/ 551379 w 2191004"/>
              <a:gd name="connsiteY6-50" fmla="*/ 1693360 h 1693360"/>
              <a:gd name="connsiteX7-51" fmla="*/ 0 w 2191004"/>
              <a:gd name="connsiteY7-52" fmla="*/ 1658818 h 1693360"/>
              <a:gd name="connsiteX8-53" fmla="*/ 942230 w 2191004"/>
              <a:gd name="connsiteY8-54" fmla="*/ 0 h 1693360"/>
              <a:gd name="connsiteX0-55" fmla="*/ 942230 w 2191004"/>
              <a:gd name="connsiteY0-56" fmla="*/ 0 h 1693360"/>
              <a:gd name="connsiteX1-57" fmla="*/ 1453685 w 2191004"/>
              <a:gd name="connsiteY1-58" fmla="*/ 268682 h 1693360"/>
              <a:gd name="connsiteX2-59" fmla="*/ 2191004 w 2191004"/>
              <a:gd name="connsiteY2-60" fmla="*/ 654035 h 1693360"/>
              <a:gd name="connsiteX3-61" fmla="*/ 2191004 w 2191004"/>
              <a:gd name="connsiteY3-62" fmla="*/ 1693360 h 1693360"/>
              <a:gd name="connsiteX4-63" fmla="*/ 2191004 w 2191004"/>
              <a:gd name="connsiteY4-64" fmla="*/ 1693360 h 1693360"/>
              <a:gd name="connsiteX5-65" fmla="*/ 551379 w 2191004"/>
              <a:gd name="connsiteY5-66" fmla="*/ 1693360 h 1693360"/>
              <a:gd name="connsiteX6-67" fmla="*/ 551379 w 2191004"/>
              <a:gd name="connsiteY6-68" fmla="*/ 1693360 h 1693360"/>
              <a:gd name="connsiteX7-69" fmla="*/ 0 w 2191004"/>
              <a:gd name="connsiteY7-70" fmla="*/ 1658818 h 1693360"/>
              <a:gd name="connsiteX8-71" fmla="*/ 942230 w 2191004"/>
              <a:gd name="connsiteY8-72" fmla="*/ 0 h 1693360"/>
              <a:gd name="connsiteX0-73" fmla="*/ 998165 w 2191004"/>
              <a:gd name="connsiteY0-74" fmla="*/ 0 h 1674531"/>
              <a:gd name="connsiteX1-75" fmla="*/ 1453685 w 2191004"/>
              <a:gd name="connsiteY1-76" fmla="*/ 249853 h 1674531"/>
              <a:gd name="connsiteX2-77" fmla="*/ 2191004 w 2191004"/>
              <a:gd name="connsiteY2-78" fmla="*/ 635206 h 1674531"/>
              <a:gd name="connsiteX3-79" fmla="*/ 2191004 w 2191004"/>
              <a:gd name="connsiteY3-80" fmla="*/ 1674531 h 1674531"/>
              <a:gd name="connsiteX4-81" fmla="*/ 2191004 w 2191004"/>
              <a:gd name="connsiteY4-82" fmla="*/ 1674531 h 1674531"/>
              <a:gd name="connsiteX5-83" fmla="*/ 551379 w 2191004"/>
              <a:gd name="connsiteY5-84" fmla="*/ 1674531 h 1674531"/>
              <a:gd name="connsiteX6-85" fmla="*/ 551379 w 2191004"/>
              <a:gd name="connsiteY6-86" fmla="*/ 1674531 h 1674531"/>
              <a:gd name="connsiteX7-87" fmla="*/ 0 w 2191004"/>
              <a:gd name="connsiteY7-88" fmla="*/ 1639989 h 1674531"/>
              <a:gd name="connsiteX8-89" fmla="*/ 998165 w 2191004"/>
              <a:gd name="connsiteY8-90" fmla="*/ 0 h 1674531"/>
              <a:gd name="connsiteX0-91" fmla="*/ 978100 w 2191004"/>
              <a:gd name="connsiteY0-92" fmla="*/ 0 h 1686075"/>
              <a:gd name="connsiteX1-93" fmla="*/ 1453685 w 2191004"/>
              <a:gd name="connsiteY1-94" fmla="*/ 261397 h 1686075"/>
              <a:gd name="connsiteX2-95" fmla="*/ 2191004 w 2191004"/>
              <a:gd name="connsiteY2-96" fmla="*/ 646750 h 1686075"/>
              <a:gd name="connsiteX3-97" fmla="*/ 2191004 w 2191004"/>
              <a:gd name="connsiteY3-98" fmla="*/ 1686075 h 1686075"/>
              <a:gd name="connsiteX4-99" fmla="*/ 2191004 w 2191004"/>
              <a:gd name="connsiteY4-100" fmla="*/ 1686075 h 1686075"/>
              <a:gd name="connsiteX5-101" fmla="*/ 551379 w 2191004"/>
              <a:gd name="connsiteY5-102" fmla="*/ 1686075 h 1686075"/>
              <a:gd name="connsiteX6-103" fmla="*/ 551379 w 2191004"/>
              <a:gd name="connsiteY6-104" fmla="*/ 1686075 h 1686075"/>
              <a:gd name="connsiteX7-105" fmla="*/ 0 w 2191004"/>
              <a:gd name="connsiteY7-106" fmla="*/ 1651533 h 1686075"/>
              <a:gd name="connsiteX8-107" fmla="*/ 978100 w 2191004"/>
              <a:gd name="connsiteY8-108" fmla="*/ 0 h 1686075"/>
              <a:gd name="connsiteX0-109" fmla="*/ 978100 w 2191004"/>
              <a:gd name="connsiteY0-110" fmla="*/ 0 h 1686075"/>
              <a:gd name="connsiteX1-111" fmla="*/ 1453685 w 2191004"/>
              <a:gd name="connsiteY1-112" fmla="*/ 261397 h 1686075"/>
              <a:gd name="connsiteX2-113" fmla="*/ 2173688 w 2191004"/>
              <a:gd name="connsiteY2-114" fmla="*/ 676848 h 1686075"/>
              <a:gd name="connsiteX3-115" fmla="*/ 2191004 w 2191004"/>
              <a:gd name="connsiteY3-116" fmla="*/ 1686075 h 1686075"/>
              <a:gd name="connsiteX4-117" fmla="*/ 2191004 w 2191004"/>
              <a:gd name="connsiteY4-118" fmla="*/ 1686075 h 1686075"/>
              <a:gd name="connsiteX5-119" fmla="*/ 551379 w 2191004"/>
              <a:gd name="connsiteY5-120" fmla="*/ 1686075 h 1686075"/>
              <a:gd name="connsiteX6-121" fmla="*/ 551379 w 2191004"/>
              <a:gd name="connsiteY6-122" fmla="*/ 1686075 h 1686075"/>
              <a:gd name="connsiteX7-123" fmla="*/ 0 w 2191004"/>
              <a:gd name="connsiteY7-124" fmla="*/ 1651533 h 1686075"/>
              <a:gd name="connsiteX8-125" fmla="*/ 978100 w 2191004"/>
              <a:gd name="connsiteY8-126" fmla="*/ 0 h 1686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191004" h="1686075">
                <a:moveTo>
                  <a:pt x="978100" y="0"/>
                </a:moveTo>
                <a:lnTo>
                  <a:pt x="1453685" y="261397"/>
                </a:lnTo>
                <a:lnTo>
                  <a:pt x="2173688" y="676848"/>
                </a:lnTo>
                <a:lnTo>
                  <a:pt x="2191004" y="1686075"/>
                </a:lnTo>
                <a:lnTo>
                  <a:pt x="2191004" y="1686075"/>
                </a:lnTo>
                <a:lnTo>
                  <a:pt x="551379" y="1686075"/>
                </a:lnTo>
                <a:lnTo>
                  <a:pt x="551379" y="1686075"/>
                </a:lnTo>
                <a:lnTo>
                  <a:pt x="0" y="1651533"/>
                </a:lnTo>
                <a:lnTo>
                  <a:pt x="978100" y="0"/>
                </a:lnTo>
                <a:close/>
              </a:path>
            </a:pathLst>
          </a:cu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8900000">
            <a:off x="10738037" y="-309880"/>
            <a:ext cx="619760" cy="619760"/>
          </a:xfrm>
          <a:prstGeom prst="rtTriangle">
            <a:avLst/>
          </a:pr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76300" y="355600"/>
            <a:ext cx="285178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数据治理业务</a:t>
            </a:r>
          </a:p>
        </p:txBody>
      </p:sp>
      <p:sp>
        <p:nvSpPr>
          <p:cNvPr id="18" name="文本框 17"/>
          <p:cNvSpPr txBox="1"/>
          <p:nvPr/>
        </p:nvSpPr>
        <p:spPr>
          <a:xfrm>
            <a:off x="3869690" y="470535"/>
            <a:ext cx="1351280" cy="398780"/>
          </a:xfrm>
          <a:prstGeom prst="rect">
            <a:avLst/>
          </a:prstGeom>
          <a:noFill/>
        </p:spPr>
        <p:txBody>
          <a:bodyPr wrap="none" rtlCol="0" anchor="t">
            <a:spAutoFit/>
          </a:bodyPr>
          <a:lstStyle/>
          <a:p>
            <a:pPr algn="just"/>
            <a:r>
              <a:rPr lang="zh-CN" altLang="en-US" sz="2000" spc="300" dirty="0">
                <a:solidFill>
                  <a:schemeClr val="bg2">
                    <a:lumMod val="50000"/>
                  </a:schemeClr>
                </a:solidFill>
                <a:latin typeface="微软雅黑" panose="020B0503020204020204" pitchFamily="34" charset="-122"/>
                <a:ea typeface="微软雅黑" panose="020B0503020204020204" pitchFamily="34" charset="-122"/>
                <a:sym typeface="+mn-ea"/>
              </a:rPr>
              <a:t>数据架构</a:t>
            </a:r>
          </a:p>
        </p:txBody>
      </p:sp>
      <p:sp>
        <p:nvSpPr>
          <p:cNvPr id="19" name="矩形 18"/>
          <p:cNvSpPr/>
          <p:nvPr/>
        </p:nvSpPr>
        <p:spPr>
          <a:xfrm>
            <a:off x="3728085"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168400" y="1378585"/>
            <a:ext cx="1125855" cy="325120"/>
          </a:xfrm>
          <a:prstGeom prst="roundRect">
            <a:avLst/>
          </a:prstGeom>
          <a:noFill/>
          <a:ln w="57150">
            <a:solidFill>
              <a:srgbClr val="00CC99"/>
            </a:solidFill>
          </a:ln>
          <a:extLst>
            <a:ext uri="{909E8E84-426E-40DD-AFC4-6F175D3DCCD1}">
              <a14:hiddenFill xmlns:a14="http://schemas.microsoft.com/office/drawing/2010/main">
                <a:solidFill>
                  <a:srgbClr val="00CC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013200" y="3735070"/>
            <a:ext cx="1737995" cy="368300"/>
          </a:xfrm>
          <a:prstGeom prst="rect">
            <a:avLst/>
          </a:prstGeom>
          <a:noFill/>
          <a:ln w="9525">
            <a:noFill/>
          </a:ln>
        </p:spPr>
        <p:txBody>
          <a:bodyPr wrap="square">
            <a:spAutoFit/>
          </a:bodyPr>
          <a:lstStyle/>
          <a:p>
            <a:pPr indent="0"/>
            <a:r>
              <a:rPr lang="zh-CN" b="1">
                <a:solidFill>
                  <a:schemeClr val="tx1">
                    <a:lumMod val="65000"/>
                    <a:lumOff val="35000"/>
                  </a:schemeClr>
                </a:solidFill>
                <a:latin typeface="微软雅黑" panose="020B0503020204020204" pitchFamily="34" charset="-122"/>
                <a:ea typeface="微软雅黑" panose="020B0503020204020204" pitchFamily="34" charset="-122"/>
              </a:rPr>
              <a:t>用户视图管理</a:t>
            </a:r>
          </a:p>
        </p:txBody>
      </p:sp>
      <p:sp>
        <p:nvSpPr>
          <p:cNvPr id="2" name="灯片编号占位符 1"/>
          <p:cNvSpPr>
            <a:spLocks noGrp="1"/>
          </p:cNvSpPr>
          <p:nvPr>
            <p:ph type="sldNum" sz="quarter" idx="12"/>
          </p:nvPr>
        </p:nvSpPr>
        <p:spPr/>
        <p:txBody>
          <a:bodyPr/>
          <a:lstStyle/>
          <a:p>
            <a:fld id="{89D326CB-CD4F-4FDD-B6AF-2E5E44856E09}" type="slidenum">
              <a:rPr lang="zh-CN" altLang="en-US" smtClean="0"/>
              <a:t>31</a:t>
            </a:fld>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8" name="图片 998"/>
          <p:cNvPicPr>
            <a:picLocks noChangeAspect="1"/>
          </p:cNvPicPr>
          <p:nvPr/>
        </p:nvPicPr>
        <p:blipFill>
          <a:blip r:embed="rId3"/>
          <a:stretch>
            <a:fillRect/>
          </a:stretch>
        </p:blipFill>
        <p:spPr>
          <a:xfrm>
            <a:off x="1231265" y="1332230"/>
            <a:ext cx="9816465" cy="4194175"/>
          </a:xfrm>
          <a:prstGeom prst="rect">
            <a:avLst/>
          </a:prstGeom>
        </p:spPr>
      </p:pic>
      <p:sp>
        <p:nvSpPr>
          <p:cNvPr id="3" name="直角三角形 2"/>
          <p:cNvSpPr/>
          <p:nvPr/>
        </p:nvSpPr>
        <p:spPr>
          <a:xfrm flipH="1">
            <a:off x="11328400" y="6299200"/>
            <a:ext cx="863600" cy="5588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剪去左右顶角 26"/>
          <p:cNvSpPr/>
          <p:nvPr/>
        </p:nvSpPr>
        <p:spPr>
          <a:xfrm rot="3605203">
            <a:off x="11153507" y="-195712"/>
            <a:ext cx="1274345" cy="980665"/>
          </a:xfrm>
          <a:custGeom>
            <a:avLst/>
            <a:gdLst>
              <a:gd name="connsiteX0" fmla="*/ 600300 w 1639625"/>
              <a:gd name="connsiteY0" fmla="*/ 0 h 1639625"/>
              <a:gd name="connsiteX1" fmla="*/ 1039325 w 1639625"/>
              <a:gd name="connsiteY1" fmla="*/ 0 h 1639625"/>
              <a:gd name="connsiteX2" fmla="*/ 1639625 w 1639625"/>
              <a:gd name="connsiteY2" fmla="*/ 600300 h 1639625"/>
              <a:gd name="connsiteX3" fmla="*/ 1639625 w 1639625"/>
              <a:gd name="connsiteY3" fmla="*/ 1639625 h 1639625"/>
              <a:gd name="connsiteX4" fmla="*/ 1639625 w 1639625"/>
              <a:gd name="connsiteY4" fmla="*/ 1639625 h 1639625"/>
              <a:gd name="connsiteX5" fmla="*/ 0 w 1639625"/>
              <a:gd name="connsiteY5" fmla="*/ 1639625 h 1639625"/>
              <a:gd name="connsiteX6" fmla="*/ 0 w 1639625"/>
              <a:gd name="connsiteY6" fmla="*/ 1639625 h 1639625"/>
              <a:gd name="connsiteX7" fmla="*/ 0 w 1639625"/>
              <a:gd name="connsiteY7" fmla="*/ 600300 h 1639625"/>
              <a:gd name="connsiteX8" fmla="*/ 600300 w 1639625"/>
              <a:gd name="connsiteY8" fmla="*/ 0 h 1639625"/>
              <a:gd name="connsiteX0-1" fmla="*/ 600300 w 1639625"/>
              <a:gd name="connsiteY0-2" fmla="*/ 0 h 1639625"/>
              <a:gd name="connsiteX1-3" fmla="*/ 931166 w 1639625"/>
              <a:gd name="connsiteY1-4" fmla="*/ 164783 h 1639625"/>
              <a:gd name="connsiteX2-5" fmla="*/ 1639625 w 1639625"/>
              <a:gd name="connsiteY2-6" fmla="*/ 600300 h 1639625"/>
              <a:gd name="connsiteX3-7" fmla="*/ 1639625 w 1639625"/>
              <a:gd name="connsiteY3-8" fmla="*/ 1639625 h 1639625"/>
              <a:gd name="connsiteX4-9" fmla="*/ 1639625 w 1639625"/>
              <a:gd name="connsiteY4-10" fmla="*/ 1639625 h 1639625"/>
              <a:gd name="connsiteX5-11" fmla="*/ 0 w 1639625"/>
              <a:gd name="connsiteY5-12" fmla="*/ 1639625 h 1639625"/>
              <a:gd name="connsiteX6-13" fmla="*/ 0 w 1639625"/>
              <a:gd name="connsiteY6-14" fmla="*/ 1639625 h 1639625"/>
              <a:gd name="connsiteX7-15" fmla="*/ 0 w 1639625"/>
              <a:gd name="connsiteY7-16" fmla="*/ 600300 h 1639625"/>
              <a:gd name="connsiteX8-17" fmla="*/ 600300 w 1639625"/>
              <a:gd name="connsiteY8-18" fmla="*/ 0 h 1639625"/>
              <a:gd name="connsiteX0-19" fmla="*/ 390851 w 1639625"/>
              <a:gd name="connsiteY0-20" fmla="*/ 0 h 1693360"/>
              <a:gd name="connsiteX1-21" fmla="*/ 931166 w 1639625"/>
              <a:gd name="connsiteY1-22" fmla="*/ 218518 h 1693360"/>
              <a:gd name="connsiteX2-23" fmla="*/ 1639625 w 1639625"/>
              <a:gd name="connsiteY2-24" fmla="*/ 654035 h 1693360"/>
              <a:gd name="connsiteX3-25" fmla="*/ 1639625 w 1639625"/>
              <a:gd name="connsiteY3-26" fmla="*/ 1693360 h 1693360"/>
              <a:gd name="connsiteX4-27" fmla="*/ 1639625 w 1639625"/>
              <a:gd name="connsiteY4-28" fmla="*/ 1693360 h 1693360"/>
              <a:gd name="connsiteX5-29" fmla="*/ 0 w 1639625"/>
              <a:gd name="connsiteY5-30" fmla="*/ 1693360 h 1693360"/>
              <a:gd name="connsiteX6-31" fmla="*/ 0 w 1639625"/>
              <a:gd name="connsiteY6-32" fmla="*/ 1693360 h 1693360"/>
              <a:gd name="connsiteX7-33" fmla="*/ 0 w 1639625"/>
              <a:gd name="connsiteY7-34" fmla="*/ 654035 h 1693360"/>
              <a:gd name="connsiteX8-35" fmla="*/ 390851 w 1639625"/>
              <a:gd name="connsiteY8-36" fmla="*/ 0 h 1693360"/>
              <a:gd name="connsiteX0-37" fmla="*/ 942230 w 2191004"/>
              <a:gd name="connsiteY0-38" fmla="*/ 0 h 1693360"/>
              <a:gd name="connsiteX1-39" fmla="*/ 1482545 w 2191004"/>
              <a:gd name="connsiteY1-40" fmla="*/ 218518 h 1693360"/>
              <a:gd name="connsiteX2-41" fmla="*/ 2191004 w 2191004"/>
              <a:gd name="connsiteY2-42" fmla="*/ 654035 h 1693360"/>
              <a:gd name="connsiteX3-43" fmla="*/ 2191004 w 2191004"/>
              <a:gd name="connsiteY3-44" fmla="*/ 1693360 h 1693360"/>
              <a:gd name="connsiteX4-45" fmla="*/ 2191004 w 2191004"/>
              <a:gd name="connsiteY4-46" fmla="*/ 1693360 h 1693360"/>
              <a:gd name="connsiteX5-47" fmla="*/ 551379 w 2191004"/>
              <a:gd name="connsiteY5-48" fmla="*/ 1693360 h 1693360"/>
              <a:gd name="connsiteX6-49" fmla="*/ 551379 w 2191004"/>
              <a:gd name="connsiteY6-50" fmla="*/ 1693360 h 1693360"/>
              <a:gd name="connsiteX7-51" fmla="*/ 0 w 2191004"/>
              <a:gd name="connsiteY7-52" fmla="*/ 1658818 h 1693360"/>
              <a:gd name="connsiteX8-53" fmla="*/ 942230 w 2191004"/>
              <a:gd name="connsiteY8-54" fmla="*/ 0 h 1693360"/>
              <a:gd name="connsiteX0-55" fmla="*/ 942230 w 2191004"/>
              <a:gd name="connsiteY0-56" fmla="*/ 0 h 1693360"/>
              <a:gd name="connsiteX1-57" fmla="*/ 1453685 w 2191004"/>
              <a:gd name="connsiteY1-58" fmla="*/ 268682 h 1693360"/>
              <a:gd name="connsiteX2-59" fmla="*/ 2191004 w 2191004"/>
              <a:gd name="connsiteY2-60" fmla="*/ 654035 h 1693360"/>
              <a:gd name="connsiteX3-61" fmla="*/ 2191004 w 2191004"/>
              <a:gd name="connsiteY3-62" fmla="*/ 1693360 h 1693360"/>
              <a:gd name="connsiteX4-63" fmla="*/ 2191004 w 2191004"/>
              <a:gd name="connsiteY4-64" fmla="*/ 1693360 h 1693360"/>
              <a:gd name="connsiteX5-65" fmla="*/ 551379 w 2191004"/>
              <a:gd name="connsiteY5-66" fmla="*/ 1693360 h 1693360"/>
              <a:gd name="connsiteX6-67" fmla="*/ 551379 w 2191004"/>
              <a:gd name="connsiteY6-68" fmla="*/ 1693360 h 1693360"/>
              <a:gd name="connsiteX7-69" fmla="*/ 0 w 2191004"/>
              <a:gd name="connsiteY7-70" fmla="*/ 1658818 h 1693360"/>
              <a:gd name="connsiteX8-71" fmla="*/ 942230 w 2191004"/>
              <a:gd name="connsiteY8-72" fmla="*/ 0 h 1693360"/>
              <a:gd name="connsiteX0-73" fmla="*/ 998165 w 2191004"/>
              <a:gd name="connsiteY0-74" fmla="*/ 0 h 1674531"/>
              <a:gd name="connsiteX1-75" fmla="*/ 1453685 w 2191004"/>
              <a:gd name="connsiteY1-76" fmla="*/ 249853 h 1674531"/>
              <a:gd name="connsiteX2-77" fmla="*/ 2191004 w 2191004"/>
              <a:gd name="connsiteY2-78" fmla="*/ 635206 h 1674531"/>
              <a:gd name="connsiteX3-79" fmla="*/ 2191004 w 2191004"/>
              <a:gd name="connsiteY3-80" fmla="*/ 1674531 h 1674531"/>
              <a:gd name="connsiteX4-81" fmla="*/ 2191004 w 2191004"/>
              <a:gd name="connsiteY4-82" fmla="*/ 1674531 h 1674531"/>
              <a:gd name="connsiteX5-83" fmla="*/ 551379 w 2191004"/>
              <a:gd name="connsiteY5-84" fmla="*/ 1674531 h 1674531"/>
              <a:gd name="connsiteX6-85" fmla="*/ 551379 w 2191004"/>
              <a:gd name="connsiteY6-86" fmla="*/ 1674531 h 1674531"/>
              <a:gd name="connsiteX7-87" fmla="*/ 0 w 2191004"/>
              <a:gd name="connsiteY7-88" fmla="*/ 1639989 h 1674531"/>
              <a:gd name="connsiteX8-89" fmla="*/ 998165 w 2191004"/>
              <a:gd name="connsiteY8-90" fmla="*/ 0 h 1674531"/>
              <a:gd name="connsiteX0-91" fmla="*/ 978100 w 2191004"/>
              <a:gd name="connsiteY0-92" fmla="*/ 0 h 1686075"/>
              <a:gd name="connsiteX1-93" fmla="*/ 1453685 w 2191004"/>
              <a:gd name="connsiteY1-94" fmla="*/ 261397 h 1686075"/>
              <a:gd name="connsiteX2-95" fmla="*/ 2191004 w 2191004"/>
              <a:gd name="connsiteY2-96" fmla="*/ 646750 h 1686075"/>
              <a:gd name="connsiteX3-97" fmla="*/ 2191004 w 2191004"/>
              <a:gd name="connsiteY3-98" fmla="*/ 1686075 h 1686075"/>
              <a:gd name="connsiteX4-99" fmla="*/ 2191004 w 2191004"/>
              <a:gd name="connsiteY4-100" fmla="*/ 1686075 h 1686075"/>
              <a:gd name="connsiteX5-101" fmla="*/ 551379 w 2191004"/>
              <a:gd name="connsiteY5-102" fmla="*/ 1686075 h 1686075"/>
              <a:gd name="connsiteX6-103" fmla="*/ 551379 w 2191004"/>
              <a:gd name="connsiteY6-104" fmla="*/ 1686075 h 1686075"/>
              <a:gd name="connsiteX7-105" fmla="*/ 0 w 2191004"/>
              <a:gd name="connsiteY7-106" fmla="*/ 1651533 h 1686075"/>
              <a:gd name="connsiteX8-107" fmla="*/ 978100 w 2191004"/>
              <a:gd name="connsiteY8-108" fmla="*/ 0 h 1686075"/>
              <a:gd name="connsiteX0-109" fmla="*/ 978100 w 2191004"/>
              <a:gd name="connsiteY0-110" fmla="*/ 0 h 1686075"/>
              <a:gd name="connsiteX1-111" fmla="*/ 1453685 w 2191004"/>
              <a:gd name="connsiteY1-112" fmla="*/ 261397 h 1686075"/>
              <a:gd name="connsiteX2-113" fmla="*/ 2173688 w 2191004"/>
              <a:gd name="connsiteY2-114" fmla="*/ 676848 h 1686075"/>
              <a:gd name="connsiteX3-115" fmla="*/ 2191004 w 2191004"/>
              <a:gd name="connsiteY3-116" fmla="*/ 1686075 h 1686075"/>
              <a:gd name="connsiteX4-117" fmla="*/ 2191004 w 2191004"/>
              <a:gd name="connsiteY4-118" fmla="*/ 1686075 h 1686075"/>
              <a:gd name="connsiteX5-119" fmla="*/ 551379 w 2191004"/>
              <a:gd name="connsiteY5-120" fmla="*/ 1686075 h 1686075"/>
              <a:gd name="connsiteX6-121" fmla="*/ 551379 w 2191004"/>
              <a:gd name="connsiteY6-122" fmla="*/ 1686075 h 1686075"/>
              <a:gd name="connsiteX7-123" fmla="*/ 0 w 2191004"/>
              <a:gd name="connsiteY7-124" fmla="*/ 1651533 h 1686075"/>
              <a:gd name="connsiteX8-125" fmla="*/ 978100 w 2191004"/>
              <a:gd name="connsiteY8-126" fmla="*/ 0 h 1686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191004" h="1686075">
                <a:moveTo>
                  <a:pt x="978100" y="0"/>
                </a:moveTo>
                <a:lnTo>
                  <a:pt x="1453685" y="261397"/>
                </a:lnTo>
                <a:lnTo>
                  <a:pt x="2173688" y="676848"/>
                </a:lnTo>
                <a:lnTo>
                  <a:pt x="2191004" y="1686075"/>
                </a:lnTo>
                <a:lnTo>
                  <a:pt x="2191004" y="1686075"/>
                </a:lnTo>
                <a:lnTo>
                  <a:pt x="551379" y="1686075"/>
                </a:lnTo>
                <a:lnTo>
                  <a:pt x="551379" y="1686075"/>
                </a:lnTo>
                <a:lnTo>
                  <a:pt x="0" y="1651533"/>
                </a:lnTo>
                <a:lnTo>
                  <a:pt x="978100" y="0"/>
                </a:lnTo>
                <a:close/>
              </a:path>
            </a:pathLst>
          </a:cu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8900000">
            <a:off x="10738037" y="-309880"/>
            <a:ext cx="619760" cy="619760"/>
          </a:xfrm>
          <a:prstGeom prst="rtTriangle">
            <a:avLst/>
          </a:pr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76300" y="355600"/>
            <a:ext cx="285178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数据治理业务</a:t>
            </a:r>
          </a:p>
        </p:txBody>
      </p:sp>
      <p:sp>
        <p:nvSpPr>
          <p:cNvPr id="18" name="文本框 17"/>
          <p:cNvSpPr txBox="1"/>
          <p:nvPr/>
        </p:nvSpPr>
        <p:spPr>
          <a:xfrm>
            <a:off x="3869690" y="470535"/>
            <a:ext cx="1351280" cy="398780"/>
          </a:xfrm>
          <a:prstGeom prst="rect">
            <a:avLst/>
          </a:prstGeom>
          <a:noFill/>
        </p:spPr>
        <p:txBody>
          <a:bodyPr wrap="none" rtlCol="0" anchor="t">
            <a:spAutoFit/>
          </a:bodyPr>
          <a:lstStyle/>
          <a:p>
            <a:pPr algn="just"/>
            <a:r>
              <a:rPr lang="zh-CN" altLang="en-US" sz="2000" spc="300" dirty="0">
                <a:solidFill>
                  <a:schemeClr val="bg2">
                    <a:lumMod val="50000"/>
                  </a:schemeClr>
                </a:solidFill>
                <a:latin typeface="微软雅黑" panose="020B0503020204020204" pitchFamily="34" charset="-122"/>
                <a:ea typeface="微软雅黑" panose="020B0503020204020204" pitchFamily="34" charset="-122"/>
                <a:sym typeface="+mn-ea"/>
              </a:rPr>
              <a:t>数据架构</a:t>
            </a:r>
          </a:p>
        </p:txBody>
      </p:sp>
      <p:sp>
        <p:nvSpPr>
          <p:cNvPr id="19" name="矩形 18"/>
          <p:cNvSpPr/>
          <p:nvPr/>
        </p:nvSpPr>
        <p:spPr>
          <a:xfrm>
            <a:off x="3728085"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448300" y="5644515"/>
            <a:ext cx="3270250" cy="368300"/>
          </a:xfrm>
          <a:prstGeom prst="rect">
            <a:avLst/>
          </a:prstGeom>
          <a:noFill/>
          <a:ln w="9525">
            <a:noFill/>
          </a:ln>
        </p:spPr>
        <p:txBody>
          <a:bodyPr wrap="square">
            <a:spAutoFit/>
          </a:bodyPr>
          <a:lstStyle/>
          <a:p>
            <a:pPr indent="0"/>
            <a:r>
              <a:rPr lang="zh-CN" b="1">
                <a:solidFill>
                  <a:schemeClr val="bg2">
                    <a:lumMod val="25000"/>
                  </a:schemeClr>
                </a:solidFill>
                <a:latin typeface="微软雅黑" panose="020B0503020204020204" pitchFamily="34" charset="-122"/>
                <a:ea typeface="微软雅黑" panose="020B0503020204020204" pitchFamily="34" charset="-122"/>
              </a:rPr>
              <a:t>数据映射图管理</a:t>
            </a:r>
          </a:p>
        </p:txBody>
      </p:sp>
      <p:sp>
        <p:nvSpPr>
          <p:cNvPr id="2" name="灯片编号占位符 1"/>
          <p:cNvSpPr>
            <a:spLocks noGrp="1"/>
          </p:cNvSpPr>
          <p:nvPr>
            <p:ph type="sldNum" sz="quarter" idx="12"/>
          </p:nvPr>
        </p:nvSpPr>
        <p:spPr/>
        <p:txBody>
          <a:bodyPr/>
          <a:lstStyle/>
          <a:p>
            <a:fld id="{89D326CB-CD4F-4FDD-B6AF-2E5E44856E09}" type="slidenum">
              <a:rPr lang="zh-CN" altLang="en-US" smtClean="0"/>
              <a:t>32</a:t>
            </a:fld>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a:off x="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直角三角形 4"/>
          <p:cNvSpPr/>
          <p:nvPr/>
        </p:nvSpPr>
        <p:spPr>
          <a:xfrm flipH="1">
            <a:off x="1127760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p:nvSpPr>
        <p:spPr>
          <a:xfrm>
            <a:off x="10621374" y="0"/>
            <a:ext cx="1570626" cy="956558"/>
          </a:xfrm>
          <a:custGeom>
            <a:avLst/>
            <a:gdLst>
              <a:gd name="connsiteX0" fmla="*/ 28587 w 1570626"/>
              <a:gd name="connsiteY0" fmla="*/ 0 h 956558"/>
              <a:gd name="connsiteX1" fmla="*/ 1570626 w 1570626"/>
              <a:gd name="connsiteY1" fmla="*/ 0 h 956558"/>
              <a:gd name="connsiteX2" fmla="*/ 1570626 w 1570626"/>
              <a:gd name="connsiteY2" fmla="*/ 340488 h 956558"/>
              <a:gd name="connsiteX3" fmla="*/ 1000839 w 1570626"/>
              <a:gd name="connsiteY3" fmla="*/ 956558 h 956558"/>
              <a:gd name="connsiteX4" fmla="*/ 0 w 1570626"/>
              <a:gd name="connsiteY4" fmla="*/ 30909 h 95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26" h="956558">
                <a:moveTo>
                  <a:pt x="28587" y="0"/>
                </a:moveTo>
                <a:lnTo>
                  <a:pt x="1570626" y="0"/>
                </a:lnTo>
                <a:lnTo>
                  <a:pt x="1570626" y="340488"/>
                </a:lnTo>
                <a:lnTo>
                  <a:pt x="1000839" y="956558"/>
                </a:lnTo>
                <a:lnTo>
                  <a:pt x="0" y="30909"/>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直角三角形 9"/>
          <p:cNvSpPr/>
          <p:nvPr/>
        </p:nvSpPr>
        <p:spPr>
          <a:xfrm rot="18900000">
            <a:off x="9517595" y="-457201"/>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文本框 1"/>
          <p:cNvSpPr txBox="1"/>
          <p:nvPr/>
        </p:nvSpPr>
        <p:spPr>
          <a:xfrm>
            <a:off x="876300" y="355600"/>
            <a:ext cx="4679950"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数据治理业务</a:t>
            </a:r>
          </a:p>
        </p:txBody>
      </p:sp>
      <p:sp>
        <p:nvSpPr>
          <p:cNvPr id="12" name="文本框 11"/>
          <p:cNvSpPr txBox="1"/>
          <p:nvPr/>
        </p:nvSpPr>
        <p:spPr>
          <a:xfrm>
            <a:off x="3869690" y="470535"/>
            <a:ext cx="1351280" cy="398780"/>
          </a:xfrm>
          <a:prstGeom prst="rect">
            <a:avLst/>
          </a:prstGeom>
          <a:noFill/>
        </p:spPr>
        <p:txBody>
          <a:bodyPr wrap="none" rtlCol="0" anchor="t">
            <a:spAutoFit/>
          </a:bodyPr>
          <a:lstStyle/>
          <a:p>
            <a:pPr algn="just"/>
            <a:r>
              <a:rPr lang="zh-CN" altLang="en-US" sz="2000" spc="300" dirty="0">
                <a:solidFill>
                  <a:schemeClr val="bg2">
                    <a:lumMod val="50000"/>
                  </a:schemeClr>
                </a:solidFill>
                <a:latin typeface="微软雅黑" panose="020B0503020204020204" pitchFamily="34" charset="-122"/>
                <a:ea typeface="微软雅黑" panose="020B0503020204020204" pitchFamily="34" charset="-122"/>
                <a:sym typeface="+mn-ea"/>
              </a:rPr>
              <a:t>数据架构</a:t>
            </a:r>
          </a:p>
        </p:txBody>
      </p:sp>
      <p:sp>
        <p:nvSpPr>
          <p:cNvPr id="19" name="矩形 18"/>
          <p:cNvSpPr/>
          <p:nvPr/>
        </p:nvSpPr>
        <p:spPr>
          <a:xfrm>
            <a:off x="3728085"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8"/>
          <p:cNvPicPr>
            <a:picLocks noChangeAspect="1"/>
          </p:cNvPicPr>
          <p:nvPr/>
        </p:nvPicPr>
        <p:blipFill>
          <a:blip r:embed="rId3"/>
          <a:stretch>
            <a:fillRect/>
          </a:stretch>
        </p:blipFill>
        <p:spPr>
          <a:xfrm>
            <a:off x="1111885" y="1428115"/>
            <a:ext cx="9374505" cy="4515485"/>
          </a:xfrm>
          <a:prstGeom prst="rect">
            <a:avLst/>
          </a:prstGeom>
          <a:ln>
            <a:solidFill>
              <a:schemeClr val="bg2">
                <a:lumMod val="75000"/>
              </a:schemeClr>
            </a:solidFill>
          </a:ln>
        </p:spPr>
      </p:pic>
      <p:sp>
        <p:nvSpPr>
          <p:cNvPr id="11" name="文本框 10"/>
          <p:cNvSpPr txBox="1"/>
          <p:nvPr/>
        </p:nvSpPr>
        <p:spPr>
          <a:xfrm>
            <a:off x="4753610" y="3977640"/>
            <a:ext cx="2091055" cy="368300"/>
          </a:xfrm>
          <a:prstGeom prst="rect">
            <a:avLst/>
          </a:prstGeom>
          <a:noFill/>
          <a:ln w="9525">
            <a:noFill/>
          </a:ln>
        </p:spPr>
        <p:txBody>
          <a:bodyPr wrap="square">
            <a:spAutoFit/>
          </a:bodyPr>
          <a:lstStyle/>
          <a:p>
            <a:pPr indent="0"/>
            <a:r>
              <a:rPr lang="zh-CN" b="1">
                <a:solidFill>
                  <a:schemeClr val="bg2">
                    <a:lumMod val="25000"/>
                  </a:schemeClr>
                </a:solidFill>
                <a:latin typeface="微软雅黑" panose="020B0503020204020204" pitchFamily="34" charset="-122"/>
                <a:ea typeface="微软雅黑" panose="020B0503020204020204" pitchFamily="34" charset="-122"/>
              </a:rPr>
              <a:t>物理数据库管理</a:t>
            </a:r>
          </a:p>
        </p:txBody>
      </p:sp>
      <p:sp>
        <p:nvSpPr>
          <p:cNvPr id="7" name="圆角矩形 6"/>
          <p:cNvSpPr/>
          <p:nvPr/>
        </p:nvSpPr>
        <p:spPr>
          <a:xfrm>
            <a:off x="1120775" y="1378585"/>
            <a:ext cx="1125855" cy="325120"/>
          </a:xfrm>
          <a:prstGeom prst="roundRect">
            <a:avLst/>
          </a:prstGeom>
          <a:noFill/>
          <a:ln w="57150">
            <a:solidFill>
              <a:srgbClr val="00CC99"/>
            </a:solidFill>
          </a:ln>
          <a:extLst>
            <a:ext uri="{909E8E84-426E-40DD-AFC4-6F175D3DCCD1}">
              <a14:hiddenFill xmlns:a14="http://schemas.microsoft.com/office/drawing/2010/main">
                <a:solidFill>
                  <a:srgbClr val="00CC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灯片编号占位符 7"/>
          <p:cNvSpPr>
            <a:spLocks noGrp="1"/>
          </p:cNvSpPr>
          <p:nvPr>
            <p:ph type="sldNum" sz="quarter" idx="12"/>
          </p:nvPr>
        </p:nvSpPr>
        <p:spPr/>
        <p:txBody>
          <a:bodyPr/>
          <a:lstStyle/>
          <a:p>
            <a:fld id="{89D326CB-CD4F-4FDD-B6AF-2E5E44856E09}" type="slidenum">
              <a:rPr lang="zh-CN" altLang="en-US" smtClean="0"/>
              <a:t>33</a:t>
            </a:fld>
            <a:endParaRPr lang="zh-CN"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角三角形 2"/>
          <p:cNvSpPr/>
          <p:nvPr/>
        </p:nvSpPr>
        <p:spPr>
          <a:xfrm flipH="1">
            <a:off x="11328400" y="6299200"/>
            <a:ext cx="863600" cy="5588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剪去左右顶角 26"/>
          <p:cNvSpPr/>
          <p:nvPr/>
        </p:nvSpPr>
        <p:spPr>
          <a:xfrm rot="3605203">
            <a:off x="11153507" y="-195712"/>
            <a:ext cx="1274345" cy="980665"/>
          </a:xfrm>
          <a:custGeom>
            <a:avLst/>
            <a:gdLst>
              <a:gd name="connsiteX0" fmla="*/ 600300 w 1639625"/>
              <a:gd name="connsiteY0" fmla="*/ 0 h 1639625"/>
              <a:gd name="connsiteX1" fmla="*/ 1039325 w 1639625"/>
              <a:gd name="connsiteY1" fmla="*/ 0 h 1639625"/>
              <a:gd name="connsiteX2" fmla="*/ 1639625 w 1639625"/>
              <a:gd name="connsiteY2" fmla="*/ 600300 h 1639625"/>
              <a:gd name="connsiteX3" fmla="*/ 1639625 w 1639625"/>
              <a:gd name="connsiteY3" fmla="*/ 1639625 h 1639625"/>
              <a:gd name="connsiteX4" fmla="*/ 1639625 w 1639625"/>
              <a:gd name="connsiteY4" fmla="*/ 1639625 h 1639625"/>
              <a:gd name="connsiteX5" fmla="*/ 0 w 1639625"/>
              <a:gd name="connsiteY5" fmla="*/ 1639625 h 1639625"/>
              <a:gd name="connsiteX6" fmla="*/ 0 w 1639625"/>
              <a:gd name="connsiteY6" fmla="*/ 1639625 h 1639625"/>
              <a:gd name="connsiteX7" fmla="*/ 0 w 1639625"/>
              <a:gd name="connsiteY7" fmla="*/ 600300 h 1639625"/>
              <a:gd name="connsiteX8" fmla="*/ 600300 w 1639625"/>
              <a:gd name="connsiteY8" fmla="*/ 0 h 1639625"/>
              <a:gd name="connsiteX0-1" fmla="*/ 600300 w 1639625"/>
              <a:gd name="connsiteY0-2" fmla="*/ 0 h 1639625"/>
              <a:gd name="connsiteX1-3" fmla="*/ 931166 w 1639625"/>
              <a:gd name="connsiteY1-4" fmla="*/ 164783 h 1639625"/>
              <a:gd name="connsiteX2-5" fmla="*/ 1639625 w 1639625"/>
              <a:gd name="connsiteY2-6" fmla="*/ 600300 h 1639625"/>
              <a:gd name="connsiteX3-7" fmla="*/ 1639625 w 1639625"/>
              <a:gd name="connsiteY3-8" fmla="*/ 1639625 h 1639625"/>
              <a:gd name="connsiteX4-9" fmla="*/ 1639625 w 1639625"/>
              <a:gd name="connsiteY4-10" fmla="*/ 1639625 h 1639625"/>
              <a:gd name="connsiteX5-11" fmla="*/ 0 w 1639625"/>
              <a:gd name="connsiteY5-12" fmla="*/ 1639625 h 1639625"/>
              <a:gd name="connsiteX6-13" fmla="*/ 0 w 1639625"/>
              <a:gd name="connsiteY6-14" fmla="*/ 1639625 h 1639625"/>
              <a:gd name="connsiteX7-15" fmla="*/ 0 w 1639625"/>
              <a:gd name="connsiteY7-16" fmla="*/ 600300 h 1639625"/>
              <a:gd name="connsiteX8-17" fmla="*/ 600300 w 1639625"/>
              <a:gd name="connsiteY8-18" fmla="*/ 0 h 1639625"/>
              <a:gd name="connsiteX0-19" fmla="*/ 390851 w 1639625"/>
              <a:gd name="connsiteY0-20" fmla="*/ 0 h 1693360"/>
              <a:gd name="connsiteX1-21" fmla="*/ 931166 w 1639625"/>
              <a:gd name="connsiteY1-22" fmla="*/ 218518 h 1693360"/>
              <a:gd name="connsiteX2-23" fmla="*/ 1639625 w 1639625"/>
              <a:gd name="connsiteY2-24" fmla="*/ 654035 h 1693360"/>
              <a:gd name="connsiteX3-25" fmla="*/ 1639625 w 1639625"/>
              <a:gd name="connsiteY3-26" fmla="*/ 1693360 h 1693360"/>
              <a:gd name="connsiteX4-27" fmla="*/ 1639625 w 1639625"/>
              <a:gd name="connsiteY4-28" fmla="*/ 1693360 h 1693360"/>
              <a:gd name="connsiteX5-29" fmla="*/ 0 w 1639625"/>
              <a:gd name="connsiteY5-30" fmla="*/ 1693360 h 1693360"/>
              <a:gd name="connsiteX6-31" fmla="*/ 0 w 1639625"/>
              <a:gd name="connsiteY6-32" fmla="*/ 1693360 h 1693360"/>
              <a:gd name="connsiteX7-33" fmla="*/ 0 w 1639625"/>
              <a:gd name="connsiteY7-34" fmla="*/ 654035 h 1693360"/>
              <a:gd name="connsiteX8-35" fmla="*/ 390851 w 1639625"/>
              <a:gd name="connsiteY8-36" fmla="*/ 0 h 1693360"/>
              <a:gd name="connsiteX0-37" fmla="*/ 942230 w 2191004"/>
              <a:gd name="connsiteY0-38" fmla="*/ 0 h 1693360"/>
              <a:gd name="connsiteX1-39" fmla="*/ 1482545 w 2191004"/>
              <a:gd name="connsiteY1-40" fmla="*/ 218518 h 1693360"/>
              <a:gd name="connsiteX2-41" fmla="*/ 2191004 w 2191004"/>
              <a:gd name="connsiteY2-42" fmla="*/ 654035 h 1693360"/>
              <a:gd name="connsiteX3-43" fmla="*/ 2191004 w 2191004"/>
              <a:gd name="connsiteY3-44" fmla="*/ 1693360 h 1693360"/>
              <a:gd name="connsiteX4-45" fmla="*/ 2191004 w 2191004"/>
              <a:gd name="connsiteY4-46" fmla="*/ 1693360 h 1693360"/>
              <a:gd name="connsiteX5-47" fmla="*/ 551379 w 2191004"/>
              <a:gd name="connsiteY5-48" fmla="*/ 1693360 h 1693360"/>
              <a:gd name="connsiteX6-49" fmla="*/ 551379 w 2191004"/>
              <a:gd name="connsiteY6-50" fmla="*/ 1693360 h 1693360"/>
              <a:gd name="connsiteX7-51" fmla="*/ 0 w 2191004"/>
              <a:gd name="connsiteY7-52" fmla="*/ 1658818 h 1693360"/>
              <a:gd name="connsiteX8-53" fmla="*/ 942230 w 2191004"/>
              <a:gd name="connsiteY8-54" fmla="*/ 0 h 1693360"/>
              <a:gd name="connsiteX0-55" fmla="*/ 942230 w 2191004"/>
              <a:gd name="connsiteY0-56" fmla="*/ 0 h 1693360"/>
              <a:gd name="connsiteX1-57" fmla="*/ 1453685 w 2191004"/>
              <a:gd name="connsiteY1-58" fmla="*/ 268682 h 1693360"/>
              <a:gd name="connsiteX2-59" fmla="*/ 2191004 w 2191004"/>
              <a:gd name="connsiteY2-60" fmla="*/ 654035 h 1693360"/>
              <a:gd name="connsiteX3-61" fmla="*/ 2191004 w 2191004"/>
              <a:gd name="connsiteY3-62" fmla="*/ 1693360 h 1693360"/>
              <a:gd name="connsiteX4-63" fmla="*/ 2191004 w 2191004"/>
              <a:gd name="connsiteY4-64" fmla="*/ 1693360 h 1693360"/>
              <a:gd name="connsiteX5-65" fmla="*/ 551379 w 2191004"/>
              <a:gd name="connsiteY5-66" fmla="*/ 1693360 h 1693360"/>
              <a:gd name="connsiteX6-67" fmla="*/ 551379 w 2191004"/>
              <a:gd name="connsiteY6-68" fmla="*/ 1693360 h 1693360"/>
              <a:gd name="connsiteX7-69" fmla="*/ 0 w 2191004"/>
              <a:gd name="connsiteY7-70" fmla="*/ 1658818 h 1693360"/>
              <a:gd name="connsiteX8-71" fmla="*/ 942230 w 2191004"/>
              <a:gd name="connsiteY8-72" fmla="*/ 0 h 1693360"/>
              <a:gd name="connsiteX0-73" fmla="*/ 998165 w 2191004"/>
              <a:gd name="connsiteY0-74" fmla="*/ 0 h 1674531"/>
              <a:gd name="connsiteX1-75" fmla="*/ 1453685 w 2191004"/>
              <a:gd name="connsiteY1-76" fmla="*/ 249853 h 1674531"/>
              <a:gd name="connsiteX2-77" fmla="*/ 2191004 w 2191004"/>
              <a:gd name="connsiteY2-78" fmla="*/ 635206 h 1674531"/>
              <a:gd name="connsiteX3-79" fmla="*/ 2191004 w 2191004"/>
              <a:gd name="connsiteY3-80" fmla="*/ 1674531 h 1674531"/>
              <a:gd name="connsiteX4-81" fmla="*/ 2191004 w 2191004"/>
              <a:gd name="connsiteY4-82" fmla="*/ 1674531 h 1674531"/>
              <a:gd name="connsiteX5-83" fmla="*/ 551379 w 2191004"/>
              <a:gd name="connsiteY5-84" fmla="*/ 1674531 h 1674531"/>
              <a:gd name="connsiteX6-85" fmla="*/ 551379 w 2191004"/>
              <a:gd name="connsiteY6-86" fmla="*/ 1674531 h 1674531"/>
              <a:gd name="connsiteX7-87" fmla="*/ 0 w 2191004"/>
              <a:gd name="connsiteY7-88" fmla="*/ 1639989 h 1674531"/>
              <a:gd name="connsiteX8-89" fmla="*/ 998165 w 2191004"/>
              <a:gd name="connsiteY8-90" fmla="*/ 0 h 1674531"/>
              <a:gd name="connsiteX0-91" fmla="*/ 978100 w 2191004"/>
              <a:gd name="connsiteY0-92" fmla="*/ 0 h 1686075"/>
              <a:gd name="connsiteX1-93" fmla="*/ 1453685 w 2191004"/>
              <a:gd name="connsiteY1-94" fmla="*/ 261397 h 1686075"/>
              <a:gd name="connsiteX2-95" fmla="*/ 2191004 w 2191004"/>
              <a:gd name="connsiteY2-96" fmla="*/ 646750 h 1686075"/>
              <a:gd name="connsiteX3-97" fmla="*/ 2191004 w 2191004"/>
              <a:gd name="connsiteY3-98" fmla="*/ 1686075 h 1686075"/>
              <a:gd name="connsiteX4-99" fmla="*/ 2191004 w 2191004"/>
              <a:gd name="connsiteY4-100" fmla="*/ 1686075 h 1686075"/>
              <a:gd name="connsiteX5-101" fmla="*/ 551379 w 2191004"/>
              <a:gd name="connsiteY5-102" fmla="*/ 1686075 h 1686075"/>
              <a:gd name="connsiteX6-103" fmla="*/ 551379 w 2191004"/>
              <a:gd name="connsiteY6-104" fmla="*/ 1686075 h 1686075"/>
              <a:gd name="connsiteX7-105" fmla="*/ 0 w 2191004"/>
              <a:gd name="connsiteY7-106" fmla="*/ 1651533 h 1686075"/>
              <a:gd name="connsiteX8-107" fmla="*/ 978100 w 2191004"/>
              <a:gd name="connsiteY8-108" fmla="*/ 0 h 1686075"/>
              <a:gd name="connsiteX0-109" fmla="*/ 978100 w 2191004"/>
              <a:gd name="connsiteY0-110" fmla="*/ 0 h 1686075"/>
              <a:gd name="connsiteX1-111" fmla="*/ 1453685 w 2191004"/>
              <a:gd name="connsiteY1-112" fmla="*/ 261397 h 1686075"/>
              <a:gd name="connsiteX2-113" fmla="*/ 2173688 w 2191004"/>
              <a:gd name="connsiteY2-114" fmla="*/ 676848 h 1686075"/>
              <a:gd name="connsiteX3-115" fmla="*/ 2191004 w 2191004"/>
              <a:gd name="connsiteY3-116" fmla="*/ 1686075 h 1686075"/>
              <a:gd name="connsiteX4-117" fmla="*/ 2191004 w 2191004"/>
              <a:gd name="connsiteY4-118" fmla="*/ 1686075 h 1686075"/>
              <a:gd name="connsiteX5-119" fmla="*/ 551379 w 2191004"/>
              <a:gd name="connsiteY5-120" fmla="*/ 1686075 h 1686075"/>
              <a:gd name="connsiteX6-121" fmla="*/ 551379 w 2191004"/>
              <a:gd name="connsiteY6-122" fmla="*/ 1686075 h 1686075"/>
              <a:gd name="connsiteX7-123" fmla="*/ 0 w 2191004"/>
              <a:gd name="connsiteY7-124" fmla="*/ 1651533 h 1686075"/>
              <a:gd name="connsiteX8-125" fmla="*/ 978100 w 2191004"/>
              <a:gd name="connsiteY8-126" fmla="*/ 0 h 1686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191004" h="1686075">
                <a:moveTo>
                  <a:pt x="978100" y="0"/>
                </a:moveTo>
                <a:lnTo>
                  <a:pt x="1453685" y="261397"/>
                </a:lnTo>
                <a:lnTo>
                  <a:pt x="2173688" y="676848"/>
                </a:lnTo>
                <a:lnTo>
                  <a:pt x="2191004" y="1686075"/>
                </a:lnTo>
                <a:lnTo>
                  <a:pt x="2191004" y="1686075"/>
                </a:lnTo>
                <a:lnTo>
                  <a:pt x="551379" y="1686075"/>
                </a:lnTo>
                <a:lnTo>
                  <a:pt x="551379" y="1686075"/>
                </a:lnTo>
                <a:lnTo>
                  <a:pt x="0" y="1651533"/>
                </a:lnTo>
                <a:lnTo>
                  <a:pt x="978100" y="0"/>
                </a:lnTo>
                <a:close/>
              </a:path>
            </a:pathLst>
          </a:cu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8900000">
            <a:off x="10738037" y="-309880"/>
            <a:ext cx="619760" cy="619760"/>
          </a:xfrm>
          <a:prstGeom prst="rtTriangle">
            <a:avLst/>
          </a:pr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76300" y="355600"/>
            <a:ext cx="285178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数据治理业务</a:t>
            </a:r>
          </a:p>
        </p:txBody>
      </p:sp>
      <p:sp>
        <p:nvSpPr>
          <p:cNvPr id="18" name="文本框 17"/>
          <p:cNvSpPr txBox="1"/>
          <p:nvPr/>
        </p:nvSpPr>
        <p:spPr>
          <a:xfrm>
            <a:off x="3869690" y="470535"/>
            <a:ext cx="1351280" cy="398780"/>
          </a:xfrm>
          <a:prstGeom prst="rect">
            <a:avLst/>
          </a:prstGeom>
          <a:noFill/>
        </p:spPr>
        <p:txBody>
          <a:bodyPr wrap="none" rtlCol="0" anchor="t">
            <a:spAutoFit/>
          </a:bodyPr>
          <a:lstStyle/>
          <a:p>
            <a:pPr algn="just"/>
            <a:r>
              <a:rPr lang="zh-CN" altLang="en-US" sz="2000" spc="300" dirty="0">
                <a:solidFill>
                  <a:schemeClr val="bg2">
                    <a:lumMod val="50000"/>
                  </a:schemeClr>
                </a:solidFill>
                <a:latin typeface="微软雅黑" panose="020B0503020204020204" pitchFamily="34" charset="-122"/>
                <a:ea typeface="微软雅黑" panose="020B0503020204020204" pitchFamily="34" charset="-122"/>
                <a:sym typeface="+mn-ea"/>
              </a:rPr>
              <a:t>数据架构</a:t>
            </a:r>
          </a:p>
        </p:txBody>
      </p:sp>
      <p:sp>
        <p:nvSpPr>
          <p:cNvPr id="19" name="矩形 18"/>
          <p:cNvSpPr/>
          <p:nvPr/>
        </p:nvSpPr>
        <p:spPr>
          <a:xfrm>
            <a:off x="3728085"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3"/>
          <p:cNvPicPr>
            <a:picLocks noChangeAspect="1"/>
          </p:cNvPicPr>
          <p:nvPr/>
        </p:nvPicPr>
        <p:blipFill>
          <a:blip r:embed="rId3"/>
          <a:stretch>
            <a:fillRect/>
          </a:stretch>
        </p:blipFill>
        <p:spPr>
          <a:xfrm>
            <a:off x="1230630" y="1251585"/>
            <a:ext cx="10082530" cy="4870450"/>
          </a:xfrm>
          <a:prstGeom prst="rect">
            <a:avLst/>
          </a:prstGeom>
          <a:ln>
            <a:solidFill>
              <a:schemeClr val="bg2">
                <a:lumMod val="75000"/>
              </a:schemeClr>
            </a:solidFill>
          </a:ln>
        </p:spPr>
      </p:pic>
      <p:sp>
        <p:nvSpPr>
          <p:cNvPr id="7" name="圆角矩形 6"/>
          <p:cNvSpPr/>
          <p:nvPr/>
        </p:nvSpPr>
        <p:spPr>
          <a:xfrm>
            <a:off x="1152525" y="1251585"/>
            <a:ext cx="1125855" cy="325120"/>
          </a:xfrm>
          <a:prstGeom prst="roundRect">
            <a:avLst/>
          </a:prstGeom>
          <a:noFill/>
          <a:ln w="57150">
            <a:solidFill>
              <a:srgbClr val="00CC99"/>
            </a:solidFill>
          </a:ln>
          <a:extLst>
            <a:ext uri="{909E8E84-426E-40DD-AFC4-6F175D3DCCD1}">
              <a14:hiddenFill xmlns:a14="http://schemas.microsoft.com/office/drawing/2010/main">
                <a:solidFill>
                  <a:srgbClr val="00CC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303395" y="1576705"/>
            <a:ext cx="1737995" cy="368300"/>
          </a:xfrm>
          <a:prstGeom prst="rect">
            <a:avLst/>
          </a:prstGeom>
          <a:noFill/>
          <a:ln w="9525">
            <a:noFill/>
          </a:ln>
        </p:spPr>
        <p:txBody>
          <a:bodyPr wrap="square">
            <a:spAutoFit/>
          </a:bodyPr>
          <a:lstStyle/>
          <a:p>
            <a:pPr indent="0"/>
            <a:r>
              <a:rPr lang="zh-CN" b="1">
                <a:solidFill>
                  <a:schemeClr val="bg2">
                    <a:lumMod val="25000"/>
                  </a:schemeClr>
                </a:solidFill>
                <a:latin typeface="微软雅黑" panose="020B0503020204020204" pitchFamily="34" charset="-122"/>
                <a:ea typeface="微软雅黑" panose="020B0503020204020204" pitchFamily="34" charset="-122"/>
              </a:rPr>
              <a:t>数据表管理</a:t>
            </a:r>
          </a:p>
        </p:txBody>
      </p:sp>
      <p:sp>
        <p:nvSpPr>
          <p:cNvPr id="2" name="灯片编号占位符 1"/>
          <p:cNvSpPr>
            <a:spLocks noGrp="1"/>
          </p:cNvSpPr>
          <p:nvPr>
            <p:ph type="sldNum" sz="quarter" idx="12"/>
          </p:nvPr>
        </p:nvSpPr>
        <p:spPr/>
        <p:txBody>
          <a:bodyPr/>
          <a:lstStyle/>
          <a:p>
            <a:fld id="{89D326CB-CD4F-4FDD-B6AF-2E5E44856E09}" type="slidenum">
              <a:rPr lang="zh-CN" altLang="en-US" smtClean="0"/>
              <a:t>34</a:t>
            </a:fld>
            <a:endParaRPr lang="zh-CN"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3"/>
          <p:cNvPicPr>
            <a:picLocks noChangeAspect="1"/>
          </p:cNvPicPr>
          <p:nvPr/>
        </p:nvPicPr>
        <p:blipFill>
          <a:blip r:embed="rId3"/>
          <a:stretch>
            <a:fillRect/>
          </a:stretch>
        </p:blipFill>
        <p:spPr>
          <a:xfrm>
            <a:off x="1230630" y="1299210"/>
            <a:ext cx="9838055" cy="4512945"/>
          </a:xfrm>
          <a:prstGeom prst="rect">
            <a:avLst/>
          </a:prstGeom>
          <a:ln>
            <a:solidFill>
              <a:schemeClr val="bg2">
                <a:lumMod val="75000"/>
              </a:schemeClr>
            </a:solidFill>
          </a:ln>
        </p:spPr>
      </p:pic>
      <p:sp>
        <p:nvSpPr>
          <p:cNvPr id="3" name="直角三角形 2"/>
          <p:cNvSpPr/>
          <p:nvPr/>
        </p:nvSpPr>
        <p:spPr>
          <a:xfrm flipH="1">
            <a:off x="11328400" y="6299200"/>
            <a:ext cx="863600" cy="5588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剪去左右顶角 26"/>
          <p:cNvSpPr/>
          <p:nvPr/>
        </p:nvSpPr>
        <p:spPr>
          <a:xfrm rot="3605203">
            <a:off x="11153507" y="-195712"/>
            <a:ext cx="1274345" cy="980665"/>
          </a:xfrm>
          <a:custGeom>
            <a:avLst/>
            <a:gdLst>
              <a:gd name="connsiteX0" fmla="*/ 600300 w 1639625"/>
              <a:gd name="connsiteY0" fmla="*/ 0 h 1639625"/>
              <a:gd name="connsiteX1" fmla="*/ 1039325 w 1639625"/>
              <a:gd name="connsiteY1" fmla="*/ 0 h 1639625"/>
              <a:gd name="connsiteX2" fmla="*/ 1639625 w 1639625"/>
              <a:gd name="connsiteY2" fmla="*/ 600300 h 1639625"/>
              <a:gd name="connsiteX3" fmla="*/ 1639625 w 1639625"/>
              <a:gd name="connsiteY3" fmla="*/ 1639625 h 1639625"/>
              <a:gd name="connsiteX4" fmla="*/ 1639625 w 1639625"/>
              <a:gd name="connsiteY4" fmla="*/ 1639625 h 1639625"/>
              <a:gd name="connsiteX5" fmla="*/ 0 w 1639625"/>
              <a:gd name="connsiteY5" fmla="*/ 1639625 h 1639625"/>
              <a:gd name="connsiteX6" fmla="*/ 0 w 1639625"/>
              <a:gd name="connsiteY6" fmla="*/ 1639625 h 1639625"/>
              <a:gd name="connsiteX7" fmla="*/ 0 w 1639625"/>
              <a:gd name="connsiteY7" fmla="*/ 600300 h 1639625"/>
              <a:gd name="connsiteX8" fmla="*/ 600300 w 1639625"/>
              <a:gd name="connsiteY8" fmla="*/ 0 h 1639625"/>
              <a:gd name="connsiteX0-1" fmla="*/ 600300 w 1639625"/>
              <a:gd name="connsiteY0-2" fmla="*/ 0 h 1639625"/>
              <a:gd name="connsiteX1-3" fmla="*/ 931166 w 1639625"/>
              <a:gd name="connsiteY1-4" fmla="*/ 164783 h 1639625"/>
              <a:gd name="connsiteX2-5" fmla="*/ 1639625 w 1639625"/>
              <a:gd name="connsiteY2-6" fmla="*/ 600300 h 1639625"/>
              <a:gd name="connsiteX3-7" fmla="*/ 1639625 w 1639625"/>
              <a:gd name="connsiteY3-8" fmla="*/ 1639625 h 1639625"/>
              <a:gd name="connsiteX4-9" fmla="*/ 1639625 w 1639625"/>
              <a:gd name="connsiteY4-10" fmla="*/ 1639625 h 1639625"/>
              <a:gd name="connsiteX5-11" fmla="*/ 0 w 1639625"/>
              <a:gd name="connsiteY5-12" fmla="*/ 1639625 h 1639625"/>
              <a:gd name="connsiteX6-13" fmla="*/ 0 w 1639625"/>
              <a:gd name="connsiteY6-14" fmla="*/ 1639625 h 1639625"/>
              <a:gd name="connsiteX7-15" fmla="*/ 0 w 1639625"/>
              <a:gd name="connsiteY7-16" fmla="*/ 600300 h 1639625"/>
              <a:gd name="connsiteX8-17" fmla="*/ 600300 w 1639625"/>
              <a:gd name="connsiteY8-18" fmla="*/ 0 h 1639625"/>
              <a:gd name="connsiteX0-19" fmla="*/ 390851 w 1639625"/>
              <a:gd name="connsiteY0-20" fmla="*/ 0 h 1693360"/>
              <a:gd name="connsiteX1-21" fmla="*/ 931166 w 1639625"/>
              <a:gd name="connsiteY1-22" fmla="*/ 218518 h 1693360"/>
              <a:gd name="connsiteX2-23" fmla="*/ 1639625 w 1639625"/>
              <a:gd name="connsiteY2-24" fmla="*/ 654035 h 1693360"/>
              <a:gd name="connsiteX3-25" fmla="*/ 1639625 w 1639625"/>
              <a:gd name="connsiteY3-26" fmla="*/ 1693360 h 1693360"/>
              <a:gd name="connsiteX4-27" fmla="*/ 1639625 w 1639625"/>
              <a:gd name="connsiteY4-28" fmla="*/ 1693360 h 1693360"/>
              <a:gd name="connsiteX5-29" fmla="*/ 0 w 1639625"/>
              <a:gd name="connsiteY5-30" fmla="*/ 1693360 h 1693360"/>
              <a:gd name="connsiteX6-31" fmla="*/ 0 w 1639625"/>
              <a:gd name="connsiteY6-32" fmla="*/ 1693360 h 1693360"/>
              <a:gd name="connsiteX7-33" fmla="*/ 0 w 1639625"/>
              <a:gd name="connsiteY7-34" fmla="*/ 654035 h 1693360"/>
              <a:gd name="connsiteX8-35" fmla="*/ 390851 w 1639625"/>
              <a:gd name="connsiteY8-36" fmla="*/ 0 h 1693360"/>
              <a:gd name="connsiteX0-37" fmla="*/ 942230 w 2191004"/>
              <a:gd name="connsiteY0-38" fmla="*/ 0 h 1693360"/>
              <a:gd name="connsiteX1-39" fmla="*/ 1482545 w 2191004"/>
              <a:gd name="connsiteY1-40" fmla="*/ 218518 h 1693360"/>
              <a:gd name="connsiteX2-41" fmla="*/ 2191004 w 2191004"/>
              <a:gd name="connsiteY2-42" fmla="*/ 654035 h 1693360"/>
              <a:gd name="connsiteX3-43" fmla="*/ 2191004 w 2191004"/>
              <a:gd name="connsiteY3-44" fmla="*/ 1693360 h 1693360"/>
              <a:gd name="connsiteX4-45" fmla="*/ 2191004 w 2191004"/>
              <a:gd name="connsiteY4-46" fmla="*/ 1693360 h 1693360"/>
              <a:gd name="connsiteX5-47" fmla="*/ 551379 w 2191004"/>
              <a:gd name="connsiteY5-48" fmla="*/ 1693360 h 1693360"/>
              <a:gd name="connsiteX6-49" fmla="*/ 551379 w 2191004"/>
              <a:gd name="connsiteY6-50" fmla="*/ 1693360 h 1693360"/>
              <a:gd name="connsiteX7-51" fmla="*/ 0 w 2191004"/>
              <a:gd name="connsiteY7-52" fmla="*/ 1658818 h 1693360"/>
              <a:gd name="connsiteX8-53" fmla="*/ 942230 w 2191004"/>
              <a:gd name="connsiteY8-54" fmla="*/ 0 h 1693360"/>
              <a:gd name="connsiteX0-55" fmla="*/ 942230 w 2191004"/>
              <a:gd name="connsiteY0-56" fmla="*/ 0 h 1693360"/>
              <a:gd name="connsiteX1-57" fmla="*/ 1453685 w 2191004"/>
              <a:gd name="connsiteY1-58" fmla="*/ 268682 h 1693360"/>
              <a:gd name="connsiteX2-59" fmla="*/ 2191004 w 2191004"/>
              <a:gd name="connsiteY2-60" fmla="*/ 654035 h 1693360"/>
              <a:gd name="connsiteX3-61" fmla="*/ 2191004 w 2191004"/>
              <a:gd name="connsiteY3-62" fmla="*/ 1693360 h 1693360"/>
              <a:gd name="connsiteX4-63" fmla="*/ 2191004 w 2191004"/>
              <a:gd name="connsiteY4-64" fmla="*/ 1693360 h 1693360"/>
              <a:gd name="connsiteX5-65" fmla="*/ 551379 w 2191004"/>
              <a:gd name="connsiteY5-66" fmla="*/ 1693360 h 1693360"/>
              <a:gd name="connsiteX6-67" fmla="*/ 551379 w 2191004"/>
              <a:gd name="connsiteY6-68" fmla="*/ 1693360 h 1693360"/>
              <a:gd name="connsiteX7-69" fmla="*/ 0 w 2191004"/>
              <a:gd name="connsiteY7-70" fmla="*/ 1658818 h 1693360"/>
              <a:gd name="connsiteX8-71" fmla="*/ 942230 w 2191004"/>
              <a:gd name="connsiteY8-72" fmla="*/ 0 h 1693360"/>
              <a:gd name="connsiteX0-73" fmla="*/ 998165 w 2191004"/>
              <a:gd name="connsiteY0-74" fmla="*/ 0 h 1674531"/>
              <a:gd name="connsiteX1-75" fmla="*/ 1453685 w 2191004"/>
              <a:gd name="connsiteY1-76" fmla="*/ 249853 h 1674531"/>
              <a:gd name="connsiteX2-77" fmla="*/ 2191004 w 2191004"/>
              <a:gd name="connsiteY2-78" fmla="*/ 635206 h 1674531"/>
              <a:gd name="connsiteX3-79" fmla="*/ 2191004 w 2191004"/>
              <a:gd name="connsiteY3-80" fmla="*/ 1674531 h 1674531"/>
              <a:gd name="connsiteX4-81" fmla="*/ 2191004 w 2191004"/>
              <a:gd name="connsiteY4-82" fmla="*/ 1674531 h 1674531"/>
              <a:gd name="connsiteX5-83" fmla="*/ 551379 w 2191004"/>
              <a:gd name="connsiteY5-84" fmla="*/ 1674531 h 1674531"/>
              <a:gd name="connsiteX6-85" fmla="*/ 551379 w 2191004"/>
              <a:gd name="connsiteY6-86" fmla="*/ 1674531 h 1674531"/>
              <a:gd name="connsiteX7-87" fmla="*/ 0 w 2191004"/>
              <a:gd name="connsiteY7-88" fmla="*/ 1639989 h 1674531"/>
              <a:gd name="connsiteX8-89" fmla="*/ 998165 w 2191004"/>
              <a:gd name="connsiteY8-90" fmla="*/ 0 h 1674531"/>
              <a:gd name="connsiteX0-91" fmla="*/ 978100 w 2191004"/>
              <a:gd name="connsiteY0-92" fmla="*/ 0 h 1686075"/>
              <a:gd name="connsiteX1-93" fmla="*/ 1453685 w 2191004"/>
              <a:gd name="connsiteY1-94" fmla="*/ 261397 h 1686075"/>
              <a:gd name="connsiteX2-95" fmla="*/ 2191004 w 2191004"/>
              <a:gd name="connsiteY2-96" fmla="*/ 646750 h 1686075"/>
              <a:gd name="connsiteX3-97" fmla="*/ 2191004 w 2191004"/>
              <a:gd name="connsiteY3-98" fmla="*/ 1686075 h 1686075"/>
              <a:gd name="connsiteX4-99" fmla="*/ 2191004 w 2191004"/>
              <a:gd name="connsiteY4-100" fmla="*/ 1686075 h 1686075"/>
              <a:gd name="connsiteX5-101" fmla="*/ 551379 w 2191004"/>
              <a:gd name="connsiteY5-102" fmla="*/ 1686075 h 1686075"/>
              <a:gd name="connsiteX6-103" fmla="*/ 551379 w 2191004"/>
              <a:gd name="connsiteY6-104" fmla="*/ 1686075 h 1686075"/>
              <a:gd name="connsiteX7-105" fmla="*/ 0 w 2191004"/>
              <a:gd name="connsiteY7-106" fmla="*/ 1651533 h 1686075"/>
              <a:gd name="connsiteX8-107" fmla="*/ 978100 w 2191004"/>
              <a:gd name="connsiteY8-108" fmla="*/ 0 h 1686075"/>
              <a:gd name="connsiteX0-109" fmla="*/ 978100 w 2191004"/>
              <a:gd name="connsiteY0-110" fmla="*/ 0 h 1686075"/>
              <a:gd name="connsiteX1-111" fmla="*/ 1453685 w 2191004"/>
              <a:gd name="connsiteY1-112" fmla="*/ 261397 h 1686075"/>
              <a:gd name="connsiteX2-113" fmla="*/ 2173688 w 2191004"/>
              <a:gd name="connsiteY2-114" fmla="*/ 676848 h 1686075"/>
              <a:gd name="connsiteX3-115" fmla="*/ 2191004 w 2191004"/>
              <a:gd name="connsiteY3-116" fmla="*/ 1686075 h 1686075"/>
              <a:gd name="connsiteX4-117" fmla="*/ 2191004 w 2191004"/>
              <a:gd name="connsiteY4-118" fmla="*/ 1686075 h 1686075"/>
              <a:gd name="connsiteX5-119" fmla="*/ 551379 w 2191004"/>
              <a:gd name="connsiteY5-120" fmla="*/ 1686075 h 1686075"/>
              <a:gd name="connsiteX6-121" fmla="*/ 551379 w 2191004"/>
              <a:gd name="connsiteY6-122" fmla="*/ 1686075 h 1686075"/>
              <a:gd name="connsiteX7-123" fmla="*/ 0 w 2191004"/>
              <a:gd name="connsiteY7-124" fmla="*/ 1651533 h 1686075"/>
              <a:gd name="connsiteX8-125" fmla="*/ 978100 w 2191004"/>
              <a:gd name="connsiteY8-126" fmla="*/ 0 h 1686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191004" h="1686075">
                <a:moveTo>
                  <a:pt x="978100" y="0"/>
                </a:moveTo>
                <a:lnTo>
                  <a:pt x="1453685" y="261397"/>
                </a:lnTo>
                <a:lnTo>
                  <a:pt x="2173688" y="676848"/>
                </a:lnTo>
                <a:lnTo>
                  <a:pt x="2191004" y="1686075"/>
                </a:lnTo>
                <a:lnTo>
                  <a:pt x="2191004" y="1686075"/>
                </a:lnTo>
                <a:lnTo>
                  <a:pt x="551379" y="1686075"/>
                </a:lnTo>
                <a:lnTo>
                  <a:pt x="551379" y="1686075"/>
                </a:lnTo>
                <a:lnTo>
                  <a:pt x="0" y="1651533"/>
                </a:lnTo>
                <a:lnTo>
                  <a:pt x="978100" y="0"/>
                </a:lnTo>
                <a:close/>
              </a:path>
            </a:pathLst>
          </a:cu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8900000">
            <a:off x="10738037" y="-309880"/>
            <a:ext cx="619760" cy="619760"/>
          </a:xfrm>
          <a:prstGeom prst="rtTriangle">
            <a:avLst/>
          </a:pr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76300" y="355600"/>
            <a:ext cx="285178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数据治理业务</a:t>
            </a:r>
          </a:p>
        </p:txBody>
      </p:sp>
      <p:sp>
        <p:nvSpPr>
          <p:cNvPr id="18" name="文本框 17"/>
          <p:cNvSpPr txBox="1"/>
          <p:nvPr/>
        </p:nvSpPr>
        <p:spPr>
          <a:xfrm>
            <a:off x="3869690" y="470535"/>
            <a:ext cx="1351280" cy="398780"/>
          </a:xfrm>
          <a:prstGeom prst="rect">
            <a:avLst/>
          </a:prstGeom>
          <a:noFill/>
        </p:spPr>
        <p:txBody>
          <a:bodyPr wrap="none" rtlCol="0" anchor="t">
            <a:spAutoFit/>
          </a:bodyPr>
          <a:lstStyle/>
          <a:p>
            <a:pPr algn="just"/>
            <a:r>
              <a:rPr lang="zh-CN" altLang="en-US" sz="2000" spc="300" dirty="0">
                <a:solidFill>
                  <a:schemeClr val="bg2">
                    <a:lumMod val="50000"/>
                  </a:schemeClr>
                </a:solidFill>
                <a:latin typeface="微软雅黑" panose="020B0503020204020204" pitchFamily="34" charset="-122"/>
                <a:ea typeface="微软雅黑" panose="020B0503020204020204" pitchFamily="34" charset="-122"/>
                <a:sym typeface="+mn-ea"/>
              </a:rPr>
              <a:t>数据架构</a:t>
            </a:r>
          </a:p>
        </p:txBody>
      </p:sp>
      <p:sp>
        <p:nvSpPr>
          <p:cNvPr id="19" name="矩形 18"/>
          <p:cNvSpPr/>
          <p:nvPr/>
        </p:nvSpPr>
        <p:spPr>
          <a:xfrm>
            <a:off x="3728085"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168400" y="1299210"/>
            <a:ext cx="1125855" cy="325120"/>
          </a:xfrm>
          <a:prstGeom prst="roundRect">
            <a:avLst/>
          </a:prstGeom>
          <a:noFill/>
          <a:ln w="57150">
            <a:solidFill>
              <a:srgbClr val="00CC99"/>
            </a:solidFill>
          </a:ln>
          <a:extLst>
            <a:ext uri="{909E8E84-426E-40DD-AFC4-6F175D3DCCD1}">
              <a14:hiddenFill xmlns:a14="http://schemas.microsoft.com/office/drawing/2010/main">
                <a:solidFill>
                  <a:srgbClr val="00CC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157980" y="1421130"/>
            <a:ext cx="1737995" cy="368300"/>
          </a:xfrm>
          <a:prstGeom prst="rect">
            <a:avLst/>
          </a:prstGeom>
          <a:noFill/>
          <a:ln w="9525">
            <a:noFill/>
          </a:ln>
        </p:spPr>
        <p:txBody>
          <a:bodyPr wrap="square">
            <a:spAutoFit/>
          </a:bodyPr>
          <a:lstStyle/>
          <a:p>
            <a:pPr indent="0"/>
            <a:r>
              <a:rPr lang="zh-CN" b="1">
                <a:solidFill>
                  <a:schemeClr val="bg2">
                    <a:lumMod val="25000"/>
                  </a:schemeClr>
                </a:solidFill>
                <a:latin typeface="微软雅黑" panose="020B0503020204020204" pitchFamily="34" charset="-122"/>
                <a:ea typeface="微软雅黑" panose="020B0503020204020204" pitchFamily="34" charset="-122"/>
              </a:rPr>
              <a:t>数据元集管理</a:t>
            </a:r>
          </a:p>
        </p:txBody>
      </p:sp>
      <p:sp>
        <p:nvSpPr>
          <p:cNvPr id="2" name="灯片编号占位符 1"/>
          <p:cNvSpPr>
            <a:spLocks noGrp="1"/>
          </p:cNvSpPr>
          <p:nvPr>
            <p:ph type="sldNum" sz="quarter" idx="12"/>
          </p:nvPr>
        </p:nvSpPr>
        <p:spPr/>
        <p:txBody>
          <a:bodyPr/>
          <a:lstStyle/>
          <a:p>
            <a:fld id="{89D326CB-CD4F-4FDD-B6AF-2E5E44856E09}" type="slidenum">
              <a:rPr lang="zh-CN" altLang="en-US" smtClean="0"/>
              <a:t>35</a:t>
            </a:fld>
            <a:endParaRPr lang="zh-CN"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4"/>
          <p:cNvPicPr>
            <a:picLocks noChangeAspect="1"/>
          </p:cNvPicPr>
          <p:nvPr/>
        </p:nvPicPr>
        <p:blipFill>
          <a:blip r:embed="rId3"/>
          <a:stretch>
            <a:fillRect/>
          </a:stretch>
        </p:blipFill>
        <p:spPr>
          <a:xfrm>
            <a:off x="1134110" y="1299210"/>
            <a:ext cx="9923780" cy="4814570"/>
          </a:xfrm>
          <a:prstGeom prst="rect">
            <a:avLst/>
          </a:prstGeom>
          <a:ln>
            <a:solidFill>
              <a:schemeClr val="bg2">
                <a:lumMod val="75000"/>
              </a:schemeClr>
            </a:solidFill>
          </a:ln>
        </p:spPr>
      </p:pic>
      <p:sp>
        <p:nvSpPr>
          <p:cNvPr id="3" name="直角三角形 2"/>
          <p:cNvSpPr/>
          <p:nvPr/>
        </p:nvSpPr>
        <p:spPr>
          <a:xfrm flipH="1">
            <a:off x="11328400" y="6299200"/>
            <a:ext cx="863600" cy="5588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剪去左右顶角 26"/>
          <p:cNvSpPr/>
          <p:nvPr/>
        </p:nvSpPr>
        <p:spPr>
          <a:xfrm rot="3605203">
            <a:off x="11153507" y="-195712"/>
            <a:ext cx="1274345" cy="980665"/>
          </a:xfrm>
          <a:custGeom>
            <a:avLst/>
            <a:gdLst>
              <a:gd name="connsiteX0" fmla="*/ 600300 w 1639625"/>
              <a:gd name="connsiteY0" fmla="*/ 0 h 1639625"/>
              <a:gd name="connsiteX1" fmla="*/ 1039325 w 1639625"/>
              <a:gd name="connsiteY1" fmla="*/ 0 h 1639625"/>
              <a:gd name="connsiteX2" fmla="*/ 1639625 w 1639625"/>
              <a:gd name="connsiteY2" fmla="*/ 600300 h 1639625"/>
              <a:gd name="connsiteX3" fmla="*/ 1639625 w 1639625"/>
              <a:gd name="connsiteY3" fmla="*/ 1639625 h 1639625"/>
              <a:gd name="connsiteX4" fmla="*/ 1639625 w 1639625"/>
              <a:gd name="connsiteY4" fmla="*/ 1639625 h 1639625"/>
              <a:gd name="connsiteX5" fmla="*/ 0 w 1639625"/>
              <a:gd name="connsiteY5" fmla="*/ 1639625 h 1639625"/>
              <a:gd name="connsiteX6" fmla="*/ 0 w 1639625"/>
              <a:gd name="connsiteY6" fmla="*/ 1639625 h 1639625"/>
              <a:gd name="connsiteX7" fmla="*/ 0 w 1639625"/>
              <a:gd name="connsiteY7" fmla="*/ 600300 h 1639625"/>
              <a:gd name="connsiteX8" fmla="*/ 600300 w 1639625"/>
              <a:gd name="connsiteY8" fmla="*/ 0 h 1639625"/>
              <a:gd name="connsiteX0-1" fmla="*/ 600300 w 1639625"/>
              <a:gd name="connsiteY0-2" fmla="*/ 0 h 1639625"/>
              <a:gd name="connsiteX1-3" fmla="*/ 931166 w 1639625"/>
              <a:gd name="connsiteY1-4" fmla="*/ 164783 h 1639625"/>
              <a:gd name="connsiteX2-5" fmla="*/ 1639625 w 1639625"/>
              <a:gd name="connsiteY2-6" fmla="*/ 600300 h 1639625"/>
              <a:gd name="connsiteX3-7" fmla="*/ 1639625 w 1639625"/>
              <a:gd name="connsiteY3-8" fmla="*/ 1639625 h 1639625"/>
              <a:gd name="connsiteX4-9" fmla="*/ 1639625 w 1639625"/>
              <a:gd name="connsiteY4-10" fmla="*/ 1639625 h 1639625"/>
              <a:gd name="connsiteX5-11" fmla="*/ 0 w 1639625"/>
              <a:gd name="connsiteY5-12" fmla="*/ 1639625 h 1639625"/>
              <a:gd name="connsiteX6-13" fmla="*/ 0 w 1639625"/>
              <a:gd name="connsiteY6-14" fmla="*/ 1639625 h 1639625"/>
              <a:gd name="connsiteX7-15" fmla="*/ 0 w 1639625"/>
              <a:gd name="connsiteY7-16" fmla="*/ 600300 h 1639625"/>
              <a:gd name="connsiteX8-17" fmla="*/ 600300 w 1639625"/>
              <a:gd name="connsiteY8-18" fmla="*/ 0 h 1639625"/>
              <a:gd name="connsiteX0-19" fmla="*/ 390851 w 1639625"/>
              <a:gd name="connsiteY0-20" fmla="*/ 0 h 1693360"/>
              <a:gd name="connsiteX1-21" fmla="*/ 931166 w 1639625"/>
              <a:gd name="connsiteY1-22" fmla="*/ 218518 h 1693360"/>
              <a:gd name="connsiteX2-23" fmla="*/ 1639625 w 1639625"/>
              <a:gd name="connsiteY2-24" fmla="*/ 654035 h 1693360"/>
              <a:gd name="connsiteX3-25" fmla="*/ 1639625 w 1639625"/>
              <a:gd name="connsiteY3-26" fmla="*/ 1693360 h 1693360"/>
              <a:gd name="connsiteX4-27" fmla="*/ 1639625 w 1639625"/>
              <a:gd name="connsiteY4-28" fmla="*/ 1693360 h 1693360"/>
              <a:gd name="connsiteX5-29" fmla="*/ 0 w 1639625"/>
              <a:gd name="connsiteY5-30" fmla="*/ 1693360 h 1693360"/>
              <a:gd name="connsiteX6-31" fmla="*/ 0 w 1639625"/>
              <a:gd name="connsiteY6-32" fmla="*/ 1693360 h 1693360"/>
              <a:gd name="connsiteX7-33" fmla="*/ 0 w 1639625"/>
              <a:gd name="connsiteY7-34" fmla="*/ 654035 h 1693360"/>
              <a:gd name="connsiteX8-35" fmla="*/ 390851 w 1639625"/>
              <a:gd name="connsiteY8-36" fmla="*/ 0 h 1693360"/>
              <a:gd name="connsiteX0-37" fmla="*/ 942230 w 2191004"/>
              <a:gd name="connsiteY0-38" fmla="*/ 0 h 1693360"/>
              <a:gd name="connsiteX1-39" fmla="*/ 1482545 w 2191004"/>
              <a:gd name="connsiteY1-40" fmla="*/ 218518 h 1693360"/>
              <a:gd name="connsiteX2-41" fmla="*/ 2191004 w 2191004"/>
              <a:gd name="connsiteY2-42" fmla="*/ 654035 h 1693360"/>
              <a:gd name="connsiteX3-43" fmla="*/ 2191004 w 2191004"/>
              <a:gd name="connsiteY3-44" fmla="*/ 1693360 h 1693360"/>
              <a:gd name="connsiteX4-45" fmla="*/ 2191004 w 2191004"/>
              <a:gd name="connsiteY4-46" fmla="*/ 1693360 h 1693360"/>
              <a:gd name="connsiteX5-47" fmla="*/ 551379 w 2191004"/>
              <a:gd name="connsiteY5-48" fmla="*/ 1693360 h 1693360"/>
              <a:gd name="connsiteX6-49" fmla="*/ 551379 w 2191004"/>
              <a:gd name="connsiteY6-50" fmla="*/ 1693360 h 1693360"/>
              <a:gd name="connsiteX7-51" fmla="*/ 0 w 2191004"/>
              <a:gd name="connsiteY7-52" fmla="*/ 1658818 h 1693360"/>
              <a:gd name="connsiteX8-53" fmla="*/ 942230 w 2191004"/>
              <a:gd name="connsiteY8-54" fmla="*/ 0 h 1693360"/>
              <a:gd name="connsiteX0-55" fmla="*/ 942230 w 2191004"/>
              <a:gd name="connsiteY0-56" fmla="*/ 0 h 1693360"/>
              <a:gd name="connsiteX1-57" fmla="*/ 1453685 w 2191004"/>
              <a:gd name="connsiteY1-58" fmla="*/ 268682 h 1693360"/>
              <a:gd name="connsiteX2-59" fmla="*/ 2191004 w 2191004"/>
              <a:gd name="connsiteY2-60" fmla="*/ 654035 h 1693360"/>
              <a:gd name="connsiteX3-61" fmla="*/ 2191004 w 2191004"/>
              <a:gd name="connsiteY3-62" fmla="*/ 1693360 h 1693360"/>
              <a:gd name="connsiteX4-63" fmla="*/ 2191004 w 2191004"/>
              <a:gd name="connsiteY4-64" fmla="*/ 1693360 h 1693360"/>
              <a:gd name="connsiteX5-65" fmla="*/ 551379 w 2191004"/>
              <a:gd name="connsiteY5-66" fmla="*/ 1693360 h 1693360"/>
              <a:gd name="connsiteX6-67" fmla="*/ 551379 w 2191004"/>
              <a:gd name="connsiteY6-68" fmla="*/ 1693360 h 1693360"/>
              <a:gd name="connsiteX7-69" fmla="*/ 0 w 2191004"/>
              <a:gd name="connsiteY7-70" fmla="*/ 1658818 h 1693360"/>
              <a:gd name="connsiteX8-71" fmla="*/ 942230 w 2191004"/>
              <a:gd name="connsiteY8-72" fmla="*/ 0 h 1693360"/>
              <a:gd name="connsiteX0-73" fmla="*/ 998165 w 2191004"/>
              <a:gd name="connsiteY0-74" fmla="*/ 0 h 1674531"/>
              <a:gd name="connsiteX1-75" fmla="*/ 1453685 w 2191004"/>
              <a:gd name="connsiteY1-76" fmla="*/ 249853 h 1674531"/>
              <a:gd name="connsiteX2-77" fmla="*/ 2191004 w 2191004"/>
              <a:gd name="connsiteY2-78" fmla="*/ 635206 h 1674531"/>
              <a:gd name="connsiteX3-79" fmla="*/ 2191004 w 2191004"/>
              <a:gd name="connsiteY3-80" fmla="*/ 1674531 h 1674531"/>
              <a:gd name="connsiteX4-81" fmla="*/ 2191004 w 2191004"/>
              <a:gd name="connsiteY4-82" fmla="*/ 1674531 h 1674531"/>
              <a:gd name="connsiteX5-83" fmla="*/ 551379 w 2191004"/>
              <a:gd name="connsiteY5-84" fmla="*/ 1674531 h 1674531"/>
              <a:gd name="connsiteX6-85" fmla="*/ 551379 w 2191004"/>
              <a:gd name="connsiteY6-86" fmla="*/ 1674531 h 1674531"/>
              <a:gd name="connsiteX7-87" fmla="*/ 0 w 2191004"/>
              <a:gd name="connsiteY7-88" fmla="*/ 1639989 h 1674531"/>
              <a:gd name="connsiteX8-89" fmla="*/ 998165 w 2191004"/>
              <a:gd name="connsiteY8-90" fmla="*/ 0 h 1674531"/>
              <a:gd name="connsiteX0-91" fmla="*/ 978100 w 2191004"/>
              <a:gd name="connsiteY0-92" fmla="*/ 0 h 1686075"/>
              <a:gd name="connsiteX1-93" fmla="*/ 1453685 w 2191004"/>
              <a:gd name="connsiteY1-94" fmla="*/ 261397 h 1686075"/>
              <a:gd name="connsiteX2-95" fmla="*/ 2191004 w 2191004"/>
              <a:gd name="connsiteY2-96" fmla="*/ 646750 h 1686075"/>
              <a:gd name="connsiteX3-97" fmla="*/ 2191004 w 2191004"/>
              <a:gd name="connsiteY3-98" fmla="*/ 1686075 h 1686075"/>
              <a:gd name="connsiteX4-99" fmla="*/ 2191004 w 2191004"/>
              <a:gd name="connsiteY4-100" fmla="*/ 1686075 h 1686075"/>
              <a:gd name="connsiteX5-101" fmla="*/ 551379 w 2191004"/>
              <a:gd name="connsiteY5-102" fmla="*/ 1686075 h 1686075"/>
              <a:gd name="connsiteX6-103" fmla="*/ 551379 w 2191004"/>
              <a:gd name="connsiteY6-104" fmla="*/ 1686075 h 1686075"/>
              <a:gd name="connsiteX7-105" fmla="*/ 0 w 2191004"/>
              <a:gd name="connsiteY7-106" fmla="*/ 1651533 h 1686075"/>
              <a:gd name="connsiteX8-107" fmla="*/ 978100 w 2191004"/>
              <a:gd name="connsiteY8-108" fmla="*/ 0 h 1686075"/>
              <a:gd name="connsiteX0-109" fmla="*/ 978100 w 2191004"/>
              <a:gd name="connsiteY0-110" fmla="*/ 0 h 1686075"/>
              <a:gd name="connsiteX1-111" fmla="*/ 1453685 w 2191004"/>
              <a:gd name="connsiteY1-112" fmla="*/ 261397 h 1686075"/>
              <a:gd name="connsiteX2-113" fmla="*/ 2173688 w 2191004"/>
              <a:gd name="connsiteY2-114" fmla="*/ 676848 h 1686075"/>
              <a:gd name="connsiteX3-115" fmla="*/ 2191004 w 2191004"/>
              <a:gd name="connsiteY3-116" fmla="*/ 1686075 h 1686075"/>
              <a:gd name="connsiteX4-117" fmla="*/ 2191004 w 2191004"/>
              <a:gd name="connsiteY4-118" fmla="*/ 1686075 h 1686075"/>
              <a:gd name="connsiteX5-119" fmla="*/ 551379 w 2191004"/>
              <a:gd name="connsiteY5-120" fmla="*/ 1686075 h 1686075"/>
              <a:gd name="connsiteX6-121" fmla="*/ 551379 w 2191004"/>
              <a:gd name="connsiteY6-122" fmla="*/ 1686075 h 1686075"/>
              <a:gd name="connsiteX7-123" fmla="*/ 0 w 2191004"/>
              <a:gd name="connsiteY7-124" fmla="*/ 1651533 h 1686075"/>
              <a:gd name="connsiteX8-125" fmla="*/ 978100 w 2191004"/>
              <a:gd name="connsiteY8-126" fmla="*/ 0 h 1686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191004" h="1686075">
                <a:moveTo>
                  <a:pt x="978100" y="0"/>
                </a:moveTo>
                <a:lnTo>
                  <a:pt x="1453685" y="261397"/>
                </a:lnTo>
                <a:lnTo>
                  <a:pt x="2173688" y="676848"/>
                </a:lnTo>
                <a:lnTo>
                  <a:pt x="2191004" y="1686075"/>
                </a:lnTo>
                <a:lnTo>
                  <a:pt x="2191004" y="1686075"/>
                </a:lnTo>
                <a:lnTo>
                  <a:pt x="551379" y="1686075"/>
                </a:lnTo>
                <a:lnTo>
                  <a:pt x="551379" y="1686075"/>
                </a:lnTo>
                <a:lnTo>
                  <a:pt x="0" y="1651533"/>
                </a:lnTo>
                <a:lnTo>
                  <a:pt x="978100" y="0"/>
                </a:lnTo>
                <a:close/>
              </a:path>
            </a:pathLst>
          </a:cu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8900000">
            <a:off x="10738037" y="-309880"/>
            <a:ext cx="619760" cy="619760"/>
          </a:xfrm>
          <a:prstGeom prst="rtTriangle">
            <a:avLst/>
          </a:pr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76300" y="355600"/>
            <a:ext cx="285178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数据治理业务</a:t>
            </a:r>
          </a:p>
        </p:txBody>
      </p:sp>
      <p:sp>
        <p:nvSpPr>
          <p:cNvPr id="18" name="文本框 17"/>
          <p:cNvSpPr txBox="1"/>
          <p:nvPr/>
        </p:nvSpPr>
        <p:spPr>
          <a:xfrm>
            <a:off x="3869690" y="470535"/>
            <a:ext cx="1351280" cy="398780"/>
          </a:xfrm>
          <a:prstGeom prst="rect">
            <a:avLst/>
          </a:prstGeom>
          <a:noFill/>
        </p:spPr>
        <p:txBody>
          <a:bodyPr wrap="none" rtlCol="0" anchor="t">
            <a:spAutoFit/>
          </a:bodyPr>
          <a:lstStyle/>
          <a:p>
            <a:pPr algn="just"/>
            <a:r>
              <a:rPr lang="zh-CN" altLang="en-US" sz="2000" spc="300" dirty="0">
                <a:solidFill>
                  <a:schemeClr val="bg2">
                    <a:lumMod val="50000"/>
                  </a:schemeClr>
                </a:solidFill>
                <a:latin typeface="微软雅黑" panose="020B0503020204020204" pitchFamily="34" charset="-122"/>
                <a:ea typeface="微软雅黑" panose="020B0503020204020204" pitchFamily="34" charset="-122"/>
                <a:sym typeface="+mn-ea"/>
              </a:rPr>
              <a:t>数据架构</a:t>
            </a:r>
          </a:p>
        </p:txBody>
      </p:sp>
      <p:sp>
        <p:nvSpPr>
          <p:cNvPr id="19" name="矩形 18"/>
          <p:cNvSpPr/>
          <p:nvPr/>
        </p:nvSpPr>
        <p:spPr>
          <a:xfrm>
            <a:off x="3728085"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168400" y="1299210"/>
            <a:ext cx="1125855" cy="325120"/>
          </a:xfrm>
          <a:prstGeom prst="roundRect">
            <a:avLst/>
          </a:prstGeom>
          <a:noFill/>
          <a:ln w="57150">
            <a:solidFill>
              <a:srgbClr val="00CC99"/>
            </a:solidFill>
          </a:ln>
          <a:extLst>
            <a:ext uri="{909E8E84-426E-40DD-AFC4-6F175D3DCCD1}">
              <a14:hiddenFill xmlns:a14="http://schemas.microsoft.com/office/drawing/2010/main">
                <a:solidFill>
                  <a:srgbClr val="00CC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189605" y="1435735"/>
            <a:ext cx="2480310" cy="368300"/>
          </a:xfrm>
          <a:prstGeom prst="rect">
            <a:avLst/>
          </a:prstGeom>
          <a:noFill/>
          <a:ln w="9525">
            <a:noFill/>
          </a:ln>
        </p:spPr>
        <p:txBody>
          <a:bodyPr wrap="square">
            <a:spAutoFit/>
          </a:bodyPr>
          <a:lstStyle/>
          <a:p>
            <a:pPr indent="0"/>
            <a:r>
              <a:rPr lang="zh-CN" b="1">
                <a:solidFill>
                  <a:schemeClr val="bg2">
                    <a:lumMod val="25000"/>
                  </a:schemeClr>
                </a:solidFill>
                <a:latin typeface="微软雅黑" panose="020B0503020204020204" pitchFamily="34" charset="-122"/>
                <a:ea typeface="微软雅黑" panose="020B0503020204020204" pitchFamily="34" charset="-122"/>
              </a:rPr>
              <a:t>信息分类编码管理</a:t>
            </a:r>
          </a:p>
        </p:txBody>
      </p:sp>
      <p:sp>
        <p:nvSpPr>
          <p:cNvPr id="2" name="灯片编号占位符 1"/>
          <p:cNvSpPr>
            <a:spLocks noGrp="1"/>
          </p:cNvSpPr>
          <p:nvPr>
            <p:ph type="sldNum" sz="quarter" idx="12"/>
          </p:nvPr>
        </p:nvSpPr>
        <p:spPr/>
        <p:txBody>
          <a:bodyPr/>
          <a:lstStyle/>
          <a:p>
            <a:fld id="{89D326CB-CD4F-4FDD-B6AF-2E5E44856E09}" type="slidenum">
              <a:rPr lang="zh-CN" altLang="en-US" smtClean="0"/>
              <a:t>36</a:t>
            </a:fld>
            <a:endParaRPr lang="zh-CN"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1905" y="3573145"/>
            <a:ext cx="3364230" cy="3369945"/>
          </a:xfrm>
          <a:prstGeom prst="rect">
            <a:avLst/>
          </a:prstGeom>
        </p:spPr>
      </p:pic>
      <p:sp>
        <p:nvSpPr>
          <p:cNvPr id="23" name="矩形 22"/>
          <p:cNvSpPr/>
          <p:nvPr/>
        </p:nvSpPr>
        <p:spPr>
          <a:xfrm rot="2732008">
            <a:off x="8189760" y="695213"/>
            <a:ext cx="1920240" cy="235553"/>
          </a:xfrm>
          <a:custGeom>
            <a:avLst/>
            <a:gdLst>
              <a:gd name="connsiteX0" fmla="*/ 0 w 1920240"/>
              <a:gd name="connsiteY0" fmla="*/ 0 h 233680"/>
              <a:gd name="connsiteX1" fmla="*/ 1920240 w 1920240"/>
              <a:gd name="connsiteY1" fmla="*/ 0 h 233680"/>
              <a:gd name="connsiteX2" fmla="*/ 1920240 w 1920240"/>
              <a:gd name="connsiteY2" fmla="*/ 233680 h 233680"/>
              <a:gd name="connsiteX3" fmla="*/ 0 w 1920240"/>
              <a:gd name="connsiteY3" fmla="*/ 233680 h 233680"/>
              <a:gd name="connsiteX4" fmla="*/ 0 w 1920240"/>
              <a:gd name="connsiteY4" fmla="*/ 0 h 233680"/>
              <a:gd name="connsiteX0-1" fmla="*/ 143945 w 1920240"/>
              <a:gd name="connsiteY0-2" fmla="*/ 27398 h 233680"/>
              <a:gd name="connsiteX1-3" fmla="*/ 1920240 w 1920240"/>
              <a:gd name="connsiteY1-4" fmla="*/ 0 h 233680"/>
              <a:gd name="connsiteX2-5" fmla="*/ 1920240 w 1920240"/>
              <a:gd name="connsiteY2-6" fmla="*/ 233680 h 233680"/>
              <a:gd name="connsiteX3-7" fmla="*/ 0 w 1920240"/>
              <a:gd name="connsiteY3-8" fmla="*/ 233680 h 233680"/>
              <a:gd name="connsiteX4-9" fmla="*/ 143945 w 1920240"/>
              <a:gd name="connsiteY4-10" fmla="*/ 27398 h 233680"/>
              <a:gd name="connsiteX0-11" fmla="*/ 143945 w 1920240"/>
              <a:gd name="connsiteY0-12" fmla="*/ 27398 h 235553"/>
              <a:gd name="connsiteX1-13" fmla="*/ 1920240 w 1920240"/>
              <a:gd name="connsiteY1-14" fmla="*/ 0 h 235553"/>
              <a:gd name="connsiteX2-15" fmla="*/ 1719091 w 1920240"/>
              <a:gd name="connsiteY2-16" fmla="*/ 235553 h 235553"/>
              <a:gd name="connsiteX3-17" fmla="*/ 0 w 1920240"/>
              <a:gd name="connsiteY3-18" fmla="*/ 233680 h 235553"/>
              <a:gd name="connsiteX4-19" fmla="*/ 143945 w 1920240"/>
              <a:gd name="connsiteY4-20" fmla="*/ 27398 h 2355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20240" h="235553">
                <a:moveTo>
                  <a:pt x="143945" y="27398"/>
                </a:moveTo>
                <a:lnTo>
                  <a:pt x="1920240" y="0"/>
                </a:lnTo>
                <a:lnTo>
                  <a:pt x="1719091" y="235553"/>
                </a:lnTo>
                <a:lnTo>
                  <a:pt x="0" y="233680"/>
                </a:lnTo>
                <a:lnTo>
                  <a:pt x="143945" y="27398"/>
                </a:lnTo>
                <a:close/>
              </a:path>
            </a:pathLst>
          </a:custGeom>
          <a:solidFill>
            <a:srgbClr val="00CC9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p:cNvSpPr/>
          <p:nvPr/>
        </p:nvSpPr>
        <p:spPr>
          <a:xfrm rot="2732008">
            <a:off x="7558219" y="441056"/>
            <a:ext cx="1212576" cy="239014"/>
          </a:xfrm>
          <a:custGeom>
            <a:avLst/>
            <a:gdLst>
              <a:gd name="connsiteX0" fmla="*/ 0 w 1212576"/>
              <a:gd name="connsiteY0" fmla="*/ 0 h 237408"/>
              <a:gd name="connsiteX1" fmla="*/ 1212576 w 1212576"/>
              <a:gd name="connsiteY1" fmla="*/ 0 h 237408"/>
              <a:gd name="connsiteX2" fmla="*/ 1212576 w 1212576"/>
              <a:gd name="connsiteY2" fmla="*/ 237408 h 237408"/>
              <a:gd name="connsiteX3" fmla="*/ 0 w 1212576"/>
              <a:gd name="connsiteY3" fmla="*/ 237408 h 237408"/>
              <a:gd name="connsiteX4" fmla="*/ 0 w 1212576"/>
              <a:gd name="connsiteY4" fmla="*/ 0 h 237408"/>
              <a:gd name="connsiteX0-1" fmla="*/ 0 w 1212576"/>
              <a:gd name="connsiteY0-2" fmla="*/ 0 h 237408"/>
              <a:gd name="connsiteX1-3" fmla="*/ 1212576 w 1212576"/>
              <a:gd name="connsiteY1-4" fmla="*/ 0 h 237408"/>
              <a:gd name="connsiteX2-5" fmla="*/ 1061648 w 1212576"/>
              <a:gd name="connsiteY2-6" fmla="*/ 231629 h 237408"/>
              <a:gd name="connsiteX3-7" fmla="*/ 0 w 1212576"/>
              <a:gd name="connsiteY3-8" fmla="*/ 237408 h 237408"/>
              <a:gd name="connsiteX4-9" fmla="*/ 0 w 1212576"/>
              <a:gd name="connsiteY4-10" fmla="*/ 0 h 237408"/>
              <a:gd name="connsiteX0-11" fmla="*/ 172413 w 1212576"/>
              <a:gd name="connsiteY0-12" fmla="*/ 0 h 239014"/>
              <a:gd name="connsiteX1-13" fmla="*/ 1212576 w 1212576"/>
              <a:gd name="connsiteY1-14" fmla="*/ 1606 h 239014"/>
              <a:gd name="connsiteX2-15" fmla="*/ 1061648 w 1212576"/>
              <a:gd name="connsiteY2-16" fmla="*/ 233235 h 239014"/>
              <a:gd name="connsiteX3-17" fmla="*/ 0 w 1212576"/>
              <a:gd name="connsiteY3-18" fmla="*/ 239014 h 239014"/>
              <a:gd name="connsiteX4-19" fmla="*/ 172413 w 1212576"/>
              <a:gd name="connsiteY4-20" fmla="*/ 0 h 2390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2576" h="239014">
                <a:moveTo>
                  <a:pt x="172413" y="0"/>
                </a:moveTo>
                <a:lnTo>
                  <a:pt x="1212576" y="1606"/>
                </a:lnTo>
                <a:lnTo>
                  <a:pt x="1061648" y="233235"/>
                </a:lnTo>
                <a:lnTo>
                  <a:pt x="0" y="239014"/>
                </a:lnTo>
                <a:lnTo>
                  <a:pt x="172413" y="0"/>
                </a:lnTo>
                <a:close/>
              </a:path>
            </a:pathLst>
          </a:custGeom>
          <a:solidFill>
            <a:srgbClr val="00CC99">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2"/>
          <p:cNvSpPr/>
          <p:nvPr/>
        </p:nvSpPr>
        <p:spPr>
          <a:xfrm rot="2732008">
            <a:off x="2494087" y="5927709"/>
            <a:ext cx="1920240" cy="235553"/>
          </a:xfrm>
          <a:custGeom>
            <a:avLst/>
            <a:gdLst>
              <a:gd name="connsiteX0" fmla="*/ 0 w 1920240"/>
              <a:gd name="connsiteY0" fmla="*/ 0 h 233680"/>
              <a:gd name="connsiteX1" fmla="*/ 1920240 w 1920240"/>
              <a:gd name="connsiteY1" fmla="*/ 0 h 233680"/>
              <a:gd name="connsiteX2" fmla="*/ 1920240 w 1920240"/>
              <a:gd name="connsiteY2" fmla="*/ 233680 h 233680"/>
              <a:gd name="connsiteX3" fmla="*/ 0 w 1920240"/>
              <a:gd name="connsiteY3" fmla="*/ 233680 h 233680"/>
              <a:gd name="connsiteX4" fmla="*/ 0 w 1920240"/>
              <a:gd name="connsiteY4" fmla="*/ 0 h 233680"/>
              <a:gd name="connsiteX0-1" fmla="*/ 143945 w 1920240"/>
              <a:gd name="connsiteY0-2" fmla="*/ 27398 h 233680"/>
              <a:gd name="connsiteX1-3" fmla="*/ 1920240 w 1920240"/>
              <a:gd name="connsiteY1-4" fmla="*/ 0 h 233680"/>
              <a:gd name="connsiteX2-5" fmla="*/ 1920240 w 1920240"/>
              <a:gd name="connsiteY2-6" fmla="*/ 233680 h 233680"/>
              <a:gd name="connsiteX3-7" fmla="*/ 0 w 1920240"/>
              <a:gd name="connsiteY3-8" fmla="*/ 233680 h 233680"/>
              <a:gd name="connsiteX4-9" fmla="*/ 143945 w 1920240"/>
              <a:gd name="connsiteY4-10" fmla="*/ 27398 h 233680"/>
              <a:gd name="connsiteX0-11" fmla="*/ 143945 w 1920240"/>
              <a:gd name="connsiteY0-12" fmla="*/ 27398 h 235553"/>
              <a:gd name="connsiteX1-13" fmla="*/ 1920240 w 1920240"/>
              <a:gd name="connsiteY1-14" fmla="*/ 0 h 235553"/>
              <a:gd name="connsiteX2-15" fmla="*/ 1719091 w 1920240"/>
              <a:gd name="connsiteY2-16" fmla="*/ 235553 h 235553"/>
              <a:gd name="connsiteX3-17" fmla="*/ 0 w 1920240"/>
              <a:gd name="connsiteY3-18" fmla="*/ 233680 h 235553"/>
              <a:gd name="connsiteX4-19" fmla="*/ 143945 w 1920240"/>
              <a:gd name="connsiteY4-20" fmla="*/ 27398 h 2355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20240" h="235553">
                <a:moveTo>
                  <a:pt x="143945" y="27398"/>
                </a:moveTo>
                <a:lnTo>
                  <a:pt x="1920240" y="0"/>
                </a:lnTo>
                <a:lnTo>
                  <a:pt x="1719091" y="235553"/>
                </a:lnTo>
                <a:lnTo>
                  <a:pt x="0" y="233680"/>
                </a:lnTo>
                <a:lnTo>
                  <a:pt x="143945" y="27398"/>
                </a:lnTo>
                <a:close/>
              </a:path>
            </a:pathLst>
          </a:custGeom>
          <a:solidFill>
            <a:srgbClr val="00CC9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23"/>
          <p:cNvSpPr/>
          <p:nvPr/>
        </p:nvSpPr>
        <p:spPr>
          <a:xfrm rot="2732008">
            <a:off x="1862546" y="5451302"/>
            <a:ext cx="1212576" cy="239014"/>
          </a:xfrm>
          <a:custGeom>
            <a:avLst/>
            <a:gdLst>
              <a:gd name="connsiteX0" fmla="*/ 0 w 1212576"/>
              <a:gd name="connsiteY0" fmla="*/ 0 h 237408"/>
              <a:gd name="connsiteX1" fmla="*/ 1212576 w 1212576"/>
              <a:gd name="connsiteY1" fmla="*/ 0 h 237408"/>
              <a:gd name="connsiteX2" fmla="*/ 1212576 w 1212576"/>
              <a:gd name="connsiteY2" fmla="*/ 237408 h 237408"/>
              <a:gd name="connsiteX3" fmla="*/ 0 w 1212576"/>
              <a:gd name="connsiteY3" fmla="*/ 237408 h 237408"/>
              <a:gd name="connsiteX4" fmla="*/ 0 w 1212576"/>
              <a:gd name="connsiteY4" fmla="*/ 0 h 237408"/>
              <a:gd name="connsiteX0-1" fmla="*/ 0 w 1212576"/>
              <a:gd name="connsiteY0-2" fmla="*/ 0 h 237408"/>
              <a:gd name="connsiteX1-3" fmla="*/ 1212576 w 1212576"/>
              <a:gd name="connsiteY1-4" fmla="*/ 0 h 237408"/>
              <a:gd name="connsiteX2-5" fmla="*/ 1061648 w 1212576"/>
              <a:gd name="connsiteY2-6" fmla="*/ 231629 h 237408"/>
              <a:gd name="connsiteX3-7" fmla="*/ 0 w 1212576"/>
              <a:gd name="connsiteY3-8" fmla="*/ 237408 h 237408"/>
              <a:gd name="connsiteX4-9" fmla="*/ 0 w 1212576"/>
              <a:gd name="connsiteY4-10" fmla="*/ 0 h 237408"/>
              <a:gd name="connsiteX0-11" fmla="*/ 172413 w 1212576"/>
              <a:gd name="connsiteY0-12" fmla="*/ 0 h 239014"/>
              <a:gd name="connsiteX1-13" fmla="*/ 1212576 w 1212576"/>
              <a:gd name="connsiteY1-14" fmla="*/ 1606 h 239014"/>
              <a:gd name="connsiteX2-15" fmla="*/ 1061648 w 1212576"/>
              <a:gd name="connsiteY2-16" fmla="*/ 233235 h 239014"/>
              <a:gd name="connsiteX3-17" fmla="*/ 0 w 1212576"/>
              <a:gd name="connsiteY3-18" fmla="*/ 239014 h 239014"/>
              <a:gd name="connsiteX4-19" fmla="*/ 172413 w 1212576"/>
              <a:gd name="connsiteY4-20" fmla="*/ 0 h 2390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2576" h="239014">
                <a:moveTo>
                  <a:pt x="172413" y="0"/>
                </a:moveTo>
                <a:lnTo>
                  <a:pt x="1212576" y="1606"/>
                </a:lnTo>
                <a:lnTo>
                  <a:pt x="1061648" y="233235"/>
                </a:lnTo>
                <a:lnTo>
                  <a:pt x="0" y="239014"/>
                </a:lnTo>
                <a:lnTo>
                  <a:pt x="172413" y="0"/>
                </a:lnTo>
                <a:close/>
              </a:path>
            </a:pathLst>
          </a:custGeom>
          <a:solidFill>
            <a:srgbClr val="00CC99">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811655" y="2100580"/>
            <a:ext cx="7303770" cy="1271270"/>
          </a:xfrm>
          <a:prstGeom prst="rect">
            <a:avLst/>
          </a:prstGeom>
          <a:noFill/>
        </p:spPr>
        <p:txBody>
          <a:bodyPr wrap="square" rtlCol="0">
            <a:spAutoFit/>
          </a:bodyPr>
          <a:lstStyle>
            <a:defPPr>
              <a:defRPr lang="zh-CN"/>
            </a:defPPr>
            <a:lvl1pPr algn="just">
              <a:lnSpc>
                <a:spcPct val="120000"/>
              </a:lnSpc>
              <a:defRPr sz="1400" spc="3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65000"/>
                    <a:lumOff val="35000"/>
                  </a:schemeClr>
                </a:solidFill>
              </a:rPr>
              <a:t>能够连接业务架构中的流程、功能、人员，也能够连接数据架构中数据的管理和使用，还能够提出对于技术架构和IT基础设施的要求，在整个业务需求落地实现中发挥核心作用</a:t>
            </a:r>
          </a:p>
          <a:p>
            <a:endParaRPr lang="zh-CN" altLang="en-US" sz="1600" dirty="0">
              <a:solidFill>
                <a:schemeClr val="tx1">
                  <a:lumMod val="65000"/>
                  <a:lumOff val="35000"/>
                </a:schemeClr>
              </a:solidFill>
            </a:endParaRPr>
          </a:p>
        </p:txBody>
      </p:sp>
      <p:sp>
        <p:nvSpPr>
          <p:cNvPr id="28" name="文本框 27"/>
          <p:cNvSpPr txBox="1"/>
          <p:nvPr/>
        </p:nvSpPr>
        <p:spPr>
          <a:xfrm>
            <a:off x="1762363" y="1565276"/>
            <a:ext cx="2113187" cy="460375"/>
          </a:xfrm>
          <a:prstGeom prst="rect">
            <a:avLst/>
          </a:prstGeom>
          <a:noFill/>
        </p:spPr>
        <p:txBody>
          <a:bodyPr wrap="square" rtlCol="0">
            <a:spAutoFit/>
          </a:bodyPr>
          <a:lstStyle/>
          <a:p>
            <a:pPr algn="just"/>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应用架构</a:t>
            </a:r>
          </a:p>
        </p:txBody>
      </p:sp>
      <p:pic>
        <p:nvPicPr>
          <p:cNvPr id="3" name="图片 2"/>
          <p:cNvPicPr>
            <a:picLocks noChangeAspect="1"/>
          </p:cNvPicPr>
          <p:nvPr/>
        </p:nvPicPr>
        <p:blipFill>
          <a:blip r:embed="rId3"/>
          <a:stretch>
            <a:fillRect/>
          </a:stretch>
        </p:blipFill>
        <p:spPr>
          <a:xfrm>
            <a:off x="8674100" y="44450"/>
            <a:ext cx="3496310" cy="3502660"/>
          </a:xfrm>
          <a:prstGeom prst="rect">
            <a:avLst/>
          </a:prstGeom>
        </p:spPr>
      </p:pic>
      <p:sp>
        <p:nvSpPr>
          <p:cNvPr id="8"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876300" y="355600"/>
            <a:ext cx="285178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a:t>
            </a:r>
          </a:p>
        </p:txBody>
      </p:sp>
      <p:sp>
        <p:nvSpPr>
          <p:cNvPr id="2" name="文本框 1"/>
          <p:cNvSpPr txBox="1"/>
          <p:nvPr/>
        </p:nvSpPr>
        <p:spPr>
          <a:xfrm>
            <a:off x="7432040" y="3054985"/>
            <a:ext cx="2172970" cy="3041015"/>
          </a:xfrm>
          <a:prstGeom prst="rect">
            <a:avLst/>
          </a:prstGeom>
          <a:noFill/>
        </p:spPr>
        <p:txBody>
          <a:bodyPr wrap="square" rtlCol="0">
            <a:spAutoFit/>
          </a:bodyPr>
          <a:lstStyle/>
          <a:p>
            <a:pPr algn="just">
              <a:lnSpc>
                <a:spcPct val="120000"/>
              </a:lnSpc>
              <a:spcBef>
                <a:spcPts val="0"/>
              </a:spcBef>
              <a:spcAft>
                <a:spcPts val="0"/>
              </a:spcAft>
            </a:pPr>
            <a:r>
              <a:rPr lang="zh-CN" altLang="en-US" sz="1600" spc="300" dirty="0" smtClean="0">
                <a:solidFill>
                  <a:schemeClr val="tx1">
                    <a:lumMod val="65000"/>
                    <a:lumOff val="35000"/>
                  </a:schemeClr>
                </a:solidFill>
                <a:latin typeface="微软雅黑" panose="020B0503020204020204" pitchFamily="34" charset="-122"/>
                <a:ea typeface="微软雅黑" panose="020B0503020204020204" pitchFamily="34" charset="-122"/>
              </a:rPr>
              <a:t>应用组</a:t>
            </a:r>
          </a:p>
          <a:p>
            <a:pPr algn="just">
              <a:lnSpc>
                <a:spcPct val="120000"/>
              </a:lnSpc>
              <a:spcBef>
                <a:spcPts val="0"/>
              </a:spcBef>
              <a:spcAft>
                <a:spcPts val="0"/>
              </a:spcAft>
            </a:pPr>
            <a:r>
              <a:rPr lang="zh-CN" altLang="en-US" sz="1600" spc="300" dirty="0" smtClean="0">
                <a:solidFill>
                  <a:schemeClr val="tx1">
                    <a:lumMod val="65000"/>
                    <a:lumOff val="35000"/>
                  </a:schemeClr>
                </a:solidFill>
                <a:latin typeface="微软雅黑" panose="020B0503020204020204" pitchFamily="34" charset="-122"/>
                <a:ea typeface="微软雅黑" panose="020B0503020204020204" pitchFamily="34" charset="-122"/>
              </a:rPr>
              <a:t>逻辑子系统</a:t>
            </a:r>
          </a:p>
          <a:p>
            <a:pPr algn="just">
              <a:lnSpc>
                <a:spcPct val="120000"/>
              </a:lnSpc>
              <a:spcBef>
                <a:spcPts val="0"/>
              </a:spcBef>
              <a:spcAft>
                <a:spcPts val="0"/>
              </a:spcAft>
            </a:pPr>
            <a:r>
              <a:rPr lang="zh-CN" altLang="en-US" sz="1600" spc="300" dirty="0" smtClean="0">
                <a:solidFill>
                  <a:schemeClr val="tx1">
                    <a:lumMod val="65000"/>
                    <a:lumOff val="35000"/>
                  </a:schemeClr>
                </a:solidFill>
                <a:latin typeface="微软雅黑" panose="020B0503020204020204" pitchFamily="34" charset="-122"/>
                <a:ea typeface="微软雅黑" panose="020B0503020204020204" pitchFamily="34" charset="-122"/>
              </a:rPr>
              <a:t>逻辑功能</a:t>
            </a:r>
          </a:p>
          <a:p>
            <a:pPr algn="just">
              <a:lnSpc>
                <a:spcPct val="120000"/>
              </a:lnSpc>
              <a:spcBef>
                <a:spcPts val="0"/>
              </a:spcBef>
              <a:spcAft>
                <a:spcPts val="0"/>
              </a:spcAft>
            </a:pPr>
            <a:r>
              <a:rPr lang="zh-CN" altLang="en-US" sz="1600" spc="300" dirty="0" smtClean="0">
                <a:solidFill>
                  <a:schemeClr val="tx1">
                    <a:lumMod val="65000"/>
                    <a:lumOff val="35000"/>
                  </a:schemeClr>
                </a:solidFill>
                <a:latin typeface="微软雅黑" panose="020B0503020204020204" pitchFamily="34" charset="-122"/>
                <a:ea typeface="微软雅黑" panose="020B0503020204020204" pitchFamily="34" charset="-122"/>
              </a:rPr>
              <a:t>物理子系统</a:t>
            </a:r>
          </a:p>
          <a:p>
            <a:pPr algn="just">
              <a:lnSpc>
                <a:spcPct val="120000"/>
              </a:lnSpc>
              <a:spcBef>
                <a:spcPts val="0"/>
              </a:spcBef>
              <a:spcAft>
                <a:spcPts val="0"/>
              </a:spcAft>
            </a:pPr>
            <a:r>
              <a:rPr lang="zh-CN" altLang="en-US" sz="1600" spc="300" dirty="0" smtClean="0">
                <a:solidFill>
                  <a:schemeClr val="tx1">
                    <a:lumMod val="65000"/>
                    <a:lumOff val="35000"/>
                  </a:schemeClr>
                </a:solidFill>
                <a:latin typeface="微软雅黑" panose="020B0503020204020204" pitchFamily="34" charset="-122"/>
                <a:ea typeface="微软雅黑" panose="020B0503020204020204" pitchFamily="34" charset="-122"/>
              </a:rPr>
              <a:t>物理功能</a:t>
            </a:r>
          </a:p>
          <a:p>
            <a:pPr algn="just">
              <a:lnSpc>
                <a:spcPct val="120000"/>
              </a:lnSpc>
              <a:spcBef>
                <a:spcPts val="0"/>
              </a:spcBef>
              <a:spcAft>
                <a:spcPts val="0"/>
              </a:spcAft>
            </a:pPr>
            <a:r>
              <a:rPr lang="zh-CN" altLang="en-US" sz="1600" spc="300" dirty="0" smtClean="0">
                <a:solidFill>
                  <a:schemeClr val="tx1">
                    <a:lumMod val="65000"/>
                    <a:lumOff val="35000"/>
                  </a:schemeClr>
                </a:solidFill>
                <a:latin typeface="微软雅黑" panose="020B0503020204020204" pitchFamily="34" charset="-122"/>
                <a:ea typeface="微软雅黑" panose="020B0503020204020204" pitchFamily="34" charset="-122"/>
              </a:rPr>
              <a:t>共享功能块</a:t>
            </a:r>
          </a:p>
          <a:p>
            <a:pPr algn="just">
              <a:lnSpc>
                <a:spcPct val="120000"/>
              </a:lnSpc>
              <a:spcBef>
                <a:spcPts val="0"/>
              </a:spcBef>
              <a:spcAft>
                <a:spcPts val="0"/>
              </a:spcAft>
            </a:pPr>
            <a:r>
              <a:rPr lang="zh-CN" altLang="en-US" sz="1600" spc="300" dirty="0" smtClean="0">
                <a:solidFill>
                  <a:schemeClr val="tx1">
                    <a:lumMod val="65000"/>
                    <a:lumOff val="35000"/>
                  </a:schemeClr>
                </a:solidFill>
                <a:latin typeface="微软雅黑" panose="020B0503020204020204" pitchFamily="34" charset="-122"/>
                <a:ea typeface="微软雅黑" panose="020B0503020204020204" pitchFamily="34" charset="-122"/>
              </a:rPr>
              <a:t>子系统数据模型</a:t>
            </a:r>
          </a:p>
          <a:p>
            <a:pPr algn="just">
              <a:lnSpc>
                <a:spcPct val="120000"/>
              </a:lnSpc>
              <a:spcBef>
                <a:spcPts val="0"/>
              </a:spcBef>
              <a:spcAft>
                <a:spcPts val="0"/>
              </a:spcAft>
            </a:pPr>
            <a:r>
              <a:rPr lang="zh-CN" altLang="en-US" sz="1600" spc="300" dirty="0" smtClean="0">
                <a:solidFill>
                  <a:schemeClr val="tx1">
                    <a:lumMod val="65000"/>
                    <a:lumOff val="35000"/>
                  </a:schemeClr>
                </a:solidFill>
                <a:latin typeface="微软雅黑" panose="020B0503020204020204" pitchFamily="34" charset="-122"/>
                <a:ea typeface="微软雅黑" panose="020B0503020204020204" pitchFamily="34" charset="-122"/>
              </a:rPr>
              <a:t>应用关系</a:t>
            </a:r>
          </a:p>
          <a:p>
            <a:pPr algn="just">
              <a:lnSpc>
                <a:spcPct val="120000"/>
              </a:lnSpc>
              <a:spcBef>
                <a:spcPts val="0"/>
              </a:spcBef>
              <a:spcAft>
                <a:spcPts val="0"/>
              </a:spcAft>
            </a:pPr>
            <a:r>
              <a:rPr lang="zh-CN" altLang="en-US" sz="1600" spc="300" dirty="0" smtClean="0">
                <a:solidFill>
                  <a:schemeClr val="tx1">
                    <a:lumMod val="65000"/>
                    <a:lumOff val="35000"/>
                  </a:schemeClr>
                </a:solidFill>
                <a:latin typeface="微软雅黑" panose="020B0503020204020204" pitchFamily="34" charset="-122"/>
                <a:ea typeface="微软雅黑" panose="020B0503020204020204" pitchFamily="34" charset="-122"/>
              </a:rPr>
              <a:t>应用接口与服务</a:t>
            </a:r>
          </a:p>
          <a:p>
            <a:pPr algn="just">
              <a:lnSpc>
                <a:spcPct val="120000"/>
              </a:lnSpc>
              <a:spcBef>
                <a:spcPts val="0"/>
              </a:spcBef>
              <a:spcAft>
                <a:spcPts val="0"/>
              </a:spcAft>
            </a:pPr>
            <a:r>
              <a:rPr lang="en-US" altLang="zh-CN" sz="1600" spc="300" dirty="0" smtClean="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 name="文本框 3"/>
          <p:cNvSpPr txBox="1"/>
          <p:nvPr/>
        </p:nvSpPr>
        <p:spPr>
          <a:xfrm>
            <a:off x="5699125" y="3884930"/>
            <a:ext cx="1630680" cy="337185"/>
          </a:xfrm>
          <a:prstGeom prst="rect">
            <a:avLst/>
          </a:prstGeom>
          <a:noFill/>
        </p:spPr>
        <p:txBody>
          <a:bodyPr wrap="none" rtlCol="0" anchor="t">
            <a:spAutoFit/>
          </a:bodyPr>
          <a:lstStyle/>
          <a:p>
            <a:pPr algn="just"/>
            <a:r>
              <a:rPr lang="zh-CN" altLang="en-US" sz="1600" b="1" spc="300"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应用架构包括</a:t>
            </a:r>
          </a:p>
        </p:txBody>
      </p:sp>
      <p:sp>
        <p:nvSpPr>
          <p:cNvPr id="5" name="矩形 4"/>
          <p:cNvSpPr/>
          <p:nvPr/>
        </p:nvSpPr>
        <p:spPr>
          <a:xfrm>
            <a:off x="7327265" y="3096895"/>
            <a:ext cx="76200" cy="3031490"/>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灯片编号占位符 5"/>
          <p:cNvSpPr>
            <a:spLocks noGrp="1"/>
          </p:cNvSpPr>
          <p:nvPr>
            <p:ph type="sldNum" sz="quarter" idx="12"/>
          </p:nvPr>
        </p:nvSpPr>
        <p:spPr/>
        <p:txBody>
          <a:bodyPr/>
          <a:lstStyle/>
          <a:p>
            <a:fld id="{89D326CB-CD4F-4FDD-B6AF-2E5E44856E09}" type="slidenum">
              <a:rPr lang="zh-CN" altLang="en-US" smtClean="0"/>
              <a:t>37</a:t>
            </a:fld>
            <a:endParaRPr lang="zh-CN"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4"/>
          <p:cNvPicPr>
            <a:picLocks noChangeAspect="1"/>
          </p:cNvPicPr>
          <p:nvPr/>
        </p:nvPicPr>
        <p:blipFill>
          <a:blip r:embed="rId2"/>
          <a:stretch>
            <a:fillRect/>
          </a:stretch>
        </p:blipFill>
        <p:spPr>
          <a:xfrm>
            <a:off x="1230630" y="1299210"/>
            <a:ext cx="9855200" cy="3836035"/>
          </a:xfrm>
          <a:prstGeom prst="rect">
            <a:avLst/>
          </a:prstGeom>
          <a:ln>
            <a:solidFill>
              <a:schemeClr val="bg2">
                <a:lumMod val="75000"/>
              </a:schemeClr>
            </a:solidFill>
          </a:ln>
        </p:spPr>
      </p:pic>
      <p:sp>
        <p:nvSpPr>
          <p:cNvPr id="3" name="直角三角形 2"/>
          <p:cNvSpPr/>
          <p:nvPr/>
        </p:nvSpPr>
        <p:spPr>
          <a:xfrm flipH="1">
            <a:off x="11328400" y="6299200"/>
            <a:ext cx="863600" cy="5588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剪去左右顶角 26"/>
          <p:cNvSpPr/>
          <p:nvPr/>
        </p:nvSpPr>
        <p:spPr>
          <a:xfrm rot="3605203">
            <a:off x="11153507" y="-195712"/>
            <a:ext cx="1274345" cy="980665"/>
          </a:xfrm>
          <a:custGeom>
            <a:avLst/>
            <a:gdLst>
              <a:gd name="connsiteX0" fmla="*/ 600300 w 1639625"/>
              <a:gd name="connsiteY0" fmla="*/ 0 h 1639625"/>
              <a:gd name="connsiteX1" fmla="*/ 1039325 w 1639625"/>
              <a:gd name="connsiteY1" fmla="*/ 0 h 1639625"/>
              <a:gd name="connsiteX2" fmla="*/ 1639625 w 1639625"/>
              <a:gd name="connsiteY2" fmla="*/ 600300 h 1639625"/>
              <a:gd name="connsiteX3" fmla="*/ 1639625 w 1639625"/>
              <a:gd name="connsiteY3" fmla="*/ 1639625 h 1639625"/>
              <a:gd name="connsiteX4" fmla="*/ 1639625 w 1639625"/>
              <a:gd name="connsiteY4" fmla="*/ 1639625 h 1639625"/>
              <a:gd name="connsiteX5" fmla="*/ 0 w 1639625"/>
              <a:gd name="connsiteY5" fmla="*/ 1639625 h 1639625"/>
              <a:gd name="connsiteX6" fmla="*/ 0 w 1639625"/>
              <a:gd name="connsiteY6" fmla="*/ 1639625 h 1639625"/>
              <a:gd name="connsiteX7" fmla="*/ 0 w 1639625"/>
              <a:gd name="connsiteY7" fmla="*/ 600300 h 1639625"/>
              <a:gd name="connsiteX8" fmla="*/ 600300 w 1639625"/>
              <a:gd name="connsiteY8" fmla="*/ 0 h 1639625"/>
              <a:gd name="connsiteX0-1" fmla="*/ 600300 w 1639625"/>
              <a:gd name="connsiteY0-2" fmla="*/ 0 h 1639625"/>
              <a:gd name="connsiteX1-3" fmla="*/ 931166 w 1639625"/>
              <a:gd name="connsiteY1-4" fmla="*/ 164783 h 1639625"/>
              <a:gd name="connsiteX2-5" fmla="*/ 1639625 w 1639625"/>
              <a:gd name="connsiteY2-6" fmla="*/ 600300 h 1639625"/>
              <a:gd name="connsiteX3-7" fmla="*/ 1639625 w 1639625"/>
              <a:gd name="connsiteY3-8" fmla="*/ 1639625 h 1639625"/>
              <a:gd name="connsiteX4-9" fmla="*/ 1639625 w 1639625"/>
              <a:gd name="connsiteY4-10" fmla="*/ 1639625 h 1639625"/>
              <a:gd name="connsiteX5-11" fmla="*/ 0 w 1639625"/>
              <a:gd name="connsiteY5-12" fmla="*/ 1639625 h 1639625"/>
              <a:gd name="connsiteX6-13" fmla="*/ 0 w 1639625"/>
              <a:gd name="connsiteY6-14" fmla="*/ 1639625 h 1639625"/>
              <a:gd name="connsiteX7-15" fmla="*/ 0 w 1639625"/>
              <a:gd name="connsiteY7-16" fmla="*/ 600300 h 1639625"/>
              <a:gd name="connsiteX8-17" fmla="*/ 600300 w 1639625"/>
              <a:gd name="connsiteY8-18" fmla="*/ 0 h 1639625"/>
              <a:gd name="connsiteX0-19" fmla="*/ 390851 w 1639625"/>
              <a:gd name="connsiteY0-20" fmla="*/ 0 h 1693360"/>
              <a:gd name="connsiteX1-21" fmla="*/ 931166 w 1639625"/>
              <a:gd name="connsiteY1-22" fmla="*/ 218518 h 1693360"/>
              <a:gd name="connsiteX2-23" fmla="*/ 1639625 w 1639625"/>
              <a:gd name="connsiteY2-24" fmla="*/ 654035 h 1693360"/>
              <a:gd name="connsiteX3-25" fmla="*/ 1639625 w 1639625"/>
              <a:gd name="connsiteY3-26" fmla="*/ 1693360 h 1693360"/>
              <a:gd name="connsiteX4-27" fmla="*/ 1639625 w 1639625"/>
              <a:gd name="connsiteY4-28" fmla="*/ 1693360 h 1693360"/>
              <a:gd name="connsiteX5-29" fmla="*/ 0 w 1639625"/>
              <a:gd name="connsiteY5-30" fmla="*/ 1693360 h 1693360"/>
              <a:gd name="connsiteX6-31" fmla="*/ 0 w 1639625"/>
              <a:gd name="connsiteY6-32" fmla="*/ 1693360 h 1693360"/>
              <a:gd name="connsiteX7-33" fmla="*/ 0 w 1639625"/>
              <a:gd name="connsiteY7-34" fmla="*/ 654035 h 1693360"/>
              <a:gd name="connsiteX8-35" fmla="*/ 390851 w 1639625"/>
              <a:gd name="connsiteY8-36" fmla="*/ 0 h 1693360"/>
              <a:gd name="connsiteX0-37" fmla="*/ 942230 w 2191004"/>
              <a:gd name="connsiteY0-38" fmla="*/ 0 h 1693360"/>
              <a:gd name="connsiteX1-39" fmla="*/ 1482545 w 2191004"/>
              <a:gd name="connsiteY1-40" fmla="*/ 218518 h 1693360"/>
              <a:gd name="connsiteX2-41" fmla="*/ 2191004 w 2191004"/>
              <a:gd name="connsiteY2-42" fmla="*/ 654035 h 1693360"/>
              <a:gd name="connsiteX3-43" fmla="*/ 2191004 w 2191004"/>
              <a:gd name="connsiteY3-44" fmla="*/ 1693360 h 1693360"/>
              <a:gd name="connsiteX4-45" fmla="*/ 2191004 w 2191004"/>
              <a:gd name="connsiteY4-46" fmla="*/ 1693360 h 1693360"/>
              <a:gd name="connsiteX5-47" fmla="*/ 551379 w 2191004"/>
              <a:gd name="connsiteY5-48" fmla="*/ 1693360 h 1693360"/>
              <a:gd name="connsiteX6-49" fmla="*/ 551379 w 2191004"/>
              <a:gd name="connsiteY6-50" fmla="*/ 1693360 h 1693360"/>
              <a:gd name="connsiteX7-51" fmla="*/ 0 w 2191004"/>
              <a:gd name="connsiteY7-52" fmla="*/ 1658818 h 1693360"/>
              <a:gd name="connsiteX8-53" fmla="*/ 942230 w 2191004"/>
              <a:gd name="connsiteY8-54" fmla="*/ 0 h 1693360"/>
              <a:gd name="connsiteX0-55" fmla="*/ 942230 w 2191004"/>
              <a:gd name="connsiteY0-56" fmla="*/ 0 h 1693360"/>
              <a:gd name="connsiteX1-57" fmla="*/ 1453685 w 2191004"/>
              <a:gd name="connsiteY1-58" fmla="*/ 268682 h 1693360"/>
              <a:gd name="connsiteX2-59" fmla="*/ 2191004 w 2191004"/>
              <a:gd name="connsiteY2-60" fmla="*/ 654035 h 1693360"/>
              <a:gd name="connsiteX3-61" fmla="*/ 2191004 w 2191004"/>
              <a:gd name="connsiteY3-62" fmla="*/ 1693360 h 1693360"/>
              <a:gd name="connsiteX4-63" fmla="*/ 2191004 w 2191004"/>
              <a:gd name="connsiteY4-64" fmla="*/ 1693360 h 1693360"/>
              <a:gd name="connsiteX5-65" fmla="*/ 551379 w 2191004"/>
              <a:gd name="connsiteY5-66" fmla="*/ 1693360 h 1693360"/>
              <a:gd name="connsiteX6-67" fmla="*/ 551379 w 2191004"/>
              <a:gd name="connsiteY6-68" fmla="*/ 1693360 h 1693360"/>
              <a:gd name="connsiteX7-69" fmla="*/ 0 w 2191004"/>
              <a:gd name="connsiteY7-70" fmla="*/ 1658818 h 1693360"/>
              <a:gd name="connsiteX8-71" fmla="*/ 942230 w 2191004"/>
              <a:gd name="connsiteY8-72" fmla="*/ 0 h 1693360"/>
              <a:gd name="connsiteX0-73" fmla="*/ 998165 w 2191004"/>
              <a:gd name="connsiteY0-74" fmla="*/ 0 h 1674531"/>
              <a:gd name="connsiteX1-75" fmla="*/ 1453685 w 2191004"/>
              <a:gd name="connsiteY1-76" fmla="*/ 249853 h 1674531"/>
              <a:gd name="connsiteX2-77" fmla="*/ 2191004 w 2191004"/>
              <a:gd name="connsiteY2-78" fmla="*/ 635206 h 1674531"/>
              <a:gd name="connsiteX3-79" fmla="*/ 2191004 w 2191004"/>
              <a:gd name="connsiteY3-80" fmla="*/ 1674531 h 1674531"/>
              <a:gd name="connsiteX4-81" fmla="*/ 2191004 w 2191004"/>
              <a:gd name="connsiteY4-82" fmla="*/ 1674531 h 1674531"/>
              <a:gd name="connsiteX5-83" fmla="*/ 551379 w 2191004"/>
              <a:gd name="connsiteY5-84" fmla="*/ 1674531 h 1674531"/>
              <a:gd name="connsiteX6-85" fmla="*/ 551379 w 2191004"/>
              <a:gd name="connsiteY6-86" fmla="*/ 1674531 h 1674531"/>
              <a:gd name="connsiteX7-87" fmla="*/ 0 w 2191004"/>
              <a:gd name="connsiteY7-88" fmla="*/ 1639989 h 1674531"/>
              <a:gd name="connsiteX8-89" fmla="*/ 998165 w 2191004"/>
              <a:gd name="connsiteY8-90" fmla="*/ 0 h 1674531"/>
              <a:gd name="connsiteX0-91" fmla="*/ 978100 w 2191004"/>
              <a:gd name="connsiteY0-92" fmla="*/ 0 h 1686075"/>
              <a:gd name="connsiteX1-93" fmla="*/ 1453685 w 2191004"/>
              <a:gd name="connsiteY1-94" fmla="*/ 261397 h 1686075"/>
              <a:gd name="connsiteX2-95" fmla="*/ 2191004 w 2191004"/>
              <a:gd name="connsiteY2-96" fmla="*/ 646750 h 1686075"/>
              <a:gd name="connsiteX3-97" fmla="*/ 2191004 w 2191004"/>
              <a:gd name="connsiteY3-98" fmla="*/ 1686075 h 1686075"/>
              <a:gd name="connsiteX4-99" fmla="*/ 2191004 w 2191004"/>
              <a:gd name="connsiteY4-100" fmla="*/ 1686075 h 1686075"/>
              <a:gd name="connsiteX5-101" fmla="*/ 551379 w 2191004"/>
              <a:gd name="connsiteY5-102" fmla="*/ 1686075 h 1686075"/>
              <a:gd name="connsiteX6-103" fmla="*/ 551379 w 2191004"/>
              <a:gd name="connsiteY6-104" fmla="*/ 1686075 h 1686075"/>
              <a:gd name="connsiteX7-105" fmla="*/ 0 w 2191004"/>
              <a:gd name="connsiteY7-106" fmla="*/ 1651533 h 1686075"/>
              <a:gd name="connsiteX8-107" fmla="*/ 978100 w 2191004"/>
              <a:gd name="connsiteY8-108" fmla="*/ 0 h 1686075"/>
              <a:gd name="connsiteX0-109" fmla="*/ 978100 w 2191004"/>
              <a:gd name="connsiteY0-110" fmla="*/ 0 h 1686075"/>
              <a:gd name="connsiteX1-111" fmla="*/ 1453685 w 2191004"/>
              <a:gd name="connsiteY1-112" fmla="*/ 261397 h 1686075"/>
              <a:gd name="connsiteX2-113" fmla="*/ 2173688 w 2191004"/>
              <a:gd name="connsiteY2-114" fmla="*/ 676848 h 1686075"/>
              <a:gd name="connsiteX3-115" fmla="*/ 2191004 w 2191004"/>
              <a:gd name="connsiteY3-116" fmla="*/ 1686075 h 1686075"/>
              <a:gd name="connsiteX4-117" fmla="*/ 2191004 w 2191004"/>
              <a:gd name="connsiteY4-118" fmla="*/ 1686075 h 1686075"/>
              <a:gd name="connsiteX5-119" fmla="*/ 551379 w 2191004"/>
              <a:gd name="connsiteY5-120" fmla="*/ 1686075 h 1686075"/>
              <a:gd name="connsiteX6-121" fmla="*/ 551379 w 2191004"/>
              <a:gd name="connsiteY6-122" fmla="*/ 1686075 h 1686075"/>
              <a:gd name="connsiteX7-123" fmla="*/ 0 w 2191004"/>
              <a:gd name="connsiteY7-124" fmla="*/ 1651533 h 1686075"/>
              <a:gd name="connsiteX8-125" fmla="*/ 978100 w 2191004"/>
              <a:gd name="connsiteY8-126" fmla="*/ 0 h 1686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191004" h="1686075">
                <a:moveTo>
                  <a:pt x="978100" y="0"/>
                </a:moveTo>
                <a:lnTo>
                  <a:pt x="1453685" y="261397"/>
                </a:lnTo>
                <a:lnTo>
                  <a:pt x="2173688" y="676848"/>
                </a:lnTo>
                <a:lnTo>
                  <a:pt x="2191004" y="1686075"/>
                </a:lnTo>
                <a:lnTo>
                  <a:pt x="2191004" y="1686075"/>
                </a:lnTo>
                <a:lnTo>
                  <a:pt x="551379" y="1686075"/>
                </a:lnTo>
                <a:lnTo>
                  <a:pt x="551379" y="1686075"/>
                </a:lnTo>
                <a:lnTo>
                  <a:pt x="0" y="1651533"/>
                </a:lnTo>
                <a:lnTo>
                  <a:pt x="978100" y="0"/>
                </a:lnTo>
                <a:close/>
              </a:path>
            </a:pathLst>
          </a:cu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8900000">
            <a:off x="10738037" y="-309880"/>
            <a:ext cx="619760" cy="619760"/>
          </a:xfrm>
          <a:prstGeom prst="rtTriangle">
            <a:avLst/>
          </a:pr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76300" y="355600"/>
            <a:ext cx="285178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a:t>
            </a:r>
          </a:p>
        </p:txBody>
      </p:sp>
      <p:sp>
        <p:nvSpPr>
          <p:cNvPr id="18" name="文本框 17"/>
          <p:cNvSpPr txBox="1"/>
          <p:nvPr/>
        </p:nvSpPr>
        <p:spPr>
          <a:xfrm>
            <a:off x="3869690" y="470535"/>
            <a:ext cx="1351280" cy="398780"/>
          </a:xfrm>
          <a:prstGeom prst="rect">
            <a:avLst/>
          </a:prstGeom>
          <a:noFill/>
        </p:spPr>
        <p:txBody>
          <a:bodyPr wrap="none" rtlCol="0" anchor="t">
            <a:spAutoFit/>
          </a:bodyPr>
          <a:lstStyle/>
          <a:p>
            <a:pPr algn="just"/>
            <a:r>
              <a:rPr lang="zh-CN" altLang="en-US" sz="2000" spc="300" dirty="0">
                <a:solidFill>
                  <a:schemeClr val="bg2">
                    <a:lumMod val="50000"/>
                  </a:schemeClr>
                </a:solidFill>
                <a:latin typeface="微软雅黑" panose="020B0503020204020204" pitchFamily="34" charset="-122"/>
                <a:ea typeface="微软雅黑" panose="020B0503020204020204" pitchFamily="34" charset="-122"/>
                <a:sym typeface="+mn-ea"/>
              </a:rPr>
              <a:t>应用架构</a:t>
            </a:r>
          </a:p>
        </p:txBody>
      </p:sp>
      <p:sp>
        <p:nvSpPr>
          <p:cNvPr id="19" name="矩形 18"/>
          <p:cNvSpPr/>
          <p:nvPr/>
        </p:nvSpPr>
        <p:spPr>
          <a:xfrm>
            <a:off x="3728085"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168400" y="1299210"/>
            <a:ext cx="1125855" cy="325120"/>
          </a:xfrm>
          <a:prstGeom prst="roundRect">
            <a:avLst/>
          </a:prstGeom>
          <a:noFill/>
          <a:ln w="57150">
            <a:solidFill>
              <a:srgbClr val="00CC99"/>
            </a:solidFill>
          </a:ln>
          <a:extLst>
            <a:ext uri="{909E8E84-426E-40DD-AFC4-6F175D3DCCD1}">
              <a14:hiddenFill xmlns:a14="http://schemas.microsoft.com/office/drawing/2010/main">
                <a:solidFill>
                  <a:srgbClr val="00CC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413885" y="3244850"/>
            <a:ext cx="2480310" cy="368300"/>
          </a:xfrm>
          <a:prstGeom prst="rect">
            <a:avLst/>
          </a:prstGeom>
          <a:noFill/>
          <a:ln w="9525">
            <a:noFill/>
          </a:ln>
        </p:spPr>
        <p:txBody>
          <a:bodyPr wrap="square">
            <a:spAutoFit/>
          </a:bodyPr>
          <a:lstStyle/>
          <a:p>
            <a:pPr indent="0"/>
            <a:r>
              <a:rPr lang="zh-CN" b="1">
                <a:solidFill>
                  <a:schemeClr val="bg2">
                    <a:lumMod val="25000"/>
                  </a:schemeClr>
                </a:solidFill>
                <a:latin typeface="微软雅黑" panose="020B0503020204020204" pitchFamily="34" charset="-122"/>
                <a:ea typeface="微软雅黑" panose="020B0503020204020204" pitchFamily="34" charset="-122"/>
              </a:rPr>
              <a:t>应用域管理</a:t>
            </a:r>
          </a:p>
        </p:txBody>
      </p:sp>
      <p:sp>
        <p:nvSpPr>
          <p:cNvPr id="2" name="灯片编号占位符 1"/>
          <p:cNvSpPr>
            <a:spLocks noGrp="1"/>
          </p:cNvSpPr>
          <p:nvPr>
            <p:ph type="sldNum" sz="quarter" idx="12"/>
          </p:nvPr>
        </p:nvSpPr>
        <p:spPr/>
        <p:txBody>
          <a:bodyPr/>
          <a:lstStyle/>
          <a:p>
            <a:fld id="{89D326CB-CD4F-4FDD-B6AF-2E5E44856E09}" type="slidenum">
              <a:rPr lang="zh-CN" altLang="en-US" smtClean="0"/>
              <a:t>38</a:t>
            </a:fld>
            <a:endParaRPr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6"/>
          <p:cNvPicPr>
            <a:picLocks noChangeAspect="1"/>
          </p:cNvPicPr>
          <p:nvPr/>
        </p:nvPicPr>
        <p:blipFill>
          <a:blip r:embed="rId3"/>
          <a:stretch>
            <a:fillRect/>
          </a:stretch>
        </p:blipFill>
        <p:spPr>
          <a:xfrm>
            <a:off x="1611630" y="1573530"/>
            <a:ext cx="9378315" cy="4266565"/>
          </a:xfrm>
          <a:prstGeom prst="rect">
            <a:avLst/>
          </a:prstGeom>
          <a:ln>
            <a:solidFill>
              <a:schemeClr val="bg2">
                <a:lumMod val="75000"/>
              </a:schemeClr>
            </a:solidFill>
          </a:ln>
        </p:spPr>
      </p:pic>
      <p:sp>
        <p:nvSpPr>
          <p:cNvPr id="3" name="直角三角形 2"/>
          <p:cNvSpPr/>
          <p:nvPr/>
        </p:nvSpPr>
        <p:spPr>
          <a:xfrm flipH="1">
            <a:off x="11328400" y="6299200"/>
            <a:ext cx="863600" cy="5588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剪去左右顶角 26"/>
          <p:cNvSpPr/>
          <p:nvPr/>
        </p:nvSpPr>
        <p:spPr>
          <a:xfrm rot="3605203">
            <a:off x="11153507" y="-195712"/>
            <a:ext cx="1274345" cy="980665"/>
          </a:xfrm>
          <a:custGeom>
            <a:avLst/>
            <a:gdLst>
              <a:gd name="connsiteX0" fmla="*/ 600300 w 1639625"/>
              <a:gd name="connsiteY0" fmla="*/ 0 h 1639625"/>
              <a:gd name="connsiteX1" fmla="*/ 1039325 w 1639625"/>
              <a:gd name="connsiteY1" fmla="*/ 0 h 1639625"/>
              <a:gd name="connsiteX2" fmla="*/ 1639625 w 1639625"/>
              <a:gd name="connsiteY2" fmla="*/ 600300 h 1639625"/>
              <a:gd name="connsiteX3" fmla="*/ 1639625 w 1639625"/>
              <a:gd name="connsiteY3" fmla="*/ 1639625 h 1639625"/>
              <a:gd name="connsiteX4" fmla="*/ 1639625 w 1639625"/>
              <a:gd name="connsiteY4" fmla="*/ 1639625 h 1639625"/>
              <a:gd name="connsiteX5" fmla="*/ 0 w 1639625"/>
              <a:gd name="connsiteY5" fmla="*/ 1639625 h 1639625"/>
              <a:gd name="connsiteX6" fmla="*/ 0 w 1639625"/>
              <a:gd name="connsiteY6" fmla="*/ 1639625 h 1639625"/>
              <a:gd name="connsiteX7" fmla="*/ 0 w 1639625"/>
              <a:gd name="connsiteY7" fmla="*/ 600300 h 1639625"/>
              <a:gd name="connsiteX8" fmla="*/ 600300 w 1639625"/>
              <a:gd name="connsiteY8" fmla="*/ 0 h 1639625"/>
              <a:gd name="connsiteX0-1" fmla="*/ 600300 w 1639625"/>
              <a:gd name="connsiteY0-2" fmla="*/ 0 h 1639625"/>
              <a:gd name="connsiteX1-3" fmla="*/ 931166 w 1639625"/>
              <a:gd name="connsiteY1-4" fmla="*/ 164783 h 1639625"/>
              <a:gd name="connsiteX2-5" fmla="*/ 1639625 w 1639625"/>
              <a:gd name="connsiteY2-6" fmla="*/ 600300 h 1639625"/>
              <a:gd name="connsiteX3-7" fmla="*/ 1639625 w 1639625"/>
              <a:gd name="connsiteY3-8" fmla="*/ 1639625 h 1639625"/>
              <a:gd name="connsiteX4-9" fmla="*/ 1639625 w 1639625"/>
              <a:gd name="connsiteY4-10" fmla="*/ 1639625 h 1639625"/>
              <a:gd name="connsiteX5-11" fmla="*/ 0 w 1639625"/>
              <a:gd name="connsiteY5-12" fmla="*/ 1639625 h 1639625"/>
              <a:gd name="connsiteX6-13" fmla="*/ 0 w 1639625"/>
              <a:gd name="connsiteY6-14" fmla="*/ 1639625 h 1639625"/>
              <a:gd name="connsiteX7-15" fmla="*/ 0 w 1639625"/>
              <a:gd name="connsiteY7-16" fmla="*/ 600300 h 1639625"/>
              <a:gd name="connsiteX8-17" fmla="*/ 600300 w 1639625"/>
              <a:gd name="connsiteY8-18" fmla="*/ 0 h 1639625"/>
              <a:gd name="connsiteX0-19" fmla="*/ 390851 w 1639625"/>
              <a:gd name="connsiteY0-20" fmla="*/ 0 h 1693360"/>
              <a:gd name="connsiteX1-21" fmla="*/ 931166 w 1639625"/>
              <a:gd name="connsiteY1-22" fmla="*/ 218518 h 1693360"/>
              <a:gd name="connsiteX2-23" fmla="*/ 1639625 w 1639625"/>
              <a:gd name="connsiteY2-24" fmla="*/ 654035 h 1693360"/>
              <a:gd name="connsiteX3-25" fmla="*/ 1639625 w 1639625"/>
              <a:gd name="connsiteY3-26" fmla="*/ 1693360 h 1693360"/>
              <a:gd name="connsiteX4-27" fmla="*/ 1639625 w 1639625"/>
              <a:gd name="connsiteY4-28" fmla="*/ 1693360 h 1693360"/>
              <a:gd name="connsiteX5-29" fmla="*/ 0 w 1639625"/>
              <a:gd name="connsiteY5-30" fmla="*/ 1693360 h 1693360"/>
              <a:gd name="connsiteX6-31" fmla="*/ 0 w 1639625"/>
              <a:gd name="connsiteY6-32" fmla="*/ 1693360 h 1693360"/>
              <a:gd name="connsiteX7-33" fmla="*/ 0 w 1639625"/>
              <a:gd name="connsiteY7-34" fmla="*/ 654035 h 1693360"/>
              <a:gd name="connsiteX8-35" fmla="*/ 390851 w 1639625"/>
              <a:gd name="connsiteY8-36" fmla="*/ 0 h 1693360"/>
              <a:gd name="connsiteX0-37" fmla="*/ 942230 w 2191004"/>
              <a:gd name="connsiteY0-38" fmla="*/ 0 h 1693360"/>
              <a:gd name="connsiteX1-39" fmla="*/ 1482545 w 2191004"/>
              <a:gd name="connsiteY1-40" fmla="*/ 218518 h 1693360"/>
              <a:gd name="connsiteX2-41" fmla="*/ 2191004 w 2191004"/>
              <a:gd name="connsiteY2-42" fmla="*/ 654035 h 1693360"/>
              <a:gd name="connsiteX3-43" fmla="*/ 2191004 w 2191004"/>
              <a:gd name="connsiteY3-44" fmla="*/ 1693360 h 1693360"/>
              <a:gd name="connsiteX4-45" fmla="*/ 2191004 w 2191004"/>
              <a:gd name="connsiteY4-46" fmla="*/ 1693360 h 1693360"/>
              <a:gd name="connsiteX5-47" fmla="*/ 551379 w 2191004"/>
              <a:gd name="connsiteY5-48" fmla="*/ 1693360 h 1693360"/>
              <a:gd name="connsiteX6-49" fmla="*/ 551379 w 2191004"/>
              <a:gd name="connsiteY6-50" fmla="*/ 1693360 h 1693360"/>
              <a:gd name="connsiteX7-51" fmla="*/ 0 w 2191004"/>
              <a:gd name="connsiteY7-52" fmla="*/ 1658818 h 1693360"/>
              <a:gd name="connsiteX8-53" fmla="*/ 942230 w 2191004"/>
              <a:gd name="connsiteY8-54" fmla="*/ 0 h 1693360"/>
              <a:gd name="connsiteX0-55" fmla="*/ 942230 w 2191004"/>
              <a:gd name="connsiteY0-56" fmla="*/ 0 h 1693360"/>
              <a:gd name="connsiteX1-57" fmla="*/ 1453685 w 2191004"/>
              <a:gd name="connsiteY1-58" fmla="*/ 268682 h 1693360"/>
              <a:gd name="connsiteX2-59" fmla="*/ 2191004 w 2191004"/>
              <a:gd name="connsiteY2-60" fmla="*/ 654035 h 1693360"/>
              <a:gd name="connsiteX3-61" fmla="*/ 2191004 w 2191004"/>
              <a:gd name="connsiteY3-62" fmla="*/ 1693360 h 1693360"/>
              <a:gd name="connsiteX4-63" fmla="*/ 2191004 w 2191004"/>
              <a:gd name="connsiteY4-64" fmla="*/ 1693360 h 1693360"/>
              <a:gd name="connsiteX5-65" fmla="*/ 551379 w 2191004"/>
              <a:gd name="connsiteY5-66" fmla="*/ 1693360 h 1693360"/>
              <a:gd name="connsiteX6-67" fmla="*/ 551379 w 2191004"/>
              <a:gd name="connsiteY6-68" fmla="*/ 1693360 h 1693360"/>
              <a:gd name="connsiteX7-69" fmla="*/ 0 w 2191004"/>
              <a:gd name="connsiteY7-70" fmla="*/ 1658818 h 1693360"/>
              <a:gd name="connsiteX8-71" fmla="*/ 942230 w 2191004"/>
              <a:gd name="connsiteY8-72" fmla="*/ 0 h 1693360"/>
              <a:gd name="connsiteX0-73" fmla="*/ 998165 w 2191004"/>
              <a:gd name="connsiteY0-74" fmla="*/ 0 h 1674531"/>
              <a:gd name="connsiteX1-75" fmla="*/ 1453685 w 2191004"/>
              <a:gd name="connsiteY1-76" fmla="*/ 249853 h 1674531"/>
              <a:gd name="connsiteX2-77" fmla="*/ 2191004 w 2191004"/>
              <a:gd name="connsiteY2-78" fmla="*/ 635206 h 1674531"/>
              <a:gd name="connsiteX3-79" fmla="*/ 2191004 w 2191004"/>
              <a:gd name="connsiteY3-80" fmla="*/ 1674531 h 1674531"/>
              <a:gd name="connsiteX4-81" fmla="*/ 2191004 w 2191004"/>
              <a:gd name="connsiteY4-82" fmla="*/ 1674531 h 1674531"/>
              <a:gd name="connsiteX5-83" fmla="*/ 551379 w 2191004"/>
              <a:gd name="connsiteY5-84" fmla="*/ 1674531 h 1674531"/>
              <a:gd name="connsiteX6-85" fmla="*/ 551379 w 2191004"/>
              <a:gd name="connsiteY6-86" fmla="*/ 1674531 h 1674531"/>
              <a:gd name="connsiteX7-87" fmla="*/ 0 w 2191004"/>
              <a:gd name="connsiteY7-88" fmla="*/ 1639989 h 1674531"/>
              <a:gd name="connsiteX8-89" fmla="*/ 998165 w 2191004"/>
              <a:gd name="connsiteY8-90" fmla="*/ 0 h 1674531"/>
              <a:gd name="connsiteX0-91" fmla="*/ 978100 w 2191004"/>
              <a:gd name="connsiteY0-92" fmla="*/ 0 h 1686075"/>
              <a:gd name="connsiteX1-93" fmla="*/ 1453685 w 2191004"/>
              <a:gd name="connsiteY1-94" fmla="*/ 261397 h 1686075"/>
              <a:gd name="connsiteX2-95" fmla="*/ 2191004 w 2191004"/>
              <a:gd name="connsiteY2-96" fmla="*/ 646750 h 1686075"/>
              <a:gd name="connsiteX3-97" fmla="*/ 2191004 w 2191004"/>
              <a:gd name="connsiteY3-98" fmla="*/ 1686075 h 1686075"/>
              <a:gd name="connsiteX4-99" fmla="*/ 2191004 w 2191004"/>
              <a:gd name="connsiteY4-100" fmla="*/ 1686075 h 1686075"/>
              <a:gd name="connsiteX5-101" fmla="*/ 551379 w 2191004"/>
              <a:gd name="connsiteY5-102" fmla="*/ 1686075 h 1686075"/>
              <a:gd name="connsiteX6-103" fmla="*/ 551379 w 2191004"/>
              <a:gd name="connsiteY6-104" fmla="*/ 1686075 h 1686075"/>
              <a:gd name="connsiteX7-105" fmla="*/ 0 w 2191004"/>
              <a:gd name="connsiteY7-106" fmla="*/ 1651533 h 1686075"/>
              <a:gd name="connsiteX8-107" fmla="*/ 978100 w 2191004"/>
              <a:gd name="connsiteY8-108" fmla="*/ 0 h 1686075"/>
              <a:gd name="connsiteX0-109" fmla="*/ 978100 w 2191004"/>
              <a:gd name="connsiteY0-110" fmla="*/ 0 h 1686075"/>
              <a:gd name="connsiteX1-111" fmla="*/ 1453685 w 2191004"/>
              <a:gd name="connsiteY1-112" fmla="*/ 261397 h 1686075"/>
              <a:gd name="connsiteX2-113" fmla="*/ 2173688 w 2191004"/>
              <a:gd name="connsiteY2-114" fmla="*/ 676848 h 1686075"/>
              <a:gd name="connsiteX3-115" fmla="*/ 2191004 w 2191004"/>
              <a:gd name="connsiteY3-116" fmla="*/ 1686075 h 1686075"/>
              <a:gd name="connsiteX4-117" fmla="*/ 2191004 w 2191004"/>
              <a:gd name="connsiteY4-118" fmla="*/ 1686075 h 1686075"/>
              <a:gd name="connsiteX5-119" fmla="*/ 551379 w 2191004"/>
              <a:gd name="connsiteY5-120" fmla="*/ 1686075 h 1686075"/>
              <a:gd name="connsiteX6-121" fmla="*/ 551379 w 2191004"/>
              <a:gd name="connsiteY6-122" fmla="*/ 1686075 h 1686075"/>
              <a:gd name="connsiteX7-123" fmla="*/ 0 w 2191004"/>
              <a:gd name="connsiteY7-124" fmla="*/ 1651533 h 1686075"/>
              <a:gd name="connsiteX8-125" fmla="*/ 978100 w 2191004"/>
              <a:gd name="connsiteY8-126" fmla="*/ 0 h 1686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191004" h="1686075">
                <a:moveTo>
                  <a:pt x="978100" y="0"/>
                </a:moveTo>
                <a:lnTo>
                  <a:pt x="1453685" y="261397"/>
                </a:lnTo>
                <a:lnTo>
                  <a:pt x="2173688" y="676848"/>
                </a:lnTo>
                <a:lnTo>
                  <a:pt x="2191004" y="1686075"/>
                </a:lnTo>
                <a:lnTo>
                  <a:pt x="2191004" y="1686075"/>
                </a:lnTo>
                <a:lnTo>
                  <a:pt x="551379" y="1686075"/>
                </a:lnTo>
                <a:lnTo>
                  <a:pt x="551379" y="1686075"/>
                </a:lnTo>
                <a:lnTo>
                  <a:pt x="0" y="1651533"/>
                </a:lnTo>
                <a:lnTo>
                  <a:pt x="978100" y="0"/>
                </a:lnTo>
                <a:close/>
              </a:path>
            </a:pathLst>
          </a:cu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8900000">
            <a:off x="10738037" y="-309880"/>
            <a:ext cx="619760" cy="619760"/>
          </a:xfrm>
          <a:prstGeom prst="rtTriangle">
            <a:avLst/>
          </a:pr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76300" y="355600"/>
            <a:ext cx="285178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a:t>
            </a:r>
          </a:p>
        </p:txBody>
      </p:sp>
      <p:sp>
        <p:nvSpPr>
          <p:cNvPr id="18" name="文本框 17"/>
          <p:cNvSpPr txBox="1"/>
          <p:nvPr/>
        </p:nvSpPr>
        <p:spPr>
          <a:xfrm>
            <a:off x="3869690" y="470535"/>
            <a:ext cx="1351280" cy="398780"/>
          </a:xfrm>
          <a:prstGeom prst="rect">
            <a:avLst/>
          </a:prstGeom>
          <a:noFill/>
        </p:spPr>
        <p:txBody>
          <a:bodyPr wrap="none" rtlCol="0" anchor="t">
            <a:spAutoFit/>
          </a:bodyPr>
          <a:lstStyle/>
          <a:p>
            <a:pPr algn="just"/>
            <a:r>
              <a:rPr lang="zh-CN" altLang="en-US" sz="2000" spc="300" dirty="0">
                <a:solidFill>
                  <a:schemeClr val="bg2">
                    <a:lumMod val="50000"/>
                  </a:schemeClr>
                </a:solidFill>
                <a:latin typeface="微软雅黑" panose="020B0503020204020204" pitchFamily="34" charset="-122"/>
                <a:ea typeface="微软雅黑" panose="020B0503020204020204" pitchFamily="34" charset="-122"/>
                <a:sym typeface="+mn-ea"/>
              </a:rPr>
              <a:t>应用架构</a:t>
            </a:r>
          </a:p>
        </p:txBody>
      </p:sp>
      <p:sp>
        <p:nvSpPr>
          <p:cNvPr id="19" name="矩形 18"/>
          <p:cNvSpPr/>
          <p:nvPr/>
        </p:nvSpPr>
        <p:spPr>
          <a:xfrm>
            <a:off x="3728085"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611630" y="1573530"/>
            <a:ext cx="1125855" cy="325120"/>
          </a:xfrm>
          <a:prstGeom prst="roundRect">
            <a:avLst/>
          </a:prstGeom>
          <a:noFill/>
          <a:ln w="57150">
            <a:solidFill>
              <a:srgbClr val="00CC99"/>
            </a:solidFill>
          </a:ln>
          <a:extLst>
            <a:ext uri="{909E8E84-426E-40DD-AFC4-6F175D3DCCD1}">
              <a14:hiddenFill xmlns:a14="http://schemas.microsoft.com/office/drawing/2010/main">
                <a:solidFill>
                  <a:srgbClr val="00CC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589020" y="1647190"/>
            <a:ext cx="2480310" cy="368300"/>
          </a:xfrm>
          <a:prstGeom prst="rect">
            <a:avLst/>
          </a:prstGeom>
          <a:noFill/>
          <a:ln w="9525">
            <a:noFill/>
          </a:ln>
        </p:spPr>
        <p:txBody>
          <a:bodyPr wrap="square">
            <a:spAutoFit/>
          </a:bodyPr>
          <a:lstStyle/>
          <a:p>
            <a:pPr indent="0"/>
            <a:r>
              <a:rPr lang="zh-CN" b="1">
                <a:solidFill>
                  <a:schemeClr val="tx1">
                    <a:lumMod val="65000"/>
                    <a:lumOff val="35000"/>
                  </a:schemeClr>
                </a:solidFill>
                <a:latin typeface="微软雅黑" panose="020B0503020204020204" pitchFamily="34" charset="-122"/>
                <a:ea typeface="微软雅黑" panose="020B0503020204020204" pitchFamily="34" charset="-122"/>
              </a:rPr>
              <a:t>逻辑子系统管理</a:t>
            </a:r>
          </a:p>
        </p:txBody>
      </p:sp>
      <p:sp>
        <p:nvSpPr>
          <p:cNvPr id="2" name="灯片编号占位符 1"/>
          <p:cNvSpPr>
            <a:spLocks noGrp="1"/>
          </p:cNvSpPr>
          <p:nvPr>
            <p:ph type="sldNum" sz="quarter" idx="12"/>
          </p:nvPr>
        </p:nvSpPr>
        <p:spPr/>
        <p:txBody>
          <a:bodyPr/>
          <a:lstStyle/>
          <a:p>
            <a:fld id="{89D326CB-CD4F-4FDD-B6AF-2E5E44856E09}" type="slidenum">
              <a:rPr lang="zh-CN" altLang="en-US" smtClean="0"/>
              <a:t>39</a:t>
            </a:fld>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p:cNvSpPr/>
          <p:nvPr/>
        </p:nvSpPr>
        <p:spPr>
          <a:xfrm>
            <a:off x="0" y="-13335"/>
            <a:ext cx="12192000" cy="6884035"/>
          </a:xfrm>
          <a:custGeom>
            <a:avLst/>
            <a:gdLst>
              <a:gd name="connsiteX0" fmla="*/ 0 w 19200"/>
              <a:gd name="connsiteY0" fmla="*/ 0 h 10841"/>
              <a:gd name="connsiteX1" fmla="*/ 19200 w 19200"/>
              <a:gd name="connsiteY1" fmla="*/ 0 h 10841"/>
              <a:gd name="connsiteX2" fmla="*/ 19200 w 19200"/>
              <a:gd name="connsiteY2" fmla="*/ 10800 h 10841"/>
              <a:gd name="connsiteX3" fmla="*/ 1906 w 19200"/>
              <a:gd name="connsiteY3" fmla="*/ 10841 h 10841"/>
              <a:gd name="connsiteX4" fmla="*/ 24 w 19200"/>
              <a:gd name="connsiteY4" fmla="*/ 7841 h 10841"/>
              <a:gd name="connsiteX5" fmla="*/ 0 w 19200"/>
              <a:gd name="connsiteY5" fmla="*/ 0 h 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0" h="10841">
                <a:moveTo>
                  <a:pt x="0" y="0"/>
                </a:moveTo>
                <a:lnTo>
                  <a:pt x="19200" y="0"/>
                </a:lnTo>
                <a:lnTo>
                  <a:pt x="19200" y="10800"/>
                </a:lnTo>
                <a:lnTo>
                  <a:pt x="1906" y="10841"/>
                </a:lnTo>
                <a:lnTo>
                  <a:pt x="24" y="784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9" name="直接连接符 8"/>
          <p:cNvCxnSpPr/>
          <p:nvPr/>
        </p:nvCxnSpPr>
        <p:spPr>
          <a:xfrm>
            <a:off x="285750" y="5083175"/>
            <a:ext cx="972820" cy="151003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梯形 9"/>
          <p:cNvSpPr/>
          <p:nvPr/>
        </p:nvSpPr>
        <p:spPr>
          <a:xfrm rot="3097609">
            <a:off x="10394417" y="599085"/>
            <a:ext cx="2403343" cy="408757"/>
          </a:xfrm>
          <a:custGeom>
            <a:avLst/>
            <a:gdLst>
              <a:gd name="connsiteX0" fmla="*/ 0 w 2232074"/>
              <a:gd name="connsiteY0" fmla="*/ 396240 h 396240"/>
              <a:gd name="connsiteX1" fmla="*/ 342898 w 2232074"/>
              <a:gd name="connsiteY1" fmla="*/ 0 h 396240"/>
              <a:gd name="connsiteX2" fmla="*/ 1889176 w 2232074"/>
              <a:gd name="connsiteY2" fmla="*/ 0 h 396240"/>
              <a:gd name="connsiteX3" fmla="*/ 2232074 w 2232074"/>
              <a:gd name="connsiteY3" fmla="*/ 396240 h 396240"/>
              <a:gd name="connsiteX4" fmla="*/ 0 w 2232074"/>
              <a:gd name="connsiteY4" fmla="*/ 396240 h 396240"/>
              <a:gd name="connsiteX0-1" fmla="*/ 0 w 2403343"/>
              <a:gd name="connsiteY0-2" fmla="*/ 396240 h 396240"/>
              <a:gd name="connsiteX1-3" fmla="*/ 342898 w 2403343"/>
              <a:gd name="connsiteY1-4" fmla="*/ 0 h 396240"/>
              <a:gd name="connsiteX2-5" fmla="*/ 1889176 w 2403343"/>
              <a:gd name="connsiteY2-6" fmla="*/ 0 h 396240"/>
              <a:gd name="connsiteX3-7" fmla="*/ 2403343 w 2403343"/>
              <a:gd name="connsiteY3-8" fmla="*/ 376342 h 396240"/>
              <a:gd name="connsiteX4-9" fmla="*/ 0 w 2403343"/>
              <a:gd name="connsiteY4-10" fmla="*/ 396240 h 3962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03343" h="396240">
                <a:moveTo>
                  <a:pt x="0" y="396240"/>
                </a:moveTo>
                <a:lnTo>
                  <a:pt x="342898" y="0"/>
                </a:lnTo>
                <a:lnTo>
                  <a:pt x="1889176" y="0"/>
                </a:lnTo>
                <a:lnTo>
                  <a:pt x="2403343" y="376342"/>
                </a:lnTo>
                <a:lnTo>
                  <a:pt x="0" y="396240"/>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9269783">
            <a:off x="10604353" y="-370696"/>
            <a:ext cx="273517" cy="1729452"/>
          </a:xfrm>
          <a:custGeom>
            <a:avLst/>
            <a:gdLst>
              <a:gd name="connsiteX0" fmla="*/ 0 w 261579"/>
              <a:gd name="connsiteY0" fmla="*/ 0 h 1485058"/>
              <a:gd name="connsiteX1" fmla="*/ 261579 w 261579"/>
              <a:gd name="connsiteY1" fmla="*/ 0 h 1485058"/>
              <a:gd name="connsiteX2" fmla="*/ 261579 w 261579"/>
              <a:gd name="connsiteY2" fmla="*/ 1485058 h 1485058"/>
              <a:gd name="connsiteX3" fmla="*/ 0 w 261579"/>
              <a:gd name="connsiteY3" fmla="*/ 1485058 h 1485058"/>
              <a:gd name="connsiteX4" fmla="*/ 0 w 261579"/>
              <a:gd name="connsiteY4" fmla="*/ 0 h 1485058"/>
              <a:gd name="connsiteX0-1" fmla="*/ 0 w 273517"/>
              <a:gd name="connsiteY0-2" fmla="*/ 0 h 1729452"/>
              <a:gd name="connsiteX1-3" fmla="*/ 273517 w 273517"/>
              <a:gd name="connsiteY1-4" fmla="*/ 244394 h 1729452"/>
              <a:gd name="connsiteX2-5" fmla="*/ 273517 w 273517"/>
              <a:gd name="connsiteY2-6" fmla="*/ 1729452 h 1729452"/>
              <a:gd name="connsiteX3-7" fmla="*/ 11938 w 273517"/>
              <a:gd name="connsiteY3-8" fmla="*/ 1729452 h 1729452"/>
              <a:gd name="connsiteX4-9" fmla="*/ 0 w 273517"/>
              <a:gd name="connsiteY4-10" fmla="*/ 0 h 1729452"/>
              <a:gd name="connsiteX0-11" fmla="*/ 0 w 273517"/>
              <a:gd name="connsiteY0-12" fmla="*/ 0 h 1729452"/>
              <a:gd name="connsiteX1-13" fmla="*/ 273517 w 273517"/>
              <a:gd name="connsiteY1-14" fmla="*/ 244394 h 1729452"/>
              <a:gd name="connsiteX2-15" fmla="*/ 273517 w 273517"/>
              <a:gd name="connsiteY2-16" fmla="*/ 1729452 h 1729452"/>
              <a:gd name="connsiteX3-17" fmla="*/ 30113 w 273517"/>
              <a:gd name="connsiteY3-18" fmla="*/ 1496259 h 1729452"/>
              <a:gd name="connsiteX4-19" fmla="*/ 0 w 273517"/>
              <a:gd name="connsiteY4-20" fmla="*/ 0 h 17294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517" h="1729452">
                <a:moveTo>
                  <a:pt x="0" y="0"/>
                </a:moveTo>
                <a:lnTo>
                  <a:pt x="273517" y="244394"/>
                </a:lnTo>
                <a:lnTo>
                  <a:pt x="273517" y="1729452"/>
                </a:lnTo>
                <a:lnTo>
                  <a:pt x="30113" y="1496259"/>
                </a:lnTo>
                <a:cubicBezTo>
                  <a:pt x="26134" y="919775"/>
                  <a:pt x="3979" y="576484"/>
                  <a:pt x="0" y="0"/>
                </a:cubicBezTo>
                <a:close/>
              </a:path>
            </a:pathLst>
          </a:custGeom>
          <a:solidFill>
            <a:srgbClr val="B6D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19156574">
            <a:off x="11658533" y="5724976"/>
            <a:ext cx="301319" cy="1319390"/>
          </a:xfrm>
          <a:custGeom>
            <a:avLst/>
            <a:gdLst>
              <a:gd name="connsiteX0" fmla="*/ 0 w 285860"/>
              <a:gd name="connsiteY0" fmla="*/ 0 h 1224796"/>
              <a:gd name="connsiteX1" fmla="*/ 285860 w 285860"/>
              <a:gd name="connsiteY1" fmla="*/ 0 h 1224796"/>
              <a:gd name="connsiteX2" fmla="*/ 285860 w 285860"/>
              <a:gd name="connsiteY2" fmla="*/ 1224796 h 1224796"/>
              <a:gd name="connsiteX3" fmla="*/ 0 w 285860"/>
              <a:gd name="connsiteY3" fmla="*/ 1224796 h 1224796"/>
              <a:gd name="connsiteX4" fmla="*/ 0 w 285860"/>
              <a:gd name="connsiteY4" fmla="*/ 0 h 1224796"/>
              <a:gd name="connsiteX0-1" fmla="*/ 0 w 301319"/>
              <a:gd name="connsiteY0-2" fmla="*/ 0 h 1319390"/>
              <a:gd name="connsiteX1-3" fmla="*/ 285860 w 301319"/>
              <a:gd name="connsiteY1-4" fmla="*/ 0 h 1319390"/>
              <a:gd name="connsiteX2-5" fmla="*/ 301319 w 301319"/>
              <a:gd name="connsiteY2-6" fmla="*/ 1319390 h 1319390"/>
              <a:gd name="connsiteX3-7" fmla="*/ 0 w 301319"/>
              <a:gd name="connsiteY3-8" fmla="*/ 1224796 h 1319390"/>
              <a:gd name="connsiteX4-9" fmla="*/ 0 w 301319"/>
              <a:gd name="connsiteY4-10" fmla="*/ 0 h 13193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1319" h="1319390">
                <a:moveTo>
                  <a:pt x="0" y="0"/>
                </a:moveTo>
                <a:lnTo>
                  <a:pt x="285860" y="0"/>
                </a:lnTo>
                <a:lnTo>
                  <a:pt x="301319" y="1319390"/>
                </a:lnTo>
                <a:lnTo>
                  <a:pt x="0" y="1224796"/>
                </a:lnTo>
                <a:lnTo>
                  <a:pt x="0" y="0"/>
                </a:lnTo>
                <a:close/>
              </a:path>
            </a:pathLst>
          </a:custGeom>
          <a:solidFill>
            <a:srgbClr val="B6DB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12"/>
          <p:cNvSpPr/>
          <p:nvPr/>
        </p:nvSpPr>
        <p:spPr>
          <a:xfrm rot="19156574">
            <a:off x="11340342" y="6410257"/>
            <a:ext cx="150103" cy="579844"/>
          </a:xfrm>
          <a:custGeom>
            <a:avLst/>
            <a:gdLst>
              <a:gd name="connsiteX0" fmla="*/ 0 w 285860"/>
              <a:gd name="connsiteY0" fmla="*/ 0 h 1224796"/>
              <a:gd name="connsiteX1" fmla="*/ 285860 w 285860"/>
              <a:gd name="connsiteY1" fmla="*/ 0 h 1224796"/>
              <a:gd name="connsiteX2" fmla="*/ 285860 w 285860"/>
              <a:gd name="connsiteY2" fmla="*/ 1224796 h 1224796"/>
              <a:gd name="connsiteX3" fmla="*/ 0 w 285860"/>
              <a:gd name="connsiteY3" fmla="*/ 1224796 h 1224796"/>
              <a:gd name="connsiteX4" fmla="*/ 0 w 285860"/>
              <a:gd name="connsiteY4" fmla="*/ 0 h 1224796"/>
              <a:gd name="connsiteX0-1" fmla="*/ 0 w 301319"/>
              <a:gd name="connsiteY0-2" fmla="*/ 0 h 1319390"/>
              <a:gd name="connsiteX1-3" fmla="*/ 285860 w 301319"/>
              <a:gd name="connsiteY1-4" fmla="*/ 0 h 1319390"/>
              <a:gd name="connsiteX2-5" fmla="*/ 301319 w 301319"/>
              <a:gd name="connsiteY2-6" fmla="*/ 1319390 h 1319390"/>
              <a:gd name="connsiteX3-7" fmla="*/ 0 w 301319"/>
              <a:gd name="connsiteY3-8" fmla="*/ 1224796 h 1319390"/>
              <a:gd name="connsiteX4-9" fmla="*/ 0 w 301319"/>
              <a:gd name="connsiteY4-10" fmla="*/ 0 h 13193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1319" h="1319390">
                <a:moveTo>
                  <a:pt x="0" y="0"/>
                </a:moveTo>
                <a:lnTo>
                  <a:pt x="285860" y="0"/>
                </a:lnTo>
                <a:lnTo>
                  <a:pt x="301319" y="1319390"/>
                </a:lnTo>
                <a:lnTo>
                  <a:pt x="0" y="1224796"/>
                </a:lnTo>
                <a:lnTo>
                  <a:pt x="0" y="0"/>
                </a:lnTo>
                <a:close/>
              </a:path>
            </a:pathLst>
          </a:custGeom>
          <a:solidFill>
            <a:srgbClr val="00CC99">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文本框 1"/>
          <p:cNvSpPr txBox="1"/>
          <p:nvPr/>
        </p:nvSpPr>
        <p:spPr>
          <a:xfrm>
            <a:off x="7649210" y="1721485"/>
            <a:ext cx="3041015" cy="4292600"/>
          </a:xfrm>
          <a:prstGeom prst="rect">
            <a:avLst/>
          </a:prstGeom>
          <a:noFill/>
        </p:spPr>
        <p:txBody>
          <a:bodyPr wrap="square" rtlCol="0" anchor="t">
            <a:spAutoFit/>
          </a:bodyPr>
          <a:lstStyle/>
          <a:p>
            <a:pPr algn="just" fontAlgn="auto">
              <a:lnSpc>
                <a:spcPts val="2520"/>
              </a:lnSpc>
            </a:pPr>
            <a:r>
              <a:rPr lang="zh-CN" altLang="en-US" sz="1600" spc="300" dirty="0" smtClean="0">
                <a:solidFill>
                  <a:schemeClr val="tx1">
                    <a:lumMod val="50000"/>
                    <a:lumOff val="50000"/>
                  </a:schemeClr>
                </a:solidFill>
                <a:latin typeface="微软雅黑" panose="020B0503020204020204" pitchFamily="34" charset="-122"/>
                <a:ea typeface="微软雅黑" panose="020B0503020204020204" pitchFamily="34" charset="-122"/>
              </a:rPr>
              <a:t>产品主要基于架构开发方法论、信息工程、总体数据规划、数据管理等理论，引入高阶的架构开发方法和信息化建设中的标准化核心内容，工具通过中心数据库共享功能将各模块有机联系在一起，集中记录和管理需求，支持多团队协作和各实施阶段成果之间的一致性，同时，支持主流建模标准文档的导出。</a:t>
            </a:r>
            <a:endParaRPr lang="en-US" altLang="zh-CN" sz="1600" spc="30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rot="19244900">
            <a:off x="-261340" y="279929"/>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92810" y="355600"/>
            <a:ext cx="304482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关于产品</a:t>
            </a:r>
          </a:p>
        </p:txBody>
      </p:sp>
      <p:pic>
        <p:nvPicPr>
          <p:cNvPr id="5" name="图片 4" descr="webwxgetmsgimg[3]"/>
          <p:cNvPicPr>
            <a:picLocks noChangeAspect="1"/>
          </p:cNvPicPr>
          <p:nvPr/>
        </p:nvPicPr>
        <p:blipFill>
          <a:blip r:embed="rId2"/>
          <a:srcRect l="1398" t="1528" r="699" b="2455"/>
          <a:stretch>
            <a:fillRect/>
          </a:stretch>
        </p:blipFill>
        <p:spPr>
          <a:xfrm>
            <a:off x="1419860" y="1651635"/>
            <a:ext cx="5913120" cy="4431665"/>
          </a:xfrm>
          <a:prstGeom prst="rect">
            <a:avLst/>
          </a:prstGeom>
          <a:ln>
            <a:solidFill>
              <a:schemeClr val="bg2">
                <a:lumMod val="75000"/>
              </a:schemeClr>
            </a:solid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5"/>
          <p:cNvPicPr>
            <a:picLocks noChangeAspect="1"/>
          </p:cNvPicPr>
          <p:nvPr/>
        </p:nvPicPr>
        <p:blipFill>
          <a:blip r:embed="rId3"/>
          <a:stretch>
            <a:fillRect/>
          </a:stretch>
        </p:blipFill>
        <p:spPr>
          <a:xfrm>
            <a:off x="1656080" y="1329690"/>
            <a:ext cx="9166225" cy="4476115"/>
          </a:xfrm>
          <a:prstGeom prst="rect">
            <a:avLst/>
          </a:prstGeom>
          <a:ln>
            <a:solidFill>
              <a:schemeClr val="bg2">
                <a:lumMod val="75000"/>
              </a:schemeClr>
            </a:solidFill>
          </a:ln>
        </p:spPr>
      </p:pic>
      <p:sp>
        <p:nvSpPr>
          <p:cNvPr id="3" name="直角三角形 2"/>
          <p:cNvSpPr/>
          <p:nvPr/>
        </p:nvSpPr>
        <p:spPr>
          <a:xfrm flipH="1">
            <a:off x="11328400" y="6299200"/>
            <a:ext cx="863600" cy="5588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剪去左右顶角 26"/>
          <p:cNvSpPr/>
          <p:nvPr/>
        </p:nvSpPr>
        <p:spPr>
          <a:xfrm rot="3605203">
            <a:off x="11153507" y="-195712"/>
            <a:ext cx="1274345" cy="980665"/>
          </a:xfrm>
          <a:custGeom>
            <a:avLst/>
            <a:gdLst>
              <a:gd name="connsiteX0" fmla="*/ 600300 w 1639625"/>
              <a:gd name="connsiteY0" fmla="*/ 0 h 1639625"/>
              <a:gd name="connsiteX1" fmla="*/ 1039325 w 1639625"/>
              <a:gd name="connsiteY1" fmla="*/ 0 h 1639625"/>
              <a:gd name="connsiteX2" fmla="*/ 1639625 w 1639625"/>
              <a:gd name="connsiteY2" fmla="*/ 600300 h 1639625"/>
              <a:gd name="connsiteX3" fmla="*/ 1639625 w 1639625"/>
              <a:gd name="connsiteY3" fmla="*/ 1639625 h 1639625"/>
              <a:gd name="connsiteX4" fmla="*/ 1639625 w 1639625"/>
              <a:gd name="connsiteY4" fmla="*/ 1639625 h 1639625"/>
              <a:gd name="connsiteX5" fmla="*/ 0 w 1639625"/>
              <a:gd name="connsiteY5" fmla="*/ 1639625 h 1639625"/>
              <a:gd name="connsiteX6" fmla="*/ 0 w 1639625"/>
              <a:gd name="connsiteY6" fmla="*/ 1639625 h 1639625"/>
              <a:gd name="connsiteX7" fmla="*/ 0 w 1639625"/>
              <a:gd name="connsiteY7" fmla="*/ 600300 h 1639625"/>
              <a:gd name="connsiteX8" fmla="*/ 600300 w 1639625"/>
              <a:gd name="connsiteY8" fmla="*/ 0 h 1639625"/>
              <a:gd name="connsiteX0-1" fmla="*/ 600300 w 1639625"/>
              <a:gd name="connsiteY0-2" fmla="*/ 0 h 1639625"/>
              <a:gd name="connsiteX1-3" fmla="*/ 931166 w 1639625"/>
              <a:gd name="connsiteY1-4" fmla="*/ 164783 h 1639625"/>
              <a:gd name="connsiteX2-5" fmla="*/ 1639625 w 1639625"/>
              <a:gd name="connsiteY2-6" fmla="*/ 600300 h 1639625"/>
              <a:gd name="connsiteX3-7" fmla="*/ 1639625 w 1639625"/>
              <a:gd name="connsiteY3-8" fmla="*/ 1639625 h 1639625"/>
              <a:gd name="connsiteX4-9" fmla="*/ 1639625 w 1639625"/>
              <a:gd name="connsiteY4-10" fmla="*/ 1639625 h 1639625"/>
              <a:gd name="connsiteX5-11" fmla="*/ 0 w 1639625"/>
              <a:gd name="connsiteY5-12" fmla="*/ 1639625 h 1639625"/>
              <a:gd name="connsiteX6-13" fmla="*/ 0 w 1639625"/>
              <a:gd name="connsiteY6-14" fmla="*/ 1639625 h 1639625"/>
              <a:gd name="connsiteX7-15" fmla="*/ 0 w 1639625"/>
              <a:gd name="connsiteY7-16" fmla="*/ 600300 h 1639625"/>
              <a:gd name="connsiteX8-17" fmla="*/ 600300 w 1639625"/>
              <a:gd name="connsiteY8-18" fmla="*/ 0 h 1639625"/>
              <a:gd name="connsiteX0-19" fmla="*/ 390851 w 1639625"/>
              <a:gd name="connsiteY0-20" fmla="*/ 0 h 1693360"/>
              <a:gd name="connsiteX1-21" fmla="*/ 931166 w 1639625"/>
              <a:gd name="connsiteY1-22" fmla="*/ 218518 h 1693360"/>
              <a:gd name="connsiteX2-23" fmla="*/ 1639625 w 1639625"/>
              <a:gd name="connsiteY2-24" fmla="*/ 654035 h 1693360"/>
              <a:gd name="connsiteX3-25" fmla="*/ 1639625 w 1639625"/>
              <a:gd name="connsiteY3-26" fmla="*/ 1693360 h 1693360"/>
              <a:gd name="connsiteX4-27" fmla="*/ 1639625 w 1639625"/>
              <a:gd name="connsiteY4-28" fmla="*/ 1693360 h 1693360"/>
              <a:gd name="connsiteX5-29" fmla="*/ 0 w 1639625"/>
              <a:gd name="connsiteY5-30" fmla="*/ 1693360 h 1693360"/>
              <a:gd name="connsiteX6-31" fmla="*/ 0 w 1639625"/>
              <a:gd name="connsiteY6-32" fmla="*/ 1693360 h 1693360"/>
              <a:gd name="connsiteX7-33" fmla="*/ 0 w 1639625"/>
              <a:gd name="connsiteY7-34" fmla="*/ 654035 h 1693360"/>
              <a:gd name="connsiteX8-35" fmla="*/ 390851 w 1639625"/>
              <a:gd name="connsiteY8-36" fmla="*/ 0 h 1693360"/>
              <a:gd name="connsiteX0-37" fmla="*/ 942230 w 2191004"/>
              <a:gd name="connsiteY0-38" fmla="*/ 0 h 1693360"/>
              <a:gd name="connsiteX1-39" fmla="*/ 1482545 w 2191004"/>
              <a:gd name="connsiteY1-40" fmla="*/ 218518 h 1693360"/>
              <a:gd name="connsiteX2-41" fmla="*/ 2191004 w 2191004"/>
              <a:gd name="connsiteY2-42" fmla="*/ 654035 h 1693360"/>
              <a:gd name="connsiteX3-43" fmla="*/ 2191004 w 2191004"/>
              <a:gd name="connsiteY3-44" fmla="*/ 1693360 h 1693360"/>
              <a:gd name="connsiteX4-45" fmla="*/ 2191004 w 2191004"/>
              <a:gd name="connsiteY4-46" fmla="*/ 1693360 h 1693360"/>
              <a:gd name="connsiteX5-47" fmla="*/ 551379 w 2191004"/>
              <a:gd name="connsiteY5-48" fmla="*/ 1693360 h 1693360"/>
              <a:gd name="connsiteX6-49" fmla="*/ 551379 w 2191004"/>
              <a:gd name="connsiteY6-50" fmla="*/ 1693360 h 1693360"/>
              <a:gd name="connsiteX7-51" fmla="*/ 0 w 2191004"/>
              <a:gd name="connsiteY7-52" fmla="*/ 1658818 h 1693360"/>
              <a:gd name="connsiteX8-53" fmla="*/ 942230 w 2191004"/>
              <a:gd name="connsiteY8-54" fmla="*/ 0 h 1693360"/>
              <a:gd name="connsiteX0-55" fmla="*/ 942230 w 2191004"/>
              <a:gd name="connsiteY0-56" fmla="*/ 0 h 1693360"/>
              <a:gd name="connsiteX1-57" fmla="*/ 1453685 w 2191004"/>
              <a:gd name="connsiteY1-58" fmla="*/ 268682 h 1693360"/>
              <a:gd name="connsiteX2-59" fmla="*/ 2191004 w 2191004"/>
              <a:gd name="connsiteY2-60" fmla="*/ 654035 h 1693360"/>
              <a:gd name="connsiteX3-61" fmla="*/ 2191004 w 2191004"/>
              <a:gd name="connsiteY3-62" fmla="*/ 1693360 h 1693360"/>
              <a:gd name="connsiteX4-63" fmla="*/ 2191004 w 2191004"/>
              <a:gd name="connsiteY4-64" fmla="*/ 1693360 h 1693360"/>
              <a:gd name="connsiteX5-65" fmla="*/ 551379 w 2191004"/>
              <a:gd name="connsiteY5-66" fmla="*/ 1693360 h 1693360"/>
              <a:gd name="connsiteX6-67" fmla="*/ 551379 w 2191004"/>
              <a:gd name="connsiteY6-68" fmla="*/ 1693360 h 1693360"/>
              <a:gd name="connsiteX7-69" fmla="*/ 0 w 2191004"/>
              <a:gd name="connsiteY7-70" fmla="*/ 1658818 h 1693360"/>
              <a:gd name="connsiteX8-71" fmla="*/ 942230 w 2191004"/>
              <a:gd name="connsiteY8-72" fmla="*/ 0 h 1693360"/>
              <a:gd name="connsiteX0-73" fmla="*/ 998165 w 2191004"/>
              <a:gd name="connsiteY0-74" fmla="*/ 0 h 1674531"/>
              <a:gd name="connsiteX1-75" fmla="*/ 1453685 w 2191004"/>
              <a:gd name="connsiteY1-76" fmla="*/ 249853 h 1674531"/>
              <a:gd name="connsiteX2-77" fmla="*/ 2191004 w 2191004"/>
              <a:gd name="connsiteY2-78" fmla="*/ 635206 h 1674531"/>
              <a:gd name="connsiteX3-79" fmla="*/ 2191004 w 2191004"/>
              <a:gd name="connsiteY3-80" fmla="*/ 1674531 h 1674531"/>
              <a:gd name="connsiteX4-81" fmla="*/ 2191004 w 2191004"/>
              <a:gd name="connsiteY4-82" fmla="*/ 1674531 h 1674531"/>
              <a:gd name="connsiteX5-83" fmla="*/ 551379 w 2191004"/>
              <a:gd name="connsiteY5-84" fmla="*/ 1674531 h 1674531"/>
              <a:gd name="connsiteX6-85" fmla="*/ 551379 w 2191004"/>
              <a:gd name="connsiteY6-86" fmla="*/ 1674531 h 1674531"/>
              <a:gd name="connsiteX7-87" fmla="*/ 0 w 2191004"/>
              <a:gd name="connsiteY7-88" fmla="*/ 1639989 h 1674531"/>
              <a:gd name="connsiteX8-89" fmla="*/ 998165 w 2191004"/>
              <a:gd name="connsiteY8-90" fmla="*/ 0 h 1674531"/>
              <a:gd name="connsiteX0-91" fmla="*/ 978100 w 2191004"/>
              <a:gd name="connsiteY0-92" fmla="*/ 0 h 1686075"/>
              <a:gd name="connsiteX1-93" fmla="*/ 1453685 w 2191004"/>
              <a:gd name="connsiteY1-94" fmla="*/ 261397 h 1686075"/>
              <a:gd name="connsiteX2-95" fmla="*/ 2191004 w 2191004"/>
              <a:gd name="connsiteY2-96" fmla="*/ 646750 h 1686075"/>
              <a:gd name="connsiteX3-97" fmla="*/ 2191004 w 2191004"/>
              <a:gd name="connsiteY3-98" fmla="*/ 1686075 h 1686075"/>
              <a:gd name="connsiteX4-99" fmla="*/ 2191004 w 2191004"/>
              <a:gd name="connsiteY4-100" fmla="*/ 1686075 h 1686075"/>
              <a:gd name="connsiteX5-101" fmla="*/ 551379 w 2191004"/>
              <a:gd name="connsiteY5-102" fmla="*/ 1686075 h 1686075"/>
              <a:gd name="connsiteX6-103" fmla="*/ 551379 w 2191004"/>
              <a:gd name="connsiteY6-104" fmla="*/ 1686075 h 1686075"/>
              <a:gd name="connsiteX7-105" fmla="*/ 0 w 2191004"/>
              <a:gd name="connsiteY7-106" fmla="*/ 1651533 h 1686075"/>
              <a:gd name="connsiteX8-107" fmla="*/ 978100 w 2191004"/>
              <a:gd name="connsiteY8-108" fmla="*/ 0 h 1686075"/>
              <a:gd name="connsiteX0-109" fmla="*/ 978100 w 2191004"/>
              <a:gd name="connsiteY0-110" fmla="*/ 0 h 1686075"/>
              <a:gd name="connsiteX1-111" fmla="*/ 1453685 w 2191004"/>
              <a:gd name="connsiteY1-112" fmla="*/ 261397 h 1686075"/>
              <a:gd name="connsiteX2-113" fmla="*/ 2173688 w 2191004"/>
              <a:gd name="connsiteY2-114" fmla="*/ 676848 h 1686075"/>
              <a:gd name="connsiteX3-115" fmla="*/ 2191004 w 2191004"/>
              <a:gd name="connsiteY3-116" fmla="*/ 1686075 h 1686075"/>
              <a:gd name="connsiteX4-117" fmla="*/ 2191004 w 2191004"/>
              <a:gd name="connsiteY4-118" fmla="*/ 1686075 h 1686075"/>
              <a:gd name="connsiteX5-119" fmla="*/ 551379 w 2191004"/>
              <a:gd name="connsiteY5-120" fmla="*/ 1686075 h 1686075"/>
              <a:gd name="connsiteX6-121" fmla="*/ 551379 w 2191004"/>
              <a:gd name="connsiteY6-122" fmla="*/ 1686075 h 1686075"/>
              <a:gd name="connsiteX7-123" fmla="*/ 0 w 2191004"/>
              <a:gd name="connsiteY7-124" fmla="*/ 1651533 h 1686075"/>
              <a:gd name="connsiteX8-125" fmla="*/ 978100 w 2191004"/>
              <a:gd name="connsiteY8-126" fmla="*/ 0 h 1686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191004" h="1686075">
                <a:moveTo>
                  <a:pt x="978100" y="0"/>
                </a:moveTo>
                <a:lnTo>
                  <a:pt x="1453685" y="261397"/>
                </a:lnTo>
                <a:lnTo>
                  <a:pt x="2173688" y="676848"/>
                </a:lnTo>
                <a:lnTo>
                  <a:pt x="2191004" y="1686075"/>
                </a:lnTo>
                <a:lnTo>
                  <a:pt x="2191004" y="1686075"/>
                </a:lnTo>
                <a:lnTo>
                  <a:pt x="551379" y="1686075"/>
                </a:lnTo>
                <a:lnTo>
                  <a:pt x="551379" y="1686075"/>
                </a:lnTo>
                <a:lnTo>
                  <a:pt x="0" y="1651533"/>
                </a:lnTo>
                <a:lnTo>
                  <a:pt x="978100" y="0"/>
                </a:lnTo>
                <a:close/>
              </a:path>
            </a:pathLst>
          </a:cu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8900000">
            <a:off x="10738037" y="-309880"/>
            <a:ext cx="619760" cy="619760"/>
          </a:xfrm>
          <a:prstGeom prst="rtTriangle">
            <a:avLst/>
          </a:pr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76300" y="355600"/>
            <a:ext cx="285178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a:t>
            </a:r>
          </a:p>
        </p:txBody>
      </p:sp>
      <p:sp>
        <p:nvSpPr>
          <p:cNvPr id="18" name="文本框 17"/>
          <p:cNvSpPr txBox="1"/>
          <p:nvPr/>
        </p:nvSpPr>
        <p:spPr>
          <a:xfrm>
            <a:off x="2996565" y="470535"/>
            <a:ext cx="1351280" cy="398780"/>
          </a:xfrm>
          <a:prstGeom prst="rect">
            <a:avLst/>
          </a:prstGeom>
          <a:noFill/>
        </p:spPr>
        <p:txBody>
          <a:bodyPr wrap="none" rtlCol="0" anchor="t">
            <a:spAutoFit/>
          </a:bodyPr>
          <a:lstStyle/>
          <a:p>
            <a:pPr algn="just"/>
            <a:r>
              <a:rPr lang="zh-CN" altLang="en-US" sz="2000" spc="300" dirty="0">
                <a:solidFill>
                  <a:schemeClr val="bg2">
                    <a:lumMod val="50000"/>
                  </a:schemeClr>
                </a:solidFill>
                <a:latin typeface="微软雅黑" panose="020B0503020204020204" pitchFamily="34" charset="-122"/>
                <a:ea typeface="微软雅黑" panose="020B0503020204020204" pitchFamily="34" charset="-122"/>
                <a:sym typeface="+mn-ea"/>
              </a:rPr>
              <a:t>应用架构</a:t>
            </a:r>
          </a:p>
        </p:txBody>
      </p:sp>
      <p:sp>
        <p:nvSpPr>
          <p:cNvPr id="19" name="矩形 18"/>
          <p:cNvSpPr/>
          <p:nvPr/>
        </p:nvSpPr>
        <p:spPr>
          <a:xfrm>
            <a:off x="2854960"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656080" y="1329690"/>
            <a:ext cx="1125855" cy="325120"/>
          </a:xfrm>
          <a:prstGeom prst="roundRect">
            <a:avLst/>
          </a:prstGeom>
          <a:noFill/>
          <a:ln w="57150">
            <a:solidFill>
              <a:srgbClr val="00CC99"/>
            </a:solidFill>
          </a:ln>
          <a:extLst>
            <a:ext uri="{909E8E84-426E-40DD-AFC4-6F175D3DCCD1}">
              <a14:hiddenFill xmlns:a14="http://schemas.microsoft.com/office/drawing/2010/main">
                <a:solidFill>
                  <a:srgbClr val="00CC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342640" y="1466215"/>
            <a:ext cx="2480310" cy="368300"/>
          </a:xfrm>
          <a:prstGeom prst="rect">
            <a:avLst/>
          </a:prstGeom>
          <a:noFill/>
          <a:ln w="9525">
            <a:noFill/>
          </a:ln>
        </p:spPr>
        <p:txBody>
          <a:bodyPr wrap="square">
            <a:spAutoFit/>
          </a:bodyPr>
          <a:lstStyle/>
          <a:p>
            <a:pPr indent="0"/>
            <a:r>
              <a:rPr lang="zh-CN" b="1">
                <a:solidFill>
                  <a:schemeClr val="tx1">
                    <a:lumMod val="65000"/>
                    <a:lumOff val="35000"/>
                  </a:schemeClr>
                </a:solidFill>
                <a:latin typeface="微软雅黑" panose="020B0503020204020204" pitchFamily="34" charset="-122"/>
                <a:ea typeface="微软雅黑" panose="020B0503020204020204" pitchFamily="34" charset="-122"/>
              </a:rPr>
              <a:t>（物理）信息系统管理</a:t>
            </a:r>
          </a:p>
        </p:txBody>
      </p:sp>
      <p:sp>
        <p:nvSpPr>
          <p:cNvPr id="2" name="灯片编号占位符 1"/>
          <p:cNvSpPr>
            <a:spLocks noGrp="1"/>
          </p:cNvSpPr>
          <p:nvPr>
            <p:ph type="sldNum" sz="quarter" idx="12"/>
          </p:nvPr>
        </p:nvSpPr>
        <p:spPr/>
        <p:txBody>
          <a:bodyPr/>
          <a:lstStyle/>
          <a:p>
            <a:fld id="{89D326CB-CD4F-4FDD-B6AF-2E5E44856E09}" type="slidenum">
              <a:rPr lang="zh-CN" altLang="en-US" smtClean="0"/>
              <a:t>40</a:t>
            </a:fld>
            <a:endParaRPr lang="zh-CN"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1905" y="3573145"/>
            <a:ext cx="3364230" cy="3369945"/>
          </a:xfrm>
          <a:prstGeom prst="rect">
            <a:avLst/>
          </a:prstGeom>
        </p:spPr>
      </p:pic>
      <p:sp>
        <p:nvSpPr>
          <p:cNvPr id="23" name="矩形 22"/>
          <p:cNvSpPr/>
          <p:nvPr/>
        </p:nvSpPr>
        <p:spPr>
          <a:xfrm rot="2732008">
            <a:off x="8189760" y="695213"/>
            <a:ext cx="1920240" cy="235553"/>
          </a:xfrm>
          <a:custGeom>
            <a:avLst/>
            <a:gdLst>
              <a:gd name="connsiteX0" fmla="*/ 0 w 1920240"/>
              <a:gd name="connsiteY0" fmla="*/ 0 h 233680"/>
              <a:gd name="connsiteX1" fmla="*/ 1920240 w 1920240"/>
              <a:gd name="connsiteY1" fmla="*/ 0 h 233680"/>
              <a:gd name="connsiteX2" fmla="*/ 1920240 w 1920240"/>
              <a:gd name="connsiteY2" fmla="*/ 233680 h 233680"/>
              <a:gd name="connsiteX3" fmla="*/ 0 w 1920240"/>
              <a:gd name="connsiteY3" fmla="*/ 233680 h 233680"/>
              <a:gd name="connsiteX4" fmla="*/ 0 w 1920240"/>
              <a:gd name="connsiteY4" fmla="*/ 0 h 233680"/>
              <a:gd name="connsiteX0-1" fmla="*/ 143945 w 1920240"/>
              <a:gd name="connsiteY0-2" fmla="*/ 27398 h 233680"/>
              <a:gd name="connsiteX1-3" fmla="*/ 1920240 w 1920240"/>
              <a:gd name="connsiteY1-4" fmla="*/ 0 h 233680"/>
              <a:gd name="connsiteX2-5" fmla="*/ 1920240 w 1920240"/>
              <a:gd name="connsiteY2-6" fmla="*/ 233680 h 233680"/>
              <a:gd name="connsiteX3-7" fmla="*/ 0 w 1920240"/>
              <a:gd name="connsiteY3-8" fmla="*/ 233680 h 233680"/>
              <a:gd name="connsiteX4-9" fmla="*/ 143945 w 1920240"/>
              <a:gd name="connsiteY4-10" fmla="*/ 27398 h 233680"/>
              <a:gd name="connsiteX0-11" fmla="*/ 143945 w 1920240"/>
              <a:gd name="connsiteY0-12" fmla="*/ 27398 h 235553"/>
              <a:gd name="connsiteX1-13" fmla="*/ 1920240 w 1920240"/>
              <a:gd name="connsiteY1-14" fmla="*/ 0 h 235553"/>
              <a:gd name="connsiteX2-15" fmla="*/ 1719091 w 1920240"/>
              <a:gd name="connsiteY2-16" fmla="*/ 235553 h 235553"/>
              <a:gd name="connsiteX3-17" fmla="*/ 0 w 1920240"/>
              <a:gd name="connsiteY3-18" fmla="*/ 233680 h 235553"/>
              <a:gd name="connsiteX4-19" fmla="*/ 143945 w 1920240"/>
              <a:gd name="connsiteY4-20" fmla="*/ 27398 h 2355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20240" h="235553">
                <a:moveTo>
                  <a:pt x="143945" y="27398"/>
                </a:moveTo>
                <a:lnTo>
                  <a:pt x="1920240" y="0"/>
                </a:lnTo>
                <a:lnTo>
                  <a:pt x="1719091" y="235553"/>
                </a:lnTo>
                <a:lnTo>
                  <a:pt x="0" y="233680"/>
                </a:lnTo>
                <a:lnTo>
                  <a:pt x="143945" y="27398"/>
                </a:lnTo>
                <a:close/>
              </a:path>
            </a:pathLst>
          </a:custGeom>
          <a:solidFill>
            <a:srgbClr val="00CC9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p:cNvSpPr/>
          <p:nvPr/>
        </p:nvSpPr>
        <p:spPr>
          <a:xfrm rot="2732008">
            <a:off x="7558219" y="441056"/>
            <a:ext cx="1212576" cy="239014"/>
          </a:xfrm>
          <a:custGeom>
            <a:avLst/>
            <a:gdLst>
              <a:gd name="connsiteX0" fmla="*/ 0 w 1212576"/>
              <a:gd name="connsiteY0" fmla="*/ 0 h 237408"/>
              <a:gd name="connsiteX1" fmla="*/ 1212576 w 1212576"/>
              <a:gd name="connsiteY1" fmla="*/ 0 h 237408"/>
              <a:gd name="connsiteX2" fmla="*/ 1212576 w 1212576"/>
              <a:gd name="connsiteY2" fmla="*/ 237408 h 237408"/>
              <a:gd name="connsiteX3" fmla="*/ 0 w 1212576"/>
              <a:gd name="connsiteY3" fmla="*/ 237408 h 237408"/>
              <a:gd name="connsiteX4" fmla="*/ 0 w 1212576"/>
              <a:gd name="connsiteY4" fmla="*/ 0 h 237408"/>
              <a:gd name="connsiteX0-1" fmla="*/ 0 w 1212576"/>
              <a:gd name="connsiteY0-2" fmla="*/ 0 h 237408"/>
              <a:gd name="connsiteX1-3" fmla="*/ 1212576 w 1212576"/>
              <a:gd name="connsiteY1-4" fmla="*/ 0 h 237408"/>
              <a:gd name="connsiteX2-5" fmla="*/ 1061648 w 1212576"/>
              <a:gd name="connsiteY2-6" fmla="*/ 231629 h 237408"/>
              <a:gd name="connsiteX3-7" fmla="*/ 0 w 1212576"/>
              <a:gd name="connsiteY3-8" fmla="*/ 237408 h 237408"/>
              <a:gd name="connsiteX4-9" fmla="*/ 0 w 1212576"/>
              <a:gd name="connsiteY4-10" fmla="*/ 0 h 237408"/>
              <a:gd name="connsiteX0-11" fmla="*/ 172413 w 1212576"/>
              <a:gd name="connsiteY0-12" fmla="*/ 0 h 239014"/>
              <a:gd name="connsiteX1-13" fmla="*/ 1212576 w 1212576"/>
              <a:gd name="connsiteY1-14" fmla="*/ 1606 h 239014"/>
              <a:gd name="connsiteX2-15" fmla="*/ 1061648 w 1212576"/>
              <a:gd name="connsiteY2-16" fmla="*/ 233235 h 239014"/>
              <a:gd name="connsiteX3-17" fmla="*/ 0 w 1212576"/>
              <a:gd name="connsiteY3-18" fmla="*/ 239014 h 239014"/>
              <a:gd name="connsiteX4-19" fmla="*/ 172413 w 1212576"/>
              <a:gd name="connsiteY4-20" fmla="*/ 0 h 2390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2576" h="239014">
                <a:moveTo>
                  <a:pt x="172413" y="0"/>
                </a:moveTo>
                <a:lnTo>
                  <a:pt x="1212576" y="1606"/>
                </a:lnTo>
                <a:lnTo>
                  <a:pt x="1061648" y="233235"/>
                </a:lnTo>
                <a:lnTo>
                  <a:pt x="0" y="239014"/>
                </a:lnTo>
                <a:lnTo>
                  <a:pt x="172413" y="0"/>
                </a:lnTo>
                <a:close/>
              </a:path>
            </a:pathLst>
          </a:custGeom>
          <a:solidFill>
            <a:srgbClr val="00CC99">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2"/>
          <p:cNvSpPr/>
          <p:nvPr/>
        </p:nvSpPr>
        <p:spPr>
          <a:xfrm rot="2732008">
            <a:off x="2494087" y="5927709"/>
            <a:ext cx="1920240" cy="235553"/>
          </a:xfrm>
          <a:custGeom>
            <a:avLst/>
            <a:gdLst>
              <a:gd name="connsiteX0" fmla="*/ 0 w 1920240"/>
              <a:gd name="connsiteY0" fmla="*/ 0 h 233680"/>
              <a:gd name="connsiteX1" fmla="*/ 1920240 w 1920240"/>
              <a:gd name="connsiteY1" fmla="*/ 0 h 233680"/>
              <a:gd name="connsiteX2" fmla="*/ 1920240 w 1920240"/>
              <a:gd name="connsiteY2" fmla="*/ 233680 h 233680"/>
              <a:gd name="connsiteX3" fmla="*/ 0 w 1920240"/>
              <a:gd name="connsiteY3" fmla="*/ 233680 h 233680"/>
              <a:gd name="connsiteX4" fmla="*/ 0 w 1920240"/>
              <a:gd name="connsiteY4" fmla="*/ 0 h 233680"/>
              <a:gd name="connsiteX0-1" fmla="*/ 143945 w 1920240"/>
              <a:gd name="connsiteY0-2" fmla="*/ 27398 h 233680"/>
              <a:gd name="connsiteX1-3" fmla="*/ 1920240 w 1920240"/>
              <a:gd name="connsiteY1-4" fmla="*/ 0 h 233680"/>
              <a:gd name="connsiteX2-5" fmla="*/ 1920240 w 1920240"/>
              <a:gd name="connsiteY2-6" fmla="*/ 233680 h 233680"/>
              <a:gd name="connsiteX3-7" fmla="*/ 0 w 1920240"/>
              <a:gd name="connsiteY3-8" fmla="*/ 233680 h 233680"/>
              <a:gd name="connsiteX4-9" fmla="*/ 143945 w 1920240"/>
              <a:gd name="connsiteY4-10" fmla="*/ 27398 h 233680"/>
              <a:gd name="connsiteX0-11" fmla="*/ 143945 w 1920240"/>
              <a:gd name="connsiteY0-12" fmla="*/ 27398 h 235553"/>
              <a:gd name="connsiteX1-13" fmla="*/ 1920240 w 1920240"/>
              <a:gd name="connsiteY1-14" fmla="*/ 0 h 235553"/>
              <a:gd name="connsiteX2-15" fmla="*/ 1719091 w 1920240"/>
              <a:gd name="connsiteY2-16" fmla="*/ 235553 h 235553"/>
              <a:gd name="connsiteX3-17" fmla="*/ 0 w 1920240"/>
              <a:gd name="connsiteY3-18" fmla="*/ 233680 h 235553"/>
              <a:gd name="connsiteX4-19" fmla="*/ 143945 w 1920240"/>
              <a:gd name="connsiteY4-20" fmla="*/ 27398 h 2355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20240" h="235553">
                <a:moveTo>
                  <a:pt x="143945" y="27398"/>
                </a:moveTo>
                <a:lnTo>
                  <a:pt x="1920240" y="0"/>
                </a:lnTo>
                <a:lnTo>
                  <a:pt x="1719091" y="235553"/>
                </a:lnTo>
                <a:lnTo>
                  <a:pt x="0" y="233680"/>
                </a:lnTo>
                <a:lnTo>
                  <a:pt x="143945" y="27398"/>
                </a:lnTo>
                <a:close/>
              </a:path>
            </a:pathLst>
          </a:custGeom>
          <a:solidFill>
            <a:srgbClr val="00CC9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23"/>
          <p:cNvSpPr/>
          <p:nvPr/>
        </p:nvSpPr>
        <p:spPr>
          <a:xfrm rot="2732008">
            <a:off x="1862546" y="5451302"/>
            <a:ext cx="1212576" cy="239014"/>
          </a:xfrm>
          <a:custGeom>
            <a:avLst/>
            <a:gdLst>
              <a:gd name="connsiteX0" fmla="*/ 0 w 1212576"/>
              <a:gd name="connsiteY0" fmla="*/ 0 h 237408"/>
              <a:gd name="connsiteX1" fmla="*/ 1212576 w 1212576"/>
              <a:gd name="connsiteY1" fmla="*/ 0 h 237408"/>
              <a:gd name="connsiteX2" fmla="*/ 1212576 w 1212576"/>
              <a:gd name="connsiteY2" fmla="*/ 237408 h 237408"/>
              <a:gd name="connsiteX3" fmla="*/ 0 w 1212576"/>
              <a:gd name="connsiteY3" fmla="*/ 237408 h 237408"/>
              <a:gd name="connsiteX4" fmla="*/ 0 w 1212576"/>
              <a:gd name="connsiteY4" fmla="*/ 0 h 237408"/>
              <a:gd name="connsiteX0-1" fmla="*/ 0 w 1212576"/>
              <a:gd name="connsiteY0-2" fmla="*/ 0 h 237408"/>
              <a:gd name="connsiteX1-3" fmla="*/ 1212576 w 1212576"/>
              <a:gd name="connsiteY1-4" fmla="*/ 0 h 237408"/>
              <a:gd name="connsiteX2-5" fmla="*/ 1061648 w 1212576"/>
              <a:gd name="connsiteY2-6" fmla="*/ 231629 h 237408"/>
              <a:gd name="connsiteX3-7" fmla="*/ 0 w 1212576"/>
              <a:gd name="connsiteY3-8" fmla="*/ 237408 h 237408"/>
              <a:gd name="connsiteX4-9" fmla="*/ 0 w 1212576"/>
              <a:gd name="connsiteY4-10" fmla="*/ 0 h 237408"/>
              <a:gd name="connsiteX0-11" fmla="*/ 172413 w 1212576"/>
              <a:gd name="connsiteY0-12" fmla="*/ 0 h 239014"/>
              <a:gd name="connsiteX1-13" fmla="*/ 1212576 w 1212576"/>
              <a:gd name="connsiteY1-14" fmla="*/ 1606 h 239014"/>
              <a:gd name="connsiteX2-15" fmla="*/ 1061648 w 1212576"/>
              <a:gd name="connsiteY2-16" fmla="*/ 233235 h 239014"/>
              <a:gd name="connsiteX3-17" fmla="*/ 0 w 1212576"/>
              <a:gd name="connsiteY3-18" fmla="*/ 239014 h 239014"/>
              <a:gd name="connsiteX4-19" fmla="*/ 172413 w 1212576"/>
              <a:gd name="connsiteY4-20" fmla="*/ 0 h 2390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2576" h="239014">
                <a:moveTo>
                  <a:pt x="172413" y="0"/>
                </a:moveTo>
                <a:lnTo>
                  <a:pt x="1212576" y="1606"/>
                </a:lnTo>
                <a:lnTo>
                  <a:pt x="1061648" y="233235"/>
                </a:lnTo>
                <a:lnTo>
                  <a:pt x="0" y="239014"/>
                </a:lnTo>
                <a:lnTo>
                  <a:pt x="172413" y="0"/>
                </a:lnTo>
                <a:close/>
              </a:path>
            </a:pathLst>
          </a:custGeom>
          <a:solidFill>
            <a:srgbClr val="00CC99">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2126615" y="2115820"/>
            <a:ext cx="6981825" cy="1419860"/>
          </a:xfrm>
          <a:prstGeom prst="rect">
            <a:avLst/>
          </a:prstGeom>
          <a:noFill/>
        </p:spPr>
        <p:txBody>
          <a:bodyPr wrap="square" rtlCol="0">
            <a:spAutoFit/>
          </a:bodyPr>
          <a:lstStyle>
            <a:defPPr>
              <a:defRPr lang="zh-CN"/>
            </a:defPPr>
            <a:lvl1pPr algn="just">
              <a:lnSpc>
                <a:spcPct val="120000"/>
              </a:lnSpc>
              <a:defRPr sz="1400" spc="3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ct val="135000"/>
              </a:lnSpc>
              <a:spcBef>
                <a:spcPts val="0"/>
              </a:spcBef>
              <a:spcAft>
                <a:spcPts val="0"/>
              </a:spcAft>
            </a:pPr>
            <a:r>
              <a:rPr lang="en-US" altLang="zh-CN" sz="1600" dirty="0">
                <a:solidFill>
                  <a:schemeClr val="tx1">
                    <a:lumMod val="65000"/>
                    <a:lumOff val="35000"/>
                  </a:schemeClr>
                </a:solidFill>
              </a:rPr>
              <a:t>EA</a:t>
            </a:r>
            <a:r>
              <a:rPr lang="zh-CN" altLang="en-US" sz="1600" dirty="0">
                <a:solidFill>
                  <a:schemeClr val="tx1">
                    <a:lumMod val="65000"/>
                    <a:lumOff val="35000"/>
                  </a:schemeClr>
                </a:solidFill>
              </a:rPr>
              <a:t>层面的技术架构指的是基础设施层面的概念，包括节点、设备、网络、系统级软件等内容，主要用于体现对应用架构的支撑作用。用于体现在一个可独立部署的应用系统里，应用、应用平台、基础设施之间的关系。</a:t>
            </a:r>
          </a:p>
        </p:txBody>
      </p:sp>
      <p:sp>
        <p:nvSpPr>
          <p:cNvPr id="28" name="文本框 27"/>
          <p:cNvSpPr txBox="1"/>
          <p:nvPr/>
        </p:nvSpPr>
        <p:spPr>
          <a:xfrm>
            <a:off x="2097643" y="1580516"/>
            <a:ext cx="2113187" cy="460375"/>
          </a:xfrm>
          <a:prstGeom prst="rect">
            <a:avLst/>
          </a:prstGeom>
          <a:noFill/>
        </p:spPr>
        <p:txBody>
          <a:bodyPr wrap="square" rtlCol="0">
            <a:spAutoFit/>
          </a:bodyPr>
          <a:lstStyle/>
          <a:p>
            <a:pPr algn="just"/>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技术架构</a:t>
            </a:r>
          </a:p>
        </p:txBody>
      </p:sp>
      <p:pic>
        <p:nvPicPr>
          <p:cNvPr id="3" name="图片 2"/>
          <p:cNvPicPr>
            <a:picLocks noChangeAspect="1"/>
          </p:cNvPicPr>
          <p:nvPr/>
        </p:nvPicPr>
        <p:blipFill>
          <a:blip r:embed="rId3"/>
          <a:stretch>
            <a:fillRect/>
          </a:stretch>
        </p:blipFill>
        <p:spPr>
          <a:xfrm>
            <a:off x="8674100" y="44450"/>
            <a:ext cx="3496310" cy="3502660"/>
          </a:xfrm>
          <a:prstGeom prst="rect">
            <a:avLst/>
          </a:prstGeom>
        </p:spPr>
      </p:pic>
      <p:sp>
        <p:nvSpPr>
          <p:cNvPr id="8"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876300" y="355600"/>
            <a:ext cx="285178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a:t>
            </a:r>
          </a:p>
        </p:txBody>
      </p:sp>
      <p:sp>
        <p:nvSpPr>
          <p:cNvPr id="2" name="文本框 1"/>
          <p:cNvSpPr txBox="1"/>
          <p:nvPr/>
        </p:nvSpPr>
        <p:spPr>
          <a:xfrm>
            <a:off x="3221355" y="4034155"/>
            <a:ext cx="6508115" cy="755650"/>
          </a:xfrm>
          <a:prstGeom prst="rect">
            <a:avLst/>
          </a:prstGeom>
          <a:noFill/>
        </p:spPr>
        <p:txBody>
          <a:bodyPr wrap="square" rtlCol="0">
            <a:spAutoFit/>
          </a:bodyPr>
          <a:lstStyle/>
          <a:p>
            <a:pPr algn="r">
              <a:lnSpc>
                <a:spcPct val="135000"/>
              </a:lnSpc>
              <a:spcBef>
                <a:spcPts val="0"/>
              </a:spcBef>
              <a:spcAft>
                <a:spcPts val="0"/>
              </a:spcAft>
            </a:pPr>
            <a:r>
              <a:rPr lang="zh-CN" altLang="en-US" sz="1600" spc="300" dirty="0" smtClean="0">
                <a:solidFill>
                  <a:schemeClr val="tx1">
                    <a:lumMod val="65000"/>
                    <a:lumOff val="35000"/>
                  </a:schemeClr>
                </a:solidFill>
                <a:latin typeface="微软雅黑" panose="020B0503020204020204" pitchFamily="34" charset="-122"/>
                <a:ea typeface="微软雅黑" panose="020B0503020204020204" pitchFamily="34" charset="-122"/>
              </a:rPr>
              <a:t>为了保持架构完整性，技术架构引入机房（</a:t>
            </a:r>
            <a:r>
              <a:rPr lang="en-US" altLang="zh-CN" sz="1600" spc="300" dirty="0" smtClean="0">
                <a:solidFill>
                  <a:schemeClr val="tx1">
                    <a:lumMod val="65000"/>
                    <a:lumOff val="35000"/>
                  </a:schemeClr>
                </a:solidFill>
                <a:latin typeface="微软雅黑" panose="020B0503020204020204" pitchFamily="34" charset="-122"/>
                <a:ea typeface="微软雅黑" panose="020B0503020204020204" pitchFamily="34" charset="-122"/>
              </a:rPr>
              <a:t>L</a:t>
            </a:r>
            <a:r>
              <a:rPr lang="zh-CN" altLang="en-US" sz="1600" spc="300" dirty="0" smtClean="0">
                <a:solidFill>
                  <a:schemeClr val="tx1">
                    <a:lumMod val="65000"/>
                    <a:lumOff val="35000"/>
                  </a:schemeClr>
                </a:solidFill>
                <a:latin typeface="微软雅黑" panose="020B0503020204020204" pitchFamily="34" charset="-122"/>
                <a:ea typeface="微软雅黑" panose="020B0503020204020204" pitchFamily="34" charset="-122"/>
              </a:rPr>
              <a:t>ocation）、节点（Node）的概念，与应用架构相呼应</a:t>
            </a:r>
          </a:p>
        </p:txBody>
      </p:sp>
      <p:sp>
        <p:nvSpPr>
          <p:cNvPr id="4" name="灯片编号占位符 3"/>
          <p:cNvSpPr>
            <a:spLocks noGrp="1"/>
          </p:cNvSpPr>
          <p:nvPr>
            <p:ph type="sldNum" sz="quarter" idx="12"/>
          </p:nvPr>
        </p:nvSpPr>
        <p:spPr/>
        <p:txBody>
          <a:bodyPr/>
          <a:lstStyle/>
          <a:p>
            <a:fld id="{89D326CB-CD4F-4FDD-B6AF-2E5E44856E09}" type="slidenum">
              <a:rPr lang="zh-CN" altLang="en-US" smtClean="0"/>
              <a:t>41</a:t>
            </a:fld>
            <a:endParaRPr lang="zh-CN"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7"/>
          <p:cNvPicPr>
            <a:picLocks noChangeAspect="1"/>
          </p:cNvPicPr>
          <p:nvPr/>
        </p:nvPicPr>
        <p:blipFill>
          <a:blip r:embed="rId3"/>
          <a:stretch>
            <a:fillRect/>
          </a:stretch>
        </p:blipFill>
        <p:spPr>
          <a:xfrm>
            <a:off x="1230630" y="1546225"/>
            <a:ext cx="9583420" cy="4130675"/>
          </a:xfrm>
          <a:prstGeom prst="rect">
            <a:avLst/>
          </a:prstGeom>
          <a:ln>
            <a:solidFill>
              <a:schemeClr val="bg2">
                <a:lumMod val="75000"/>
              </a:schemeClr>
            </a:solidFill>
          </a:ln>
        </p:spPr>
      </p:pic>
      <p:sp>
        <p:nvSpPr>
          <p:cNvPr id="3" name="直角三角形 2"/>
          <p:cNvSpPr/>
          <p:nvPr/>
        </p:nvSpPr>
        <p:spPr>
          <a:xfrm flipH="1">
            <a:off x="11328400" y="6299200"/>
            <a:ext cx="863600" cy="5588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剪去左右顶角 26"/>
          <p:cNvSpPr/>
          <p:nvPr/>
        </p:nvSpPr>
        <p:spPr>
          <a:xfrm rot="3605203">
            <a:off x="11153507" y="-195712"/>
            <a:ext cx="1274345" cy="980665"/>
          </a:xfrm>
          <a:custGeom>
            <a:avLst/>
            <a:gdLst>
              <a:gd name="connsiteX0" fmla="*/ 600300 w 1639625"/>
              <a:gd name="connsiteY0" fmla="*/ 0 h 1639625"/>
              <a:gd name="connsiteX1" fmla="*/ 1039325 w 1639625"/>
              <a:gd name="connsiteY1" fmla="*/ 0 h 1639625"/>
              <a:gd name="connsiteX2" fmla="*/ 1639625 w 1639625"/>
              <a:gd name="connsiteY2" fmla="*/ 600300 h 1639625"/>
              <a:gd name="connsiteX3" fmla="*/ 1639625 w 1639625"/>
              <a:gd name="connsiteY3" fmla="*/ 1639625 h 1639625"/>
              <a:gd name="connsiteX4" fmla="*/ 1639625 w 1639625"/>
              <a:gd name="connsiteY4" fmla="*/ 1639625 h 1639625"/>
              <a:gd name="connsiteX5" fmla="*/ 0 w 1639625"/>
              <a:gd name="connsiteY5" fmla="*/ 1639625 h 1639625"/>
              <a:gd name="connsiteX6" fmla="*/ 0 w 1639625"/>
              <a:gd name="connsiteY6" fmla="*/ 1639625 h 1639625"/>
              <a:gd name="connsiteX7" fmla="*/ 0 w 1639625"/>
              <a:gd name="connsiteY7" fmla="*/ 600300 h 1639625"/>
              <a:gd name="connsiteX8" fmla="*/ 600300 w 1639625"/>
              <a:gd name="connsiteY8" fmla="*/ 0 h 1639625"/>
              <a:gd name="connsiteX0-1" fmla="*/ 600300 w 1639625"/>
              <a:gd name="connsiteY0-2" fmla="*/ 0 h 1639625"/>
              <a:gd name="connsiteX1-3" fmla="*/ 931166 w 1639625"/>
              <a:gd name="connsiteY1-4" fmla="*/ 164783 h 1639625"/>
              <a:gd name="connsiteX2-5" fmla="*/ 1639625 w 1639625"/>
              <a:gd name="connsiteY2-6" fmla="*/ 600300 h 1639625"/>
              <a:gd name="connsiteX3-7" fmla="*/ 1639625 w 1639625"/>
              <a:gd name="connsiteY3-8" fmla="*/ 1639625 h 1639625"/>
              <a:gd name="connsiteX4-9" fmla="*/ 1639625 w 1639625"/>
              <a:gd name="connsiteY4-10" fmla="*/ 1639625 h 1639625"/>
              <a:gd name="connsiteX5-11" fmla="*/ 0 w 1639625"/>
              <a:gd name="connsiteY5-12" fmla="*/ 1639625 h 1639625"/>
              <a:gd name="connsiteX6-13" fmla="*/ 0 w 1639625"/>
              <a:gd name="connsiteY6-14" fmla="*/ 1639625 h 1639625"/>
              <a:gd name="connsiteX7-15" fmla="*/ 0 w 1639625"/>
              <a:gd name="connsiteY7-16" fmla="*/ 600300 h 1639625"/>
              <a:gd name="connsiteX8-17" fmla="*/ 600300 w 1639625"/>
              <a:gd name="connsiteY8-18" fmla="*/ 0 h 1639625"/>
              <a:gd name="connsiteX0-19" fmla="*/ 390851 w 1639625"/>
              <a:gd name="connsiteY0-20" fmla="*/ 0 h 1693360"/>
              <a:gd name="connsiteX1-21" fmla="*/ 931166 w 1639625"/>
              <a:gd name="connsiteY1-22" fmla="*/ 218518 h 1693360"/>
              <a:gd name="connsiteX2-23" fmla="*/ 1639625 w 1639625"/>
              <a:gd name="connsiteY2-24" fmla="*/ 654035 h 1693360"/>
              <a:gd name="connsiteX3-25" fmla="*/ 1639625 w 1639625"/>
              <a:gd name="connsiteY3-26" fmla="*/ 1693360 h 1693360"/>
              <a:gd name="connsiteX4-27" fmla="*/ 1639625 w 1639625"/>
              <a:gd name="connsiteY4-28" fmla="*/ 1693360 h 1693360"/>
              <a:gd name="connsiteX5-29" fmla="*/ 0 w 1639625"/>
              <a:gd name="connsiteY5-30" fmla="*/ 1693360 h 1693360"/>
              <a:gd name="connsiteX6-31" fmla="*/ 0 w 1639625"/>
              <a:gd name="connsiteY6-32" fmla="*/ 1693360 h 1693360"/>
              <a:gd name="connsiteX7-33" fmla="*/ 0 w 1639625"/>
              <a:gd name="connsiteY7-34" fmla="*/ 654035 h 1693360"/>
              <a:gd name="connsiteX8-35" fmla="*/ 390851 w 1639625"/>
              <a:gd name="connsiteY8-36" fmla="*/ 0 h 1693360"/>
              <a:gd name="connsiteX0-37" fmla="*/ 942230 w 2191004"/>
              <a:gd name="connsiteY0-38" fmla="*/ 0 h 1693360"/>
              <a:gd name="connsiteX1-39" fmla="*/ 1482545 w 2191004"/>
              <a:gd name="connsiteY1-40" fmla="*/ 218518 h 1693360"/>
              <a:gd name="connsiteX2-41" fmla="*/ 2191004 w 2191004"/>
              <a:gd name="connsiteY2-42" fmla="*/ 654035 h 1693360"/>
              <a:gd name="connsiteX3-43" fmla="*/ 2191004 w 2191004"/>
              <a:gd name="connsiteY3-44" fmla="*/ 1693360 h 1693360"/>
              <a:gd name="connsiteX4-45" fmla="*/ 2191004 w 2191004"/>
              <a:gd name="connsiteY4-46" fmla="*/ 1693360 h 1693360"/>
              <a:gd name="connsiteX5-47" fmla="*/ 551379 w 2191004"/>
              <a:gd name="connsiteY5-48" fmla="*/ 1693360 h 1693360"/>
              <a:gd name="connsiteX6-49" fmla="*/ 551379 w 2191004"/>
              <a:gd name="connsiteY6-50" fmla="*/ 1693360 h 1693360"/>
              <a:gd name="connsiteX7-51" fmla="*/ 0 w 2191004"/>
              <a:gd name="connsiteY7-52" fmla="*/ 1658818 h 1693360"/>
              <a:gd name="connsiteX8-53" fmla="*/ 942230 w 2191004"/>
              <a:gd name="connsiteY8-54" fmla="*/ 0 h 1693360"/>
              <a:gd name="connsiteX0-55" fmla="*/ 942230 w 2191004"/>
              <a:gd name="connsiteY0-56" fmla="*/ 0 h 1693360"/>
              <a:gd name="connsiteX1-57" fmla="*/ 1453685 w 2191004"/>
              <a:gd name="connsiteY1-58" fmla="*/ 268682 h 1693360"/>
              <a:gd name="connsiteX2-59" fmla="*/ 2191004 w 2191004"/>
              <a:gd name="connsiteY2-60" fmla="*/ 654035 h 1693360"/>
              <a:gd name="connsiteX3-61" fmla="*/ 2191004 w 2191004"/>
              <a:gd name="connsiteY3-62" fmla="*/ 1693360 h 1693360"/>
              <a:gd name="connsiteX4-63" fmla="*/ 2191004 w 2191004"/>
              <a:gd name="connsiteY4-64" fmla="*/ 1693360 h 1693360"/>
              <a:gd name="connsiteX5-65" fmla="*/ 551379 w 2191004"/>
              <a:gd name="connsiteY5-66" fmla="*/ 1693360 h 1693360"/>
              <a:gd name="connsiteX6-67" fmla="*/ 551379 w 2191004"/>
              <a:gd name="connsiteY6-68" fmla="*/ 1693360 h 1693360"/>
              <a:gd name="connsiteX7-69" fmla="*/ 0 w 2191004"/>
              <a:gd name="connsiteY7-70" fmla="*/ 1658818 h 1693360"/>
              <a:gd name="connsiteX8-71" fmla="*/ 942230 w 2191004"/>
              <a:gd name="connsiteY8-72" fmla="*/ 0 h 1693360"/>
              <a:gd name="connsiteX0-73" fmla="*/ 998165 w 2191004"/>
              <a:gd name="connsiteY0-74" fmla="*/ 0 h 1674531"/>
              <a:gd name="connsiteX1-75" fmla="*/ 1453685 w 2191004"/>
              <a:gd name="connsiteY1-76" fmla="*/ 249853 h 1674531"/>
              <a:gd name="connsiteX2-77" fmla="*/ 2191004 w 2191004"/>
              <a:gd name="connsiteY2-78" fmla="*/ 635206 h 1674531"/>
              <a:gd name="connsiteX3-79" fmla="*/ 2191004 w 2191004"/>
              <a:gd name="connsiteY3-80" fmla="*/ 1674531 h 1674531"/>
              <a:gd name="connsiteX4-81" fmla="*/ 2191004 w 2191004"/>
              <a:gd name="connsiteY4-82" fmla="*/ 1674531 h 1674531"/>
              <a:gd name="connsiteX5-83" fmla="*/ 551379 w 2191004"/>
              <a:gd name="connsiteY5-84" fmla="*/ 1674531 h 1674531"/>
              <a:gd name="connsiteX6-85" fmla="*/ 551379 w 2191004"/>
              <a:gd name="connsiteY6-86" fmla="*/ 1674531 h 1674531"/>
              <a:gd name="connsiteX7-87" fmla="*/ 0 w 2191004"/>
              <a:gd name="connsiteY7-88" fmla="*/ 1639989 h 1674531"/>
              <a:gd name="connsiteX8-89" fmla="*/ 998165 w 2191004"/>
              <a:gd name="connsiteY8-90" fmla="*/ 0 h 1674531"/>
              <a:gd name="connsiteX0-91" fmla="*/ 978100 w 2191004"/>
              <a:gd name="connsiteY0-92" fmla="*/ 0 h 1686075"/>
              <a:gd name="connsiteX1-93" fmla="*/ 1453685 w 2191004"/>
              <a:gd name="connsiteY1-94" fmla="*/ 261397 h 1686075"/>
              <a:gd name="connsiteX2-95" fmla="*/ 2191004 w 2191004"/>
              <a:gd name="connsiteY2-96" fmla="*/ 646750 h 1686075"/>
              <a:gd name="connsiteX3-97" fmla="*/ 2191004 w 2191004"/>
              <a:gd name="connsiteY3-98" fmla="*/ 1686075 h 1686075"/>
              <a:gd name="connsiteX4-99" fmla="*/ 2191004 w 2191004"/>
              <a:gd name="connsiteY4-100" fmla="*/ 1686075 h 1686075"/>
              <a:gd name="connsiteX5-101" fmla="*/ 551379 w 2191004"/>
              <a:gd name="connsiteY5-102" fmla="*/ 1686075 h 1686075"/>
              <a:gd name="connsiteX6-103" fmla="*/ 551379 w 2191004"/>
              <a:gd name="connsiteY6-104" fmla="*/ 1686075 h 1686075"/>
              <a:gd name="connsiteX7-105" fmla="*/ 0 w 2191004"/>
              <a:gd name="connsiteY7-106" fmla="*/ 1651533 h 1686075"/>
              <a:gd name="connsiteX8-107" fmla="*/ 978100 w 2191004"/>
              <a:gd name="connsiteY8-108" fmla="*/ 0 h 1686075"/>
              <a:gd name="connsiteX0-109" fmla="*/ 978100 w 2191004"/>
              <a:gd name="connsiteY0-110" fmla="*/ 0 h 1686075"/>
              <a:gd name="connsiteX1-111" fmla="*/ 1453685 w 2191004"/>
              <a:gd name="connsiteY1-112" fmla="*/ 261397 h 1686075"/>
              <a:gd name="connsiteX2-113" fmla="*/ 2173688 w 2191004"/>
              <a:gd name="connsiteY2-114" fmla="*/ 676848 h 1686075"/>
              <a:gd name="connsiteX3-115" fmla="*/ 2191004 w 2191004"/>
              <a:gd name="connsiteY3-116" fmla="*/ 1686075 h 1686075"/>
              <a:gd name="connsiteX4-117" fmla="*/ 2191004 w 2191004"/>
              <a:gd name="connsiteY4-118" fmla="*/ 1686075 h 1686075"/>
              <a:gd name="connsiteX5-119" fmla="*/ 551379 w 2191004"/>
              <a:gd name="connsiteY5-120" fmla="*/ 1686075 h 1686075"/>
              <a:gd name="connsiteX6-121" fmla="*/ 551379 w 2191004"/>
              <a:gd name="connsiteY6-122" fmla="*/ 1686075 h 1686075"/>
              <a:gd name="connsiteX7-123" fmla="*/ 0 w 2191004"/>
              <a:gd name="connsiteY7-124" fmla="*/ 1651533 h 1686075"/>
              <a:gd name="connsiteX8-125" fmla="*/ 978100 w 2191004"/>
              <a:gd name="connsiteY8-126" fmla="*/ 0 h 1686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191004" h="1686075">
                <a:moveTo>
                  <a:pt x="978100" y="0"/>
                </a:moveTo>
                <a:lnTo>
                  <a:pt x="1453685" y="261397"/>
                </a:lnTo>
                <a:lnTo>
                  <a:pt x="2173688" y="676848"/>
                </a:lnTo>
                <a:lnTo>
                  <a:pt x="2191004" y="1686075"/>
                </a:lnTo>
                <a:lnTo>
                  <a:pt x="2191004" y="1686075"/>
                </a:lnTo>
                <a:lnTo>
                  <a:pt x="551379" y="1686075"/>
                </a:lnTo>
                <a:lnTo>
                  <a:pt x="551379" y="1686075"/>
                </a:lnTo>
                <a:lnTo>
                  <a:pt x="0" y="1651533"/>
                </a:lnTo>
                <a:lnTo>
                  <a:pt x="978100" y="0"/>
                </a:lnTo>
                <a:close/>
              </a:path>
            </a:pathLst>
          </a:cu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8900000">
            <a:off x="10738037" y="-309880"/>
            <a:ext cx="619760" cy="619760"/>
          </a:xfrm>
          <a:prstGeom prst="rtTriangle">
            <a:avLst/>
          </a:pr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76300" y="355600"/>
            <a:ext cx="285178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a:t>
            </a:r>
          </a:p>
        </p:txBody>
      </p:sp>
      <p:sp>
        <p:nvSpPr>
          <p:cNvPr id="18" name="文本框 17"/>
          <p:cNvSpPr txBox="1"/>
          <p:nvPr/>
        </p:nvSpPr>
        <p:spPr>
          <a:xfrm>
            <a:off x="2980690" y="470535"/>
            <a:ext cx="1351280" cy="398780"/>
          </a:xfrm>
          <a:prstGeom prst="rect">
            <a:avLst/>
          </a:prstGeom>
          <a:noFill/>
        </p:spPr>
        <p:txBody>
          <a:bodyPr wrap="none" rtlCol="0" anchor="t">
            <a:spAutoFit/>
          </a:bodyPr>
          <a:lstStyle/>
          <a:p>
            <a:pPr algn="just"/>
            <a:r>
              <a:rPr lang="zh-CN" altLang="en-US" sz="2000" spc="300" dirty="0">
                <a:solidFill>
                  <a:schemeClr val="bg2">
                    <a:lumMod val="50000"/>
                  </a:schemeClr>
                </a:solidFill>
                <a:latin typeface="微软雅黑" panose="020B0503020204020204" pitchFamily="34" charset="-122"/>
                <a:ea typeface="微软雅黑" panose="020B0503020204020204" pitchFamily="34" charset="-122"/>
                <a:sym typeface="+mn-ea"/>
              </a:rPr>
              <a:t>技术架构</a:t>
            </a:r>
          </a:p>
        </p:txBody>
      </p:sp>
      <p:sp>
        <p:nvSpPr>
          <p:cNvPr id="19" name="矩形 18"/>
          <p:cNvSpPr/>
          <p:nvPr/>
        </p:nvSpPr>
        <p:spPr>
          <a:xfrm>
            <a:off x="2839085"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168400" y="1482090"/>
            <a:ext cx="1125855" cy="325120"/>
          </a:xfrm>
          <a:prstGeom prst="roundRect">
            <a:avLst/>
          </a:prstGeom>
          <a:noFill/>
          <a:ln w="57150">
            <a:solidFill>
              <a:srgbClr val="00CC99"/>
            </a:solidFill>
          </a:ln>
          <a:extLst>
            <a:ext uri="{909E8E84-426E-40DD-AFC4-6F175D3DCCD1}">
              <a14:hiddenFill xmlns:a14="http://schemas.microsoft.com/office/drawing/2010/main">
                <a:solidFill>
                  <a:srgbClr val="00CC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220970" y="3788410"/>
            <a:ext cx="2480310" cy="368300"/>
          </a:xfrm>
          <a:prstGeom prst="rect">
            <a:avLst/>
          </a:prstGeom>
          <a:noFill/>
          <a:ln w="9525">
            <a:noFill/>
          </a:ln>
        </p:spPr>
        <p:txBody>
          <a:bodyPr wrap="square">
            <a:spAutoFit/>
          </a:bodyPr>
          <a:lstStyle/>
          <a:p>
            <a:pPr indent="0"/>
            <a:r>
              <a:rPr lang="zh-CN" b="1">
                <a:solidFill>
                  <a:schemeClr val="tx1">
                    <a:lumMod val="65000"/>
                    <a:lumOff val="35000"/>
                  </a:schemeClr>
                </a:solidFill>
                <a:latin typeface="微软雅黑" panose="020B0503020204020204" pitchFamily="34" charset="-122"/>
                <a:ea typeface="微软雅黑" panose="020B0503020204020204" pitchFamily="34" charset="-122"/>
              </a:rPr>
              <a:t>机房</a:t>
            </a:r>
            <a:r>
              <a:rPr lang="en-US" altLang="zh-CN" b="1">
                <a:solidFill>
                  <a:schemeClr val="tx1">
                    <a:lumMod val="65000"/>
                    <a:lumOff val="35000"/>
                  </a:schemeClr>
                </a:solidFill>
                <a:latin typeface="微软雅黑" panose="020B0503020204020204" pitchFamily="34" charset="-122"/>
                <a:ea typeface="微软雅黑" panose="020B0503020204020204" pitchFamily="34" charset="-122"/>
              </a:rPr>
              <a:t>/Location</a:t>
            </a:r>
            <a:r>
              <a:rPr lang="zh-CN" b="1">
                <a:solidFill>
                  <a:schemeClr val="tx1">
                    <a:lumMod val="65000"/>
                    <a:lumOff val="35000"/>
                  </a:schemeClr>
                </a:solidFill>
                <a:latin typeface="微软雅黑" panose="020B0503020204020204" pitchFamily="34" charset="-122"/>
                <a:ea typeface="微软雅黑" panose="020B0503020204020204" pitchFamily="34" charset="-122"/>
              </a:rPr>
              <a:t>管理</a:t>
            </a:r>
          </a:p>
        </p:txBody>
      </p:sp>
      <p:sp>
        <p:nvSpPr>
          <p:cNvPr id="2" name="灯片编号占位符 1"/>
          <p:cNvSpPr>
            <a:spLocks noGrp="1"/>
          </p:cNvSpPr>
          <p:nvPr>
            <p:ph type="sldNum" sz="quarter" idx="12"/>
          </p:nvPr>
        </p:nvSpPr>
        <p:spPr/>
        <p:txBody>
          <a:bodyPr/>
          <a:lstStyle/>
          <a:p>
            <a:fld id="{89D326CB-CD4F-4FDD-B6AF-2E5E44856E09}" type="slidenum">
              <a:rPr lang="zh-CN" altLang="en-US" smtClean="0"/>
              <a:t>42</a:t>
            </a:fld>
            <a:endParaRPr lang="zh-CN"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8"/>
          <p:cNvPicPr>
            <a:picLocks noChangeAspect="1"/>
          </p:cNvPicPr>
          <p:nvPr/>
        </p:nvPicPr>
        <p:blipFill>
          <a:blip r:embed="rId2"/>
          <a:stretch>
            <a:fillRect/>
          </a:stretch>
        </p:blipFill>
        <p:spPr>
          <a:xfrm>
            <a:off x="1230630" y="1299210"/>
            <a:ext cx="9977120" cy="4742180"/>
          </a:xfrm>
          <a:prstGeom prst="rect">
            <a:avLst/>
          </a:prstGeom>
          <a:ln>
            <a:solidFill>
              <a:schemeClr val="bg2">
                <a:lumMod val="75000"/>
              </a:schemeClr>
            </a:solidFill>
          </a:ln>
        </p:spPr>
      </p:pic>
      <p:sp>
        <p:nvSpPr>
          <p:cNvPr id="3" name="直角三角形 2"/>
          <p:cNvSpPr/>
          <p:nvPr/>
        </p:nvSpPr>
        <p:spPr>
          <a:xfrm flipH="1">
            <a:off x="11328400" y="6299200"/>
            <a:ext cx="863600" cy="5588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剪去左右顶角 26"/>
          <p:cNvSpPr/>
          <p:nvPr/>
        </p:nvSpPr>
        <p:spPr>
          <a:xfrm rot="3605203">
            <a:off x="11153507" y="-195712"/>
            <a:ext cx="1274345" cy="980665"/>
          </a:xfrm>
          <a:custGeom>
            <a:avLst/>
            <a:gdLst>
              <a:gd name="connsiteX0" fmla="*/ 600300 w 1639625"/>
              <a:gd name="connsiteY0" fmla="*/ 0 h 1639625"/>
              <a:gd name="connsiteX1" fmla="*/ 1039325 w 1639625"/>
              <a:gd name="connsiteY1" fmla="*/ 0 h 1639625"/>
              <a:gd name="connsiteX2" fmla="*/ 1639625 w 1639625"/>
              <a:gd name="connsiteY2" fmla="*/ 600300 h 1639625"/>
              <a:gd name="connsiteX3" fmla="*/ 1639625 w 1639625"/>
              <a:gd name="connsiteY3" fmla="*/ 1639625 h 1639625"/>
              <a:gd name="connsiteX4" fmla="*/ 1639625 w 1639625"/>
              <a:gd name="connsiteY4" fmla="*/ 1639625 h 1639625"/>
              <a:gd name="connsiteX5" fmla="*/ 0 w 1639625"/>
              <a:gd name="connsiteY5" fmla="*/ 1639625 h 1639625"/>
              <a:gd name="connsiteX6" fmla="*/ 0 w 1639625"/>
              <a:gd name="connsiteY6" fmla="*/ 1639625 h 1639625"/>
              <a:gd name="connsiteX7" fmla="*/ 0 w 1639625"/>
              <a:gd name="connsiteY7" fmla="*/ 600300 h 1639625"/>
              <a:gd name="connsiteX8" fmla="*/ 600300 w 1639625"/>
              <a:gd name="connsiteY8" fmla="*/ 0 h 1639625"/>
              <a:gd name="connsiteX0-1" fmla="*/ 600300 w 1639625"/>
              <a:gd name="connsiteY0-2" fmla="*/ 0 h 1639625"/>
              <a:gd name="connsiteX1-3" fmla="*/ 931166 w 1639625"/>
              <a:gd name="connsiteY1-4" fmla="*/ 164783 h 1639625"/>
              <a:gd name="connsiteX2-5" fmla="*/ 1639625 w 1639625"/>
              <a:gd name="connsiteY2-6" fmla="*/ 600300 h 1639625"/>
              <a:gd name="connsiteX3-7" fmla="*/ 1639625 w 1639625"/>
              <a:gd name="connsiteY3-8" fmla="*/ 1639625 h 1639625"/>
              <a:gd name="connsiteX4-9" fmla="*/ 1639625 w 1639625"/>
              <a:gd name="connsiteY4-10" fmla="*/ 1639625 h 1639625"/>
              <a:gd name="connsiteX5-11" fmla="*/ 0 w 1639625"/>
              <a:gd name="connsiteY5-12" fmla="*/ 1639625 h 1639625"/>
              <a:gd name="connsiteX6-13" fmla="*/ 0 w 1639625"/>
              <a:gd name="connsiteY6-14" fmla="*/ 1639625 h 1639625"/>
              <a:gd name="connsiteX7-15" fmla="*/ 0 w 1639625"/>
              <a:gd name="connsiteY7-16" fmla="*/ 600300 h 1639625"/>
              <a:gd name="connsiteX8-17" fmla="*/ 600300 w 1639625"/>
              <a:gd name="connsiteY8-18" fmla="*/ 0 h 1639625"/>
              <a:gd name="connsiteX0-19" fmla="*/ 390851 w 1639625"/>
              <a:gd name="connsiteY0-20" fmla="*/ 0 h 1693360"/>
              <a:gd name="connsiteX1-21" fmla="*/ 931166 w 1639625"/>
              <a:gd name="connsiteY1-22" fmla="*/ 218518 h 1693360"/>
              <a:gd name="connsiteX2-23" fmla="*/ 1639625 w 1639625"/>
              <a:gd name="connsiteY2-24" fmla="*/ 654035 h 1693360"/>
              <a:gd name="connsiteX3-25" fmla="*/ 1639625 w 1639625"/>
              <a:gd name="connsiteY3-26" fmla="*/ 1693360 h 1693360"/>
              <a:gd name="connsiteX4-27" fmla="*/ 1639625 w 1639625"/>
              <a:gd name="connsiteY4-28" fmla="*/ 1693360 h 1693360"/>
              <a:gd name="connsiteX5-29" fmla="*/ 0 w 1639625"/>
              <a:gd name="connsiteY5-30" fmla="*/ 1693360 h 1693360"/>
              <a:gd name="connsiteX6-31" fmla="*/ 0 w 1639625"/>
              <a:gd name="connsiteY6-32" fmla="*/ 1693360 h 1693360"/>
              <a:gd name="connsiteX7-33" fmla="*/ 0 w 1639625"/>
              <a:gd name="connsiteY7-34" fmla="*/ 654035 h 1693360"/>
              <a:gd name="connsiteX8-35" fmla="*/ 390851 w 1639625"/>
              <a:gd name="connsiteY8-36" fmla="*/ 0 h 1693360"/>
              <a:gd name="connsiteX0-37" fmla="*/ 942230 w 2191004"/>
              <a:gd name="connsiteY0-38" fmla="*/ 0 h 1693360"/>
              <a:gd name="connsiteX1-39" fmla="*/ 1482545 w 2191004"/>
              <a:gd name="connsiteY1-40" fmla="*/ 218518 h 1693360"/>
              <a:gd name="connsiteX2-41" fmla="*/ 2191004 w 2191004"/>
              <a:gd name="connsiteY2-42" fmla="*/ 654035 h 1693360"/>
              <a:gd name="connsiteX3-43" fmla="*/ 2191004 w 2191004"/>
              <a:gd name="connsiteY3-44" fmla="*/ 1693360 h 1693360"/>
              <a:gd name="connsiteX4-45" fmla="*/ 2191004 w 2191004"/>
              <a:gd name="connsiteY4-46" fmla="*/ 1693360 h 1693360"/>
              <a:gd name="connsiteX5-47" fmla="*/ 551379 w 2191004"/>
              <a:gd name="connsiteY5-48" fmla="*/ 1693360 h 1693360"/>
              <a:gd name="connsiteX6-49" fmla="*/ 551379 w 2191004"/>
              <a:gd name="connsiteY6-50" fmla="*/ 1693360 h 1693360"/>
              <a:gd name="connsiteX7-51" fmla="*/ 0 w 2191004"/>
              <a:gd name="connsiteY7-52" fmla="*/ 1658818 h 1693360"/>
              <a:gd name="connsiteX8-53" fmla="*/ 942230 w 2191004"/>
              <a:gd name="connsiteY8-54" fmla="*/ 0 h 1693360"/>
              <a:gd name="connsiteX0-55" fmla="*/ 942230 w 2191004"/>
              <a:gd name="connsiteY0-56" fmla="*/ 0 h 1693360"/>
              <a:gd name="connsiteX1-57" fmla="*/ 1453685 w 2191004"/>
              <a:gd name="connsiteY1-58" fmla="*/ 268682 h 1693360"/>
              <a:gd name="connsiteX2-59" fmla="*/ 2191004 w 2191004"/>
              <a:gd name="connsiteY2-60" fmla="*/ 654035 h 1693360"/>
              <a:gd name="connsiteX3-61" fmla="*/ 2191004 w 2191004"/>
              <a:gd name="connsiteY3-62" fmla="*/ 1693360 h 1693360"/>
              <a:gd name="connsiteX4-63" fmla="*/ 2191004 w 2191004"/>
              <a:gd name="connsiteY4-64" fmla="*/ 1693360 h 1693360"/>
              <a:gd name="connsiteX5-65" fmla="*/ 551379 w 2191004"/>
              <a:gd name="connsiteY5-66" fmla="*/ 1693360 h 1693360"/>
              <a:gd name="connsiteX6-67" fmla="*/ 551379 w 2191004"/>
              <a:gd name="connsiteY6-68" fmla="*/ 1693360 h 1693360"/>
              <a:gd name="connsiteX7-69" fmla="*/ 0 w 2191004"/>
              <a:gd name="connsiteY7-70" fmla="*/ 1658818 h 1693360"/>
              <a:gd name="connsiteX8-71" fmla="*/ 942230 w 2191004"/>
              <a:gd name="connsiteY8-72" fmla="*/ 0 h 1693360"/>
              <a:gd name="connsiteX0-73" fmla="*/ 998165 w 2191004"/>
              <a:gd name="connsiteY0-74" fmla="*/ 0 h 1674531"/>
              <a:gd name="connsiteX1-75" fmla="*/ 1453685 w 2191004"/>
              <a:gd name="connsiteY1-76" fmla="*/ 249853 h 1674531"/>
              <a:gd name="connsiteX2-77" fmla="*/ 2191004 w 2191004"/>
              <a:gd name="connsiteY2-78" fmla="*/ 635206 h 1674531"/>
              <a:gd name="connsiteX3-79" fmla="*/ 2191004 w 2191004"/>
              <a:gd name="connsiteY3-80" fmla="*/ 1674531 h 1674531"/>
              <a:gd name="connsiteX4-81" fmla="*/ 2191004 w 2191004"/>
              <a:gd name="connsiteY4-82" fmla="*/ 1674531 h 1674531"/>
              <a:gd name="connsiteX5-83" fmla="*/ 551379 w 2191004"/>
              <a:gd name="connsiteY5-84" fmla="*/ 1674531 h 1674531"/>
              <a:gd name="connsiteX6-85" fmla="*/ 551379 w 2191004"/>
              <a:gd name="connsiteY6-86" fmla="*/ 1674531 h 1674531"/>
              <a:gd name="connsiteX7-87" fmla="*/ 0 w 2191004"/>
              <a:gd name="connsiteY7-88" fmla="*/ 1639989 h 1674531"/>
              <a:gd name="connsiteX8-89" fmla="*/ 998165 w 2191004"/>
              <a:gd name="connsiteY8-90" fmla="*/ 0 h 1674531"/>
              <a:gd name="connsiteX0-91" fmla="*/ 978100 w 2191004"/>
              <a:gd name="connsiteY0-92" fmla="*/ 0 h 1686075"/>
              <a:gd name="connsiteX1-93" fmla="*/ 1453685 w 2191004"/>
              <a:gd name="connsiteY1-94" fmla="*/ 261397 h 1686075"/>
              <a:gd name="connsiteX2-95" fmla="*/ 2191004 w 2191004"/>
              <a:gd name="connsiteY2-96" fmla="*/ 646750 h 1686075"/>
              <a:gd name="connsiteX3-97" fmla="*/ 2191004 w 2191004"/>
              <a:gd name="connsiteY3-98" fmla="*/ 1686075 h 1686075"/>
              <a:gd name="connsiteX4-99" fmla="*/ 2191004 w 2191004"/>
              <a:gd name="connsiteY4-100" fmla="*/ 1686075 h 1686075"/>
              <a:gd name="connsiteX5-101" fmla="*/ 551379 w 2191004"/>
              <a:gd name="connsiteY5-102" fmla="*/ 1686075 h 1686075"/>
              <a:gd name="connsiteX6-103" fmla="*/ 551379 w 2191004"/>
              <a:gd name="connsiteY6-104" fmla="*/ 1686075 h 1686075"/>
              <a:gd name="connsiteX7-105" fmla="*/ 0 w 2191004"/>
              <a:gd name="connsiteY7-106" fmla="*/ 1651533 h 1686075"/>
              <a:gd name="connsiteX8-107" fmla="*/ 978100 w 2191004"/>
              <a:gd name="connsiteY8-108" fmla="*/ 0 h 1686075"/>
              <a:gd name="connsiteX0-109" fmla="*/ 978100 w 2191004"/>
              <a:gd name="connsiteY0-110" fmla="*/ 0 h 1686075"/>
              <a:gd name="connsiteX1-111" fmla="*/ 1453685 w 2191004"/>
              <a:gd name="connsiteY1-112" fmla="*/ 261397 h 1686075"/>
              <a:gd name="connsiteX2-113" fmla="*/ 2173688 w 2191004"/>
              <a:gd name="connsiteY2-114" fmla="*/ 676848 h 1686075"/>
              <a:gd name="connsiteX3-115" fmla="*/ 2191004 w 2191004"/>
              <a:gd name="connsiteY3-116" fmla="*/ 1686075 h 1686075"/>
              <a:gd name="connsiteX4-117" fmla="*/ 2191004 w 2191004"/>
              <a:gd name="connsiteY4-118" fmla="*/ 1686075 h 1686075"/>
              <a:gd name="connsiteX5-119" fmla="*/ 551379 w 2191004"/>
              <a:gd name="connsiteY5-120" fmla="*/ 1686075 h 1686075"/>
              <a:gd name="connsiteX6-121" fmla="*/ 551379 w 2191004"/>
              <a:gd name="connsiteY6-122" fmla="*/ 1686075 h 1686075"/>
              <a:gd name="connsiteX7-123" fmla="*/ 0 w 2191004"/>
              <a:gd name="connsiteY7-124" fmla="*/ 1651533 h 1686075"/>
              <a:gd name="connsiteX8-125" fmla="*/ 978100 w 2191004"/>
              <a:gd name="connsiteY8-126" fmla="*/ 0 h 1686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191004" h="1686075">
                <a:moveTo>
                  <a:pt x="978100" y="0"/>
                </a:moveTo>
                <a:lnTo>
                  <a:pt x="1453685" y="261397"/>
                </a:lnTo>
                <a:lnTo>
                  <a:pt x="2173688" y="676848"/>
                </a:lnTo>
                <a:lnTo>
                  <a:pt x="2191004" y="1686075"/>
                </a:lnTo>
                <a:lnTo>
                  <a:pt x="2191004" y="1686075"/>
                </a:lnTo>
                <a:lnTo>
                  <a:pt x="551379" y="1686075"/>
                </a:lnTo>
                <a:lnTo>
                  <a:pt x="551379" y="1686075"/>
                </a:lnTo>
                <a:lnTo>
                  <a:pt x="0" y="1651533"/>
                </a:lnTo>
                <a:lnTo>
                  <a:pt x="978100" y="0"/>
                </a:lnTo>
                <a:close/>
              </a:path>
            </a:pathLst>
          </a:cu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8900000">
            <a:off x="10738037" y="-309880"/>
            <a:ext cx="619760" cy="619760"/>
          </a:xfrm>
          <a:prstGeom prst="rtTriangle">
            <a:avLst/>
          </a:prstGeom>
          <a:solidFill>
            <a:srgbClr val="00CC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76300" y="355600"/>
            <a:ext cx="285178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a:t>
            </a:r>
          </a:p>
        </p:txBody>
      </p:sp>
      <p:sp>
        <p:nvSpPr>
          <p:cNvPr id="18" name="文本框 17"/>
          <p:cNvSpPr txBox="1"/>
          <p:nvPr/>
        </p:nvSpPr>
        <p:spPr>
          <a:xfrm>
            <a:off x="2996565" y="470535"/>
            <a:ext cx="1351280" cy="398780"/>
          </a:xfrm>
          <a:prstGeom prst="rect">
            <a:avLst/>
          </a:prstGeom>
          <a:noFill/>
        </p:spPr>
        <p:txBody>
          <a:bodyPr wrap="none" rtlCol="0" anchor="t">
            <a:spAutoFit/>
          </a:bodyPr>
          <a:lstStyle/>
          <a:p>
            <a:pPr algn="just"/>
            <a:r>
              <a:rPr lang="zh-CN" altLang="en-US" sz="2000" spc="300" dirty="0">
                <a:solidFill>
                  <a:schemeClr val="bg2">
                    <a:lumMod val="50000"/>
                  </a:schemeClr>
                </a:solidFill>
                <a:latin typeface="微软雅黑" panose="020B0503020204020204" pitchFamily="34" charset="-122"/>
                <a:ea typeface="微软雅黑" panose="020B0503020204020204" pitchFamily="34" charset="-122"/>
                <a:sym typeface="+mn-ea"/>
              </a:rPr>
              <a:t>技术架构</a:t>
            </a:r>
          </a:p>
        </p:txBody>
      </p:sp>
      <p:sp>
        <p:nvSpPr>
          <p:cNvPr id="19" name="矩形 18"/>
          <p:cNvSpPr/>
          <p:nvPr/>
        </p:nvSpPr>
        <p:spPr>
          <a:xfrm>
            <a:off x="2854960"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168400" y="1299210"/>
            <a:ext cx="1125855" cy="325120"/>
          </a:xfrm>
          <a:prstGeom prst="roundRect">
            <a:avLst/>
          </a:prstGeom>
          <a:noFill/>
          <a:ln w="57150">
            <a:solidFill>
              <a:srgbClr val="00CC99"/>
            </a:solidFill>
          </a:ln>
          <a:extLst>
            <a:ext uri="{909E8E84-426E-40DD-AFC4-6F175D3DCCD1}">
              <a14:hiddenFill xmlns:a14="http://schemas.microsoft.com/office/drawing/2010/main">
                <a:solidFill>
                  <a:srgbClr val="00CC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735195" y="3605530"/>
            <a:ext cx="2966085" cy="368300"/>
          </a:xfrm>
          <a:prstGeom prst="rect">
            <a:avLst/>
          </a:prstGeom>
          <a:noFill/>
          <a:ln w="9525">
            <a:noFill/>
          </a:ln>
        </p:spPr>
        <p:txBody>
          <a:bodyPr wrap="square">
            <a:spAutoFit/>
          </a:bodyPr>
          <a:lstStyle/>
          <a:p>
            <a:pPr indent="0"/>
            <a:r>
              <a:rPr lang="zh-CN" b="1">
                <a:solidFill>
                  <a:schemeClr val="tx1">
                    <a:lumMod val="65000"/>
                    <a:lumOff val="35000"/>
                  </a:schemeClr>
                </a:solidFill>
                <a:latin typeface="微软雅黑" panose="020B0503020204020204" pitchFamily="34" charset="-122"/>
                <a:ea typeface="微软雅黑" panose="020B0503020204020204" pitchFamily="34" charset="-122"/>
              </a:rPr>
              <a:t>物理节点（</a:t>
            </a:r>
            <a:r>
              <a:rPr lang="en-US" altLang="zh-CN" b="1">
                <a:solidFill>
                  <a:schemeClr val="tx1">
                    <a:lumMod val="65000"/>
                    <a:lumOff val="35000"/>
                  </a:schemeClr>
                </a:solidFill>
                <a:latin typeface="微软雅黑" panose="020B0503020204020204" pitchFamily="34" charset="-122"/>
                <a:ea typeface="微软雅黑" panose="020B0503020204020204" pitchFamily="34" charset="-122"/>
              </a:rPr>
              <a:t>Node)</a:t>
            </a:r>
            <a:r>
              <a:rPr lang="zh-CN" b="1">
                <a:solidFill>
                  <a:schemeClr val="tx1">
                    <a:lumMod val="65000"/>
                    <a:lumOff val="35000"/>
                  </a:schemeClr>
                </a:solidFill>
                <a:latin typeface="微软雅黑" panose="020B0503020204020204" pitchFamily="34" charset="-122"/>
                <a:ea typeface="微软雅黑" panose="020B0503020204020204" pitchFamily="34" charset="-122"/>
              </a:rPr>
              <a:t>管理</a:t>
            </a:r>
          </a:p>
        </p:txBody>
      </p:sp>
      <p:sp>
        <p:nvSpPr>
          <p:cNvPr id="2" name="灯片编号占位符 1"/>
          <p:cNvSpPr>
            <a:spLocks noGrp="1"/>
          </p:cNvSpPr>
          <p:nvPr>
            <p:ph type="sldNum" sz="quarter" idx="12"/>
          </p:nvPr>
        </p:nvSpPr>
        <p:spPr/>
        <p:txBody>
          <a:bodyPr/>
          <a:lstStyle/>
          <a:p>
            <a:fld id="{89D326CB-CD4F-4FDD-B6AF-2E5E44856E09}" type="slidenum">
              <a:rPr lang="zh-CN" altLang="en-US" smtClean="0"/>
              <a:t>43</a:t>
            </a:fld>
            <a:endParaRPr lang="zh-CN"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H="1">
            <a:off x="1127760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p:nvSpPr>
        <p:spPr>
          <a:xfrm>
            <a:off x="10621374" y="0"/>
            <a:ext cx="1570626" cy="956558"/>
          </a:xfrm>
          <a:custGeom>
            <a:avLst/>
            <a:gdLst>
              <a:gd name="connsiteX0" fmla="*/ 28587 w 1570626"/>
              <a:gd name="connsiteY0" fmla="*/ 0 h 956558"/>
              <a:gd name="connsiteX1" fmla="*/ 1570626 w 1570626"/>
              <a:gd name="connsiteY1" fmla="*/ 0 h 956558"/>
              <a:gd name="connsiteX2" fmla="*/ 1570626 w 1570626"/>
              <a:gd name="connsiteY2" fmla="*/ 340488 h 956558"/>
              <a:gd name="connsiteX3" fmla="*/ 1000839 w 1570626"/>
              <a:gd name="connsiteY3" fmla="*/ 956558 h 956558"/>
              <a:gd name="connsiteX4" fmla="*/ 0 w 1570626"/>
              <a:gd name="connsiteY4" fmla="*/ 30909 h 95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26" h="956558">
                <a:moveTo>
                  <a:pt x="28587" y="0"/>
                </a:moveTo>
                <a:lnTo>
                  <a:pt x="1570626" y="0"/>
                </a:lnTo>
                <a:lnTo>
                  <a:pt x="1570626" y="340488"/>
                </a:lnTo>
                <a:lnTo>
                  <a:pt x="1000839" y="956558"/>
                </a:lnTo>
                <a:lnTo>
                  <a:pt x="0" y="30909"/>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直角三角形 9"/>
          <p:cNvSpPr/>
          <p:nvPr/>
        </p:nvSpPr>
        <p:spPr>
          <a:xfrm rot="18900000">
            <a:off x="9517595" y="-457201"/>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文本框 1"/>
          <p:cNvSpPr txBox="1"/>
          <p:nvPr/>
        </p:nvSpPr>
        <p:spPr>
          <a:xfrm>
            <a:off x="876300" y="355600"/>
            <a:ext cx="4679950"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a:t>
            </a:r>
          </a:p>
        </p:txBody>
      </p:sp>
      <p:sp>
        <p:nvSpPr>
          <p:cNvPr id="100" name="文本框 99"/>
          <p:cNvSpPr txBox="1"/>
          <p:nvPr/>
        </p:nvSpPr>
        <p:spPr>
          <a:xfrm>
            <a:off x="2961640" y="479425"/>
            <a:ext cx="1800860" cy="368300"/>
          </a:xfrm>
          <a:prstGeom prst="rect">
            <a:avLst/>
          </a:prstGeom>
          <a:noFill/>
          <a:ln w="9525">
            <a:noFill/>
          </a:ln>
        </p:spPr>
        <p:txBody>
          <a:bodyPr wrap="square">
            <a:spAutoFit/>
          </a:bodyPr>
          <a:lstStyle/>
          <a:p>
            <a:pPr indent="0"/>
            <a:r>
              <a:rPr lang="zh-CN" b="0">
                <a:solidFill>
                  <a:schemeClr val="tx1">
                    <a:lumMod val="50000"/>
                    <a:lumOff val="50000"/>
                  </a:schemeClr>
                </a:solidFill>
                <a:latin typeface="微软雅黑" panose="020B0503020204020204" pitchFamily="34" charset="-122"/>
                <a:ea typeface="微软雅黑" panose="020B0503020204020204" pitchFamily="34" charset="-122"/>
              </a:rPr>
              <a:t>导入导出</a:t>
            </a:r>
          </a:p>
        </p:txBody>
      </p:sp>
      <p:pic>
        <p:nvPicPr>
          <p:cNvPr id="13" name="图片 13"/>
          <p:cNvPicPr>
            <a:picLocks noChangeAspect="1"/>
          </p:cNvPicPr>
          <p:nvPr/>
        </p:nvPicPr>
        <p:blipFill>
          <a:blip r:embed="rId2"/>
          <a:stretch>
            <a:fillRect/>
          </a:stretch>
        </p:blipFill>
        <p:spPr>
          <a:xfrm>
            <a:off x="1064895" y="1562100"/>
            <a:ext cx="10278745" cy="4380865"/>
          </a:xfrm>
          <a:prstGeom prst="rect">
            <a:avLst/>
          </a:prstGeom>
          <a:ln>
            <a:solidFill>
              <a:schemeClr val="bg2">
                <a:lumMod val="75000"/>
              </a:schemeClr>
            </a:solidFill>
          </a:ln>
        </p:spPr>
      </p:pic>
      <p:pic>
        <p:nvPicPr>
          <p:cNvPr id="15" name="图片 15"/>
          <p:cNvPicPr>
            <a:picLocks noChangeAspect="1"/>
          </p:cNvPicPr>
          <p:nvPr/>
        </p:nvPicPr>
        <p:blipFill>
          <a:blip r:embed="rId3"/>
          <a:stretch>
            <a:fillRect/>
          </a:stretch>
        </p:blipFill>
        <p:spPr>
          <a:xfrm>
            <a:off x="1271270" y="1562100"/>
            <a:ext cx="9879330" cy="4380865"/>
          </a:xfrm>
          <a:prstGeom prst="rect">
            <a:avLst/>
          </a:prstGeom>
          <a:ln>
            <a:solidFill>
              <a:schemeClr val="bg2">
                <a:lumMod val="90000"/>
              </a:schemeClr>
            </a:solidFill>
          </a:ln>
        </p:spPr>
      </p:pic>
      <p:sp>
        <p:nvSpPr>
          <p:cNvPr id="19" name="矩形 18"/>
          <p:cNvSpPr/>
          <p:nvPr/>
        </p:nvSpPr>
        <p:spPr>
          <a:xfrm>
            <a:off x="2854960"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灯片编号占位符 3"/>
          <p:cNvSpPr>
            <a:spLocks noGrp="1"/>
          </p:cNvSpPr>
          <p:nvPr>
            <p:ph type="sldNum" sz="quarter" idx="12"/>
          </p:nvPr>
        </p:nvSpPr>
        <p:spPr/>
        <p:txBody>
          <a:bodyPr/>
          <a:lstStyle/>
          <a:p>
            <a:fld id="{89D326CB-CD4F-4FDD-B6AF-2E5E44856E09}" type="slidenum">
              <a:rPr lang="zh-CN" altLang="en-US" smtClean="0"/>
              <a:t>44</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000" fill="hold">
                                          <p:stCondLst>
                                            <p:cond delay="0"/>
                                          </p:stCondLst>
                                        </p:cTn>
                                        <p:tgtEl>
                                          <p:spTgt spid="13"/>
                                        </p:tgtEl>
                                        <p:attrNameLst>
                                          <p:attrName>style.visibility</p:attrName>
                                        </p:attrNameLst>
                                      </p:cBhvr>
                                      <p:to>
                                        <p:strVal val="visible"/>
                                      </p:to>
                                    </p:set>
                                    <p:animEffect transition="in" filter="blinds(horizontal)">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000" fill="hold">
                                          <p:stCondLst>
                                            <p:cond delay="0"/>
                                          </p:stCondLst>
                                        </p:cTn>
                                        <p:tgtEl>
                                          <p:spTgt spid="15"/>
                                        </p:tgtEl>
                                        <p:attrNameLst>
                                          <p:attrName>style.visibility</p:attrName>
                                        </p:attrNameLst>
                                      </p:cBhvr>
                                      <p:to>
                                        <p:strVal val="visible"/>
                                      </p:to>
                                    </p:set>
                                    <p:animEffect transition="in" filter="blinds(horizontal)">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H="1">
            <a:off x="1127760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p:nvSpPr>
        <p:spPr>
          <a:xfrm>
            <a:off x="10621374" y="0"/>
            <a:ext cx="1570626" cy="956558"/>
          </a:xfrm>
          <a:custGeom>
            <a:avLst/>
            <a:gdLst>
              <a:gd name="connsiteX0" fmla="*/ 28587 w 1570626"/>
              <a:gd name="connsiteY0" fmla="*/ 0 h 956558"/>
              <a:gd name="connsiteX1" fmla="*/ 1570626 w 1570626"/>
              <a:gd name="connsiteY1" fmla="*/ 0 h 956558"/>
              <a:gd name="connsiteX2" fmla="*/ 1570626 w 1570626"/>
              <a:gd name="connsiteY2" fmla="*/ 340488 h 956558"/>
              <a:gd name="connsiteX3" fmla="*/ 1000839 w 1570626"/>
              <a:gd name="connsiteY3" fmla="*/ 956558 h 956558"/>
              <a:gd name="connsiteX4" fmla="*/ 0 w 1570626"/>
              <a:gd name="connsiteY4" fmla="*/ 30909 h 95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26" h="956558">
                <a:moveTo>
                  <a:pt x="28587" y="0"/>
                </a:moveTo>
                <a:lnTo>
                  <a:pt x="1570626" y="0"/>
                </a:lnTo>
                <a:lnTo>
                  <a:pt x="1570626" y="340488"/>
                </a:lnTo>
                <a:lnTo>
                  <a:pt x="1000839" y="956558"/>
                </a:lnTo>
                <a:lnTo>
                  <a:pt x="0" y="30909"/>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直角三角形 9"/>
          <p:cNvSpPr/>
          <p:nvPr/>
        </p:nvSpPr>
        <p:spPr>
          <a:xfrm rot="18900000">
            <a:off x="9517595" y="-457201"/>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文本框 1"/>
          <p:cNvSpPr txBox="1"/>
          <p:nvPr/>
        </p:nvSpPr>
        <p:spPr>
          <a:xfrm>
            <a:off x="876300" y="355600"/>
            <a:ext cx="4679950"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数据治理</a:t>
            </a:r>
          </a:p>
        </p:txBody>
      </p:sp>
      <p:sp>
        <p:nvSpPr>
          <p:cNvPr id="100" name="文本框 99"/>
          <p:cNvSpPr txBox="1"/>
          <p:nvPr/>
        </p:nvSpPr>
        <p:spPr>
          <a:xfrm>
            <a:off x="3072765" y="479425"/>
            <a:ext cx="2435225" cy="645160"/>
          </a:xfrm>
          <a:prstGeom prst="rect">
            <a:avLst/>
          </a:prstGeom>
          <a:noFill/>
          <a:ln w="9525">
            <a:noFill/>
          </a:ln>
        </p:spPr>
        <p:txBody>
          <a:bodyPr wrap="square">
            <a:spAutoFit/>
          </a:bodyPr>
          <a:lstStyle/>
          <a:p>
            <a:pPr indent="0"/>
            <a:r>
              <a:rPr lang="zh-CN" b="0">
                <a:solidFill>
                  <a:schemeClr val="tx1">
                    <a:lumMod val="50000"/>
                    <a:lumOff val="50000"/>
                  </a:schemeClr>
                </a:solidFill>
                <a:latin typeface="微软雅黑" panose="020B0503020204020204" pitchFamily="34" charset="-122"/>
                <a:ea typeface="微软雅黑" panose="020B0503020204020204" pitchFamily="34" charset="-122"/>
              </a:rPr>
              <a:t>主题图表</a:t>
            </a:r>
            <a:r>
              <a:rPr lang="zh-CN">
                <a:solidFill>
                  <a:schemeClr val="tx1">
                    <a:lumMod val="50000"/>
                    <a:lumOff val="50000"/>
                  </a:schemeClr>
                </a:solidFill>
                <a:latin typeface="微软雅黑" panose="020B0503020204020204" pitchFamily="34" charset="-122"/>
                <a:ea typeface="微软雅黑" panose="020B0503020204020204" pitchFamily="34" charset="-122"/>
                <a:sym typeface="+mn-ea"/>
              </a:rPr>
              <a:t>（选配）</a:t>
            </a:r>
            <a:endParaRPr lang="zh-CN" b="0">
              <a:solidFill>
                <a:schemeClr val="tx1">
                  <a:lumMod val="50000"/>
                  <a:lumOff val="50000"/>
                </a:schemeClr>
              </a:solidFill>
              <a:latin typeface="微软雅黑" panose="020B0503020204020204" pitchFamily="34" charset="-122"/>
              <a:ea typeface="微软雅黑" panose="020B0503020204020204" pitchFamily="34" charset="-122"/>
            </a:endParaRPr>
          </a:p>
          <a:p>
            <a:pPr indent="0"/>
            <a:endParaRPr lang="zh-CN" b="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6" name="图片 16"/>
          <p:cNvPicPr>
            <a:picLocks noChangeAspect="1"/>
          </p:cNvPicPr>
          <p:nvPr/>
        </p:nvPicPr>
        <p:blipFill>
          <a:blip r:embed="rId2"/>
          <a:stretch>
            <a:fillRect/>
          </a:stretch>
        </p:blipFill>
        <p:spPr>
          <a:xfrm>
            <a:off x="1397000" y="1410335"/>
            <a:ext cx="9545320" cy="4678680"/>
          </a:xfrm>
          <a:prstGeom prst="rect">
            <a:avLst/>
          </a:prstGeom>
          <a:ln>
            <a:solidFill>
              <a:schemeClr val="bg2">
                <a:lumMod val="90000"/>
              </a:schemeClr>
            </a:solidFill>
          </a:ln>
        </p:spPr>
      </p:pic>
      <p:pic>
        <p:nvPicPr>
          <p:cNvPr id="17" name="图片 17"/>
          <p:cNvPicPr>
            <a:picLocks noChangeAspect="1"/>
          </p:cNvPicPr>
          <p:nvPr/>
        </p:nvPicPr>
        <p:blipFill>
          <a:blip r:embed="rId3"/>
          <a:stretch>
            <a:fillRect/>
          </a:stretch>
        </p:blipFill>
        <p:spPr>
          <a:xfrm>
            <a:off x="1492250" y="1410335"/>
            <a:ext cx="9380855" cy="4678045"/>
          </a:xfrm>
          <a:prstGeom prst="rect">
            <a:avLst/>
          </a:prstGeom>
          <a:ln>
            <a:solidFill>
              <a:schemeClr val="bg2">
                <a:lumMod val="90000"/>
              </a:schemeClr>
            </a:solidFill>
          </a:ln>
        </p:spPr>
      </p:pic>
      <p:sp>
        <p:nvSpPr>
          <p:cNvPr id="19" name="矩形 18"/>
          <p:cNvSpPr/>
          <p:nvPr/>
        </p:nvSpPr>
        <p:spPr>
          <a:xfrm>
            <a:off x="2854960"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灯片编号占位符 3"/>
          <p:cNvSpPr>
            <a:spLocks noGrp="1"/>
          </p:cNvSpPr>
          <p:nvPr>
            <p:ph type="sldNum" sz="quarter" idx="12"/>
          </p:nvPr>
        </p:nvSpPr>
        <p:spPr/>
        <p:txBody>
          <a:bodyPr/>
          <a:lstStyle/>
          <a:p>
            <a:fld id="{89D326CB-CD4F-4FDD-B6AF-2E5E44856E09}" type="slidenum">
              <a:rPr lang="zh-CN" altLang="en-US" smtClean="0"/>
              <a:t>45</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000" fill="hold">
                                          <p:stCondLst>
                                            <p:cond delay="0"/>
                                          </p:stCondLst>
                                        </p:cTn>
                                        <p:tgtEl>
                                          <p:spTgt spid="16"/>
                                        </p:tgtEl>
                                        <p:attrNameLst>
                                          <p:attrName>style.visibility</p:attrName>
                                        </p:attrNameLst>
                                      </p:cBhvr>
                                      <p:to>
                                        <p:strVal val="visible"/>
                                      </p:to>
                                    </p:set>
                                    <p:animEffect transition="in" filter="blinds(horizontal)">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000" fill="hold">
                                          <p:stCondLst>
                                            <p:cond delay="0"/>
                                          </p:stCondLst>
                                        </p:cTn>
                                        <p:tgtEl>
                                          <p:spTgt spid="17"/>
                                        </p:tgtEl>
                                        <p:attrNameLst>
                                          <p:attrName>style.visibility</p:attrName>
                                        </p:attrNameLst>
                                      </p:cBhvr>
                                      <p:to>
                                        <p:strVal val="visible"/>
                                      </p:to>
                                    </p:set>
                                    <p:animEffect transition="in" filter="blinds(horizontal)">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1905" y="3573145"/>
            <a:ext cx="3364230" cy="3369945"/>
          </a:xfrm>
          <a:prstGeom prst="rect">
            <a:avLst/>
          </a:prstGeom>
        </p:spPr>
      </p:pic>
      <p:sp>
        <p:nvSpPr>
          <p:cNvPr id="23" name="矩形 22"/>
          <p:cNvSpPr/>
          <p:nvPr/>
        </p:nvSpPr>
        <p:spPr>
          <a:xfrm rot="2732008">
            <a:off x="8189760" y="695213"/>
            <a:ext cx="1920240" cy="235553"/>
          </a:xfrm>
          <a:custGeom>
            <a:avLst/>
            <a:gdLst>
              <a:gd name="connsiteX0" fmla="*/ 0 w 1920240"/>
              <a:gd name="connsiteY0" fmla="*/ 0 h 233680"/>
              <a:gd name="connsiteX1" fmla="*/ 1920240 w 1920240"/>
              <a:gd name="connsiteY1" fmla="*/ 0 h 233680"/>
              <a:gd name="connsiteX2" fmla="*/ 1920240 w 1920240"/>
              <a:gd name="connsiteY2" fmla="*/ 233680 h 233680"/>
              <a:gd name="connsiteX3" fmla="*/ 0 w 1920240"/>
              <a:gd name="connsiteY3" fmla="*/ 233680 h 233680"/>
              <a:gd name="connsiteX4" fmla="*/ 0 w 1920240"/>
              <a:gd name="connsiteY4" fmla="*/ 0 h 233680"/>
              <a:gd name="connsiteX0-1" fmla="*/ 143945 w 1920240"/>
              <a:gd name="connsiteY0-2" fmla="*/ 27398 h 233680"/>
              <a:gd name="connsiteX1-3" fmla="*/ 1920240 w 1920240"/>
              <a:gd name="connsiteY1-4" fmla="*/ 0 h 233680"/>
              <a:gd name="connsiteX2-5" fmla="*/ 1920240 w 1920240"/>
              <a:gd name="connsiteY2-6" fmla="*/ 233680 h 233680"/>
              <a:gd name="connsiteX3-7" fmla="*/ 0 w 1920240"/>
              <a:gd name="connsiteY3-8" fmla="*/ 233680 h 233680"/>
              <a:gd name="connsiteX4-9" fmla="*/ 143945 w 1920240"/>
              <a:gd name="connsiteY4-10" fmla="*/ 27398 h 233680"/>
              <a:gd name="connsiteX0-11" fmla="*/ 143945 w 1920240"/>
              <a:gd name="connsiteY0-12" fmla="*/ 27398 h 235553"/>
              <a:gd name="connsiteX1-13" fmla="*/ 1920240 w 1920240"/>
              <a:gd name="connsiteY1-14" fmla="*/ 0 h 235553"/>
              <a:gd name="connsiteX2-15" fmla="*/ 1719091 w 1920240"/>
              <a:gd name="connsiteY2-16" fmla="*/ 235553 h 235553"/>
              <a:gd name="connsiteX3-17" fmla="*/ 0 w 1920240"/>
              <a:gd name="connsiteY3-18" fmla="*/ 233680 h 235553"/>
              <a:gd name="connsiteX4-19" fmla="*/ 143945 w 1920240"/>
              <a:gd name="connsiteY4-20" fmla="*/ 27398 h 2355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20240" h="235553">
                <a:moveTo>
                  <a:pt x="143945" y="27398"/>
                </a:moveTo>
                <a:lnTo>
                  <a:pt x="1920240" y="0"/>
                </a:lnTo>
                <a:lnTo>
                  <a:pt x="1719091" y="235553"/>
                </a:lnTo>
                <a:lnTo>
                  <a:pt x="0" y="233680"/>
                </a:lnTo>
                <a:lnTo>
                  <a:pt x="143945" y="27398"/>
                </a:lnTo>
                <a:close/>
              </a:path>
            </a:pathLst>
          </a:custGeom>
          <a:solidFill>
            <a:srgbClr val="00CC9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p:cNvSpPr/>
          <p:nvPr/>
        </p:nvSpPr>
        <p:spPr>
          <a:xfrm rot="2732008">
            <a:off x="7558219" y="441056"/>
            <a:ext cx="1212576" cy="239014"/>
          </a:xfrm>
          <a:custGeom>
            <a:avLst/>
            <a:gdLst>
              <a:gd name="connsiteX0" fmla="*/ 0 w 1212576"/>
              <a:gd name="connsiteY0" fmla="*/ 0 h 237408"/>
              <a:gd name="connsiteX1" fmla="*/ 1212576 w 1212576"/>
              <a:gd name="connsiteY1" fmla="*/ 0 h 237408"/>
              <a:gd name="connsiteX2" fmla="*/ 1212576 w 1212576"/>
              <a:gd name="connsiteY2" fmla="*/ 237408 h 237408"/>
              <a:gd name="connsiteX3" fmla="*/ 0 w 1212576"/>
              <a:gd name="connsiteY3" fmla="*/ 237408 h 237408"/>
              <a:gd name="connsiteX4" fmla="*/ 0 w 1212576"/>
              <a:gd name="connsiteY4" fmla="*/ 0 h 237408"/>
              <a:gd name="connsiteX0-1" fmla="*/ 0 w 1212576"/>
              <a:gd name="connsiteY0-2" fmla="*/ 0 h 237408"/>
              <a:gd name="connsiteX1-3" fmla="*/ 1212576 w 1212576"/>
              <a:gd name="connsiteY1-4" fmla="*/ 0 h 237408"/>
              <a:gd name="connsiteX2-5" fmla="*/ 1061648 w 1212576"/>
              <a:gd name="connsiteY2-6" fmla="*/ 231629 h 237408"/>
              <a:gd name="connsiteX3-7" fmla="*/ 0 w 1212576"/>
              <a:gd name="connsiteY3-8" fmla="*/ 237408 h 237408"/>
              <a:gd name="connsiteX4-9" fmla="*/ 0 w 1212576"/>
              <a:gd name="connsiteY4-10" fmla="*/ 0 h 237408"/>
              <a:gd name="connsiteX0-11" fmla="*/ 172413 w 1212576"/>
              <a:gd name="connsiteY0-12" fmla="*/ 0 h 239014"/>
              <a:gd name="connsiteX1-13" fmla="*/ 1212576 w 1212576"/>
              <a:gd name="connsiteY1-14" fmla="*/ 1606 h 239014"/>
              <a:gd name="connsiteX2-15" fmla="*/ 1061648 w 1212576"/>
              <a:gd name="connsiteY2-16" fmla="*/ 233235 h 239014"/>
              <a:gd name="connsiteX3-17" fmla="*/ 0 w 1212576"/>
              <a:gd name="connsiteY3-18" fmla="*/ 239014 h 239014"/>
              <a:gd name="connsiteX4-19" fmla="*/ 172413 w 1212576"/>
              <a:gd name="connsiteY4-20" fmla="*/ 0 h 2390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2576" h="239014">
                <a:moveTo>
                  <a:pt x="172413" y="0"/>
                </a:moveTo>
                <a:lnTo>
                  <a:pt x="1212576" y="1606"/>
                </a:lnTo>
                <a:lnTo>
                  <a:pt x="1061648" y="233235"/>
                </a:lnTo>
                <a:lnTo>
                  <a:pt x="0" y="239014"/>
                </a:lnTo>
                <a:lnTo>
                  <a:pt x="172413" y="0"/>
                </a:lnTo>
                <a:close/>
              </a:path>
            </a:pathLst>
          </a:custGeom>
          <a:solidFill>
            <a:srgbClr val="00CC99">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2"/>
          <p:cNvSpPr/>
          <p:nvPr/>
        </p:nvSpPr>
        <p:spPr>
          <a:xfrm rot="2732008">
            <a:off x="2494087" y="5927709"/>
            <a:ext cx="1920240" cy="235553"/>
          </a:xfrm>
          <a:custGeom>
            <a:avLst/>
            <a:gdLst>
              <a:gd name="connsiteX0" fmla="*/ 0 w 1920240"/>
              <a:gd name="connsiteY0" fmla="*/ 0 h 233680"/>
              <a:gd name="connsiteX1" fmla="*/ 1920240 w 1920240"/>
              <a:gd name="connsiteY1" fmla="*/ 0 h 233680"/>
              <a:gd name="connsiteX2" fmla="*/ 1920240 w 1920240"/>
              <a:gd name="connsiteY2" fmla="*/ 233680 h 233680"/>
              <a:gd name="connsiteX3" fmla="*/ 0 w 1920240"/>
              <a:gd name="connsiteY3" fmla="*/ 233680 h 233680"/>
              <a:gd name="connsiteX4" fmla="*/ 0 w 1920240"/>
              <a:gd name="connsiteY4" fmla="*/ 0 h 233680"/>
              <a:gd name="connsiteX0-1" fmla="*/ 143945 w 1920240"/>
              <a:gd name="connsiteY0-2" fmla="*/ 27398 h 233680"/>
              <a:gd name="connsiteX1-3" fmla="*/ 1920240 w 1920240"/>
              <a:gd name="connsiteY1-4" fmla="*/ 0 h 233680"/>
              <a:gd name="connsiteX2-5" fmla="*/ 1920240 w 1920240"/>
              <a:gd name="connsiteY2-6" fmla="*/ 233680 h 233680"/>
              <a:gd name="connsiteX3-7" fmla="*/ 0 w 1920240"/>
              <a:gd name="connsiteY3-8" fmla="*/ 233680 h 233680"/>
              <a:gd name="connsiteX4-9" fmla="*/ 143945 w 1920240"/>
              <a:gd name="connsiteY4-10" fmla="*/ 27398 h 233680"/>
              <a:gd name="connsiteX0-11" fmla="*/ 143945 w 1920240"/>
              <a:gd name="connsiteY0-12" fmla="*/ 27398 h 235553"/>
              <a:gd name="connsiteX1-13" fmla="*/ 1920240 w 1920240"/>
              <a:gd name="connsiteY1-14" fmla="*/ 0 h 235553"/>
              <a:gd name="connsiteX2-15" fmla="*/ 1719091 w 1920240"/>
              <a:gd name="connsiteY2-16" fmla="*/ 235553 h 235553"/>
              <a:gd name="connsiteX3-17" fmla="*/ 0 w 1920240"/>
              <a:gd name="connsiteY3-18" fmla="*/ 233680 h 235553"/>
              <a:gd name="connsiteX4-19" fmla="*/ 143945 w 1920240"/>
              <a:gd name="connsiteY4-20" fmla="*/ 27398 h 2355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20240" h="235553">
                <a:moveTo>
                  <a:pt x="143945" y="27398"/>
                </a:moveTo>
                <a:lnTo>
                  <a:pt x="1920240" y="0"/>
                </a:lnTo>
                <a:lnTo>
                  <a:pt x="1719091" y="235553"/>
                </a:lnTo>
                <a:lnTo>
                  <a:pt x="0" y="233680"/>
                </a:lnTo>
                <a:lnTo>
                  <a:pt x="143945" y="27398"/>
                </a:lnTo>
                <a:close/>
              </a:path>
            </a:pathLst>
          </a:custGeom>
          <a:solidFill>
            <a:srgbClr val="00CC9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23"/>
          <p:cNvSpPr/>
          <p:nvPr/>
        </p:nvSpPr>
        <p:spPr>
          <a:xfrm rot="2732008">
            <a:off x="1862546" y="5451302"/>
            <a:ext cx="1212576" cy="239014"/>
          </a:xfrm>
          <a:custGeom>
            <a:avLst/>
            <a:gdLst>
              <a:gd name="connsiteX0" fmla="*/ 0 w 1212576"/>
              <a:gd name="connsiteY0" fmla="*/ 0 h 237408"/>
              <a:gd name="connsiteX1" fmla="*/ 1212576 w 1212576"/>
              <a:gd name="connsiteY1" fmla="*/ 0 h 237408"/>
              <a:gd name="connsiteX2" fmla="*/ 1212576 w 1212576"/>
              <a:gd name="connsiteY2" fmla="*/ 237408 h 237408"/>
              <a:gd name="connsiteX3" fmla="*/ 0 w 1212576"/>
              <a:gd name="connsiteY3" fmla="*/ 237408 h 237408"/>
              <a:gd name="connsiteX4" fmla="*/ 0 w 1212576"/>
              <a:gd name="connsiteY4" fmla="*/ 0 h 237408"/>
              <a:gd name="connsiteX0-1" fmla="*/ 0 w 1212576"/>
              <a:gd name="connsiteY0-2" fmla="*/ 0 h 237408"/>
              <a:gd name="connsiteX1-3" fmla="*/ 1212576 w 1212576"/>
              <a:gd name="connsiteY1-4" fmla="*/ 0 h 237408"/>
              <a:gd name="connsiteX2-5" fmla="*/ 1061648 w 1212576"/>
              <a:gd name="connsiteY2-6" fmla="*/ 231629 h 237408"/>
              <a:gd name="connsiteX3-7" fmla="*/ 0 w 1212576"/>
              <a:gd name="connsiteY3-8" fmla="*/ 237408 h 237408"/>
              <a:gd name="connsiteX4-9" fmla="*/ 0 w 1212576"/>
              <a:gd name="connsiteY4-10" fmla="*/ 0 h 237408"/>
              <a:gd name="connsiteX0-11" fmla="*/ 172413 w 1212576"/>
              <a:gd name="connsiteY0-12" fmla="*/ 0 h 239014"/>
              <a:gd name="connsiteX1-13" fmla="*/ 1212576 w 1212576"/>
              <a:gd name="connsiteY1-14" fmla="*/ 1606 h 239014"/>
              <a:gd name="connsiteX2-15" fmla="*/ 1061648 w 1212576"/>
              <a:gd name="connsiteY2-16" fmla="*/ 233235 h 239014"/>
              <a:gd name="connsiteX3-17" fmla="*/ 0 w 1212576"/>
              <a:gd name="connsiteY3-18" fmla="*/ 239014 h 239014"/>
              <a:gd name="connsiteX4-19" fmla="*/ 172413 w 1212576"/>
              <a:gd name="connsiteY4-20" fmla="*/ 0 h 2390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2576" h="239014">
                <a:moveTo>
                  <a:pt x="172413" y="0"/>
                </a:moveTo>
                <a:lnTo>
                  <a:pt x="1212576" y="1606"/>
                </a:lnTo>
                <a:lnTo>
                  <a:pt x="1061648" y="233235"/>
                </a:lnTo>
                <a:lnTo>
                  <a:pt x="0" y="239014"/>
                </a:lnTo>
                <a:lnTo>
                  <a:pt x="172413" y="0"/>
                </a:lnTo>
                <a:close/>
              </a:path>
            </a:pathLst>
          </a:custGeom>
          <a:solidFill>
            <a:srgbClr val="00CC99">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2433320" y="2354580"/>
            <a:ext cx="6240780" cy="1271270"/>
          </a:xfrm>
          <a:prstGeom prst="rect">
            <a:avLst/>
          </a:prstGeom>
          <a:noFill/>
        </p:spPr>
        <p:txBody>
          <a:bodyPr wrap="square" rtlCol="0">
            <a:spAutoFit/>
          </a:bodyPr>
          <a:lstStyle>
            <a:defPPr>
              <a:defRPr lang="zh-CN"/>
            </a:defPPr>
            <a:lvl1pPr algn="just">
              <a:lnSpc>
                <a:spcPct val="120000"/>
              </a:lnSpc>
              <a:defRPr sz="1400" spc="3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gn="just"/>
            <a:r>
              <a:rPr lang="zh-CN" altLang="en-US" sz="1600" dirty="0" smtClean="0">
                <a:sym typeface="+mn-ea"/>
              </a:rPr>
              <a:t>通过对业务架构中组织机构、业务职能(流程）、岗位等进行深度发掘与细化，多维度呈现岗位职责与机构、业务直接的关系。</a:t>
            </a:r>
            <a:endParaRPr lang="zh-CN" altLang="en-US" sz="1600" spc="3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1600" dirty="0">
              <a:solidFill>
                <a:schemeClr val="tx1">
                  <a:lumMod val="65000"/>
                  <a:lumOff val="35000"/>
                </a:schemeClr>
              </a:solidFill>
            </a:endParaRPr>
          </a:p>
        </p:txBody>
      </p:sp>
      <p:sp>
        <p:nvSpPr>
          <p:cNvPr id="28" name="文本框 27"/>
          <p:cNvSpPr txBox="1"/>
          <p:nvPr/>
        </p:nvSpPr>
        <p:spPr>
          <a:xfrm>
            <a:off x="2404110" y="1819275"/>
            <a:ext cx="3292475" cy="460375"/>
          </a:xfrm>
          <a:prstGeom prst="rect">
            <a:avLst/>
          </a:prstGeom>
          <a:noFill/>
        </p:spPr>
        <p:txBody>
          <a:bodyPr wrap="square" rtlCol="0">
            <a:spAutoFit/>
          </a:bodyPr>
          <a:lstStyle/>
          <a:p>
            <a:pPr algn="just"/>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岗位职责管理系统</a:t>
            </a:r>
          </a:p>
        </p:txBody>
      </p:sp>
      <p:pic>
        <p:nvPicPr>
          <p:cNvPr id="3" name="图片 2"/>
          <p:cNvPicPr>
            <a:picLocks noChangeAspect="1"/>
          </p:cNvPicPr>
          <p:nvPr/>
        </p:nvPicPr>
        <p:blipFill>
          <a:blip r:embed="rId3"/>
          <a:stretch>
            <a:fillRect/>
          </a:stretch>
        </p:blipFill>
        <p:spPr>
          <a:xfrm>
            <a:off x="8674100" y="44450"/>
            <a:ext cx="3496310" cy="3502660"/>
          </a:xfrm>
          <a:prstGeom prst="rect">
            <a:avLst/>
          </a:prstGeom>
        </p:spPr>
      </p:pic>
      <p:sp>
        <p:nvSpPr>
          <p:cNvPr id="8"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532880" y="3771265"/>
            <a:ext cx="5233670" cy="730885"/>
          </a:xfrm>
          <a:prstGeom prst="rect">
            <a:avLst/>
          </a:prstGeom>
          <a:noFill/>
        </p:spPr>
        <p:txBody>
          <a:bodyPr wrap="square" rtlCol="0">
            <a:spAutoFit/>
          </a:bodyPr>
          <a:lstStyle/>
          <a:p>
            <a:pPr algn="just">
              <a:lnSpc>
                <a:spcPct val="130000"/>
              </a:lnSpc>
              <a:spcBef>
                <a:spcPts val="0"/>
              </a:spcBef>
              <a:spcAft>
                <a:spcPts val="0"/>
              </a:spcAft>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岗责条目化管理</a:t>
            </a:r>
            <a:endParaRPr lang="zh-CN" altLang="en-US" sz="1600" spc="3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30000"/>
              </a:lnSpc>
              <a:spcBef>
                <a:spcPts val="0"/>
              </a:spcBef>
              <a:spcAft>
                <a:spcPts val="0"/>
              </a:spcAft>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新员工快速了解岗位职责</a:t>
            </a:r>
            <a:endParaRPr lang="zh-CN" altLang="en-US" sz="1600" spc="300" dirty="0" smtClean="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009015" y="269240"/>
            <a:ext cx="6846570"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业务架构</a:t>
            </a:r>
            <a:r>
              <a:rPr lang="en-US" altLang="zh-CN" sz="3200" b="1" spc="3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岗责扩展</a:t>
            </a:r>
          </a:p>
        </p:txBody>
      </p:sp>
      <p:sp>
        <p:nvSpPr>
          <p:cNvPr id="100" name="文本框 99"/>
          <p:cNvSpPr txBox="1"/>
          <p:nvPr/>
        </p:nvSpPr>
        <p:spPr>
          <a:xfrm>
            <a:off x="5502275" y="377190"/>
            <a:ext cx="1800860" cy="368300"/>
          </a:xfrm>
          <a:prstGeom prst="rect">
            <a:avLst/>
          </a:prstGeom>
          <a:noFill/>
          <a:ln w="9525">
            <a:noFill/>
          </a:ln>
        </p:spPr>
        <p:txBody>
          <a:bodyPr wrap="square">
            <a:spAutoFit/>
          </a:bodyPr>
          <a:lstStyle/>
          <a:p>
            <a:pPr indent="0"/>
            <a:r>
              <a:rPr lang="zh-CN" b="0">
                <a:solidFill>
                  <a:srgbClr val="5AADE3"/>
                </a:solidFill>
                <a:latin typeface="微软雅黑" panose="020B0503020204020204" pitchFamily="34" charset="-122"/>
                <a:ea typeface="微软雅黑" panose="020B0503020204020204" pitchFamily="34" charset="-122"/>
              </a:rPr>
              <a:t>（选配）</a:t>
            </a:r>
          </a:p>
        </p:txBody>
      </p:sp>
      <p:sp>
        <p:nvSpPr>
          <p:cNvPr id="5" name="文本框 4"/>
          <p:cNvSpPr txBox="1"/>
          <p:nvPr/>
        </p:nvSpPr>
        <p:spPr>
          <a:xfrm>
            <a:off x="4985385" y="3957955"/>
            <a:ext cx="1402080" cy="337185"/>
          </a:xfrm>
          <a:prstGeom prst="rect">
            <a:avLst/>
          </a:prstGeom>
          <a:noFill/>
        </p:spPr>
        <p:txBody>
          <a:bodyPr wrap="none" rtlCol="0" anchor="t">
            <a:spAutoFit/>
          </a:bodyPr>
          <a:lstStyle/>
          <a:p>
            <a:pPr algn="just"/>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两大主要用途</a:t>
            </a:r>
            <a:endParaRPr lang="zh-CN" altLang="en-US" sz="1600" b="1" spc="300" dirty="0" smtClean="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6422390" y="3860165"/>
            <a:ext cx="113030" cy="597535"/>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灯片编号占位符 8"/>
          <p:cNvSpPr>
            <a:spLocks noGrp="1"/>
          </p:cNvSpPr>
          <p:nvPr>
            <p:ph type="sldNum" sz="quarter" idx="12"/>
          </p:nvPr>
        </p:nvSpPr>
        <p:spPr/>
        <p:txBody>
          <a:bodyPr/>
          <a:lstStyle/>
          <a:p>
            <a:fld id="{89D326CB-CD4F-4FDD-B6AF-2E5E44856E09}" type="slidenum">
              <a:rPr lang="zh-CN" altLang="en-US" smtClean="0"/>
              <a:t>46</a:t>
            </a:fld>
            <a:endParaRPr lang="zh-CN"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H="1">
            <a:off x="1127760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p:nvSpPr>
        <p:spPr>
          <a:xfrm>
            <a:off x="10621374" y="0"/>
            <a:ext cx="1570626" cy="956558"/>
          </a:xfrm>
          <a:custGeom>
            <a:avLst/>
            <a:gdLst>
              <a:gd name="connsiteX0" fmla="*/ 28587 w 1570626"/>
              <a:gd name="connsiteY0" fmla="*/ 0 h 956558"/>
              <a:gd name="connsiteX1" fmla="*/ 1570626 w 1570626"/>
              <a:gd name="connsiteY1" fmla="*/ 0 h 956558"/>
              <a:gd name="connsiteX2" fmla="*/ 1570626 w 1570626"/>
              <a:gd name="connsiteY2" fmla="*/ 340488 h 956558"/>
              <a:gd name="connsiteX3" fmla="*/ 1000839 w 1570626"/>
              <a:gd name="connsiteY3" fmla="*/ 956558 h 956558"/>
              <a:gd name="connsiteX4" fmla="*/ 0 w 1570626"/>
              <a:gd name="connsiteY4" fmla="*/ 30909 h 95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26" h="956558">
                <a:moveTo>
                  <a:pt x="28587" y="0"/>
                </a:moveTo>
                <a:lnTo>
                  <a:pt x="1570626" y="0"/>
                </a:lnTo>
                <a:lnTo>
                  <a:pt x="1570626" y="340488"/>
                </a:lnTo>
                <a:lnTo>
                  <a:pt x="1000839" y="956558"/>
                </a:lnTo>
                <a:lnTo>
                  <a:pt x="0" y="30909"/>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直角三角形 9"/>
          <p:cNvSpPr/>
          <p:nvPr/>
        </p:nvSpPr>
        <p:spPr>
          <a:xfrm rot="18900000">
            <a:off x="9517595" y="-457201"/>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6" name="图片 5" descr="webwxgetmsgimg[4]"/>
          <p:cNvPicPr>
            <a:picLocks noChangeAspect="1"/>
          </p:cNvPicPr>
          <p:nvPr/>
        </p:nvPicPr>
        <p:blipFill>
          <a:blip r:embed="rId2"/>
          <a:stretch>
            <a:fillRect/>
          </a:stretch>
        </p:blipFill>
        <p:spPr>
          <a:xfrm>
            <a:off x="1946910" y="1748790"/>
            <a:ext cx="7620000" cy="3648075"/>
          </a:xfrm>
          <a:prstGeom prst="rect">
            <a:avLst/>
          </a:prstGeom>
        </p:spPr>
      </p:pic>
      <p:sp>
        <p:nvSpPr>
          <p:cNvPr id="7" name="文本框 6"/>
          <p:cNvSpPr txBox="1"/>
          <p:nvPr/>
        </p:nvSpPr>
        <p:spPr>
          <a:xfrm>
            <a:off x="876300" y="355600"/>
            <a:ext cx="4679950"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岗责系统</a:t>
            </a:r>
          </a:p>
        </p:txBody>
      </p:sp>
      <p:sp>
        <p:nvSpPr>
          <p:cNvPr id="11" name="文本框 10"/>
          <p:cNvSpPr txBox="1"/>
          <p:nvPr/>
        </p:nvSpPr>
        <p:spPr>
          <a:xfrm>
            <a:off x="2961640" y="479425"/>
            <a:ext cx="1800860" cy="368300"/>
          </a:xfrm>
          <a:prstGeom prst="rect">
            <a:avLst/>
          </a:prstGeom>
          <a:noFill/>
          <a:ln w="9525">
            <a:noFill/>
          </a:ln>
        </p:spPr>
        <p:txBody>
          <a:bodyPr wrap="square">
            <a:spAutoFit/>
          </a:bodyPr>
          <a:lstStyle/>
          <a:p>
            <a:pPr indent="0"/>
            <a:r>
              <a:rPr lang="zh-CN" b="0">
                <a:solidFill>
                  <a:schemeClr val="tx1">
                    <a:lumMod val="50000"/>
                    <a:lumOff val="50000"/>
                  </a:schemeClr>
                </a:solidFill>
                <a:latin typeface="微软雅黑" panose="020B0503020204020204" pitchFamily="34" charset="-122"/>
                <a:ea typeface="微软雅黑" panose="020B0503020204020204" pitchFamily="34" charset="-122"/>
              </a:rPr>
              <a:t>体系结构</a:t>
            </a:r>
          </a:p>
        </p:txBody>
      </p:sp>
      <p:sp>
        <p:nvSpPr>
          <p:cNvPr id="19" name="矩形 18"/>
          <p:cNvSpPr/>
          <p:nvPr/>
        </p:nvSpPr>
        <p:spPr>
          <a:xfrm>
            <a:off x="2854960"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12"/>
          </p:nvPr>
        </p:nvSpPr>
        <p:spPr/>
        <p:txBody>
          <a:bodyPr/>
          <a:lstStyle/>
          <a:p>
            <a:fld id="{89D326CB-CD4F-4FDD-B6AF-2E5E44856E09}" type="slidenum">
              <a:rPr lang="zh-CN" altLang="en-US" smtClean="0"/>
              <a:t>47</a:t>
            </a:fld>
            <a:endParaRPr lang="zh-CN"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H="1">
            <a:off x="1127760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p:nvSpPr>
        <p:spPr>
          <a:xfrm>
            <a:off x="10621374" y="0"/>
            <a:ext cx="1570626" cy="956558"/>
          </a:xfrm>
          <a:custGeom>
            <a:avLst/>
            <a:gdLst>
              <a:gd name="connsiteX0" fmla="*/ 28587 w 1570626"/>
              <a:gd name="connsiteY0" fmla="*/ 0 h 956558"/>
              <a:gd name="connsiteX1" fmla="*/ 1570626 w 1570626"/>
              <a:gd name="connsiteY1" fmla="*/ 0 h 956558"/>
              <a:gd name="connsiteX2" fmla="*/ 1570626 w 1570626"/>
              <a:gd name="connsiteY2" fmla="*/ 340488 h 956558"/>
              <a:gd name="connsiteX3" fmla="*/ 1000839 w 1570626"/>
              <a:gd name="connsiteY3" fmla="*/ 956558 h 956558"/>
              <a:gd name="connsiteX4" fmla="*/ 0 w 1570626"/>
              <a:gd name="connsiteY4" fmla="*/ 30909 h 95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26" h="956558">
                <a:moveTo>
                  <a:pt x="28587" y="0"/>
                </a:moveTo>
                <a:lnTo>
                  <a:pt x="1570626" y="0"/>
                </a:lnTo>
                <a:lnTo>
                  <a:pt x="1570626" y="340488"/>
                </a:lnTo>
                <a:lnTo>
                  <a:pt x="1000839" y="956558"/>
                </a:lnTo>
                <a:lnTo>
                  <a:pt x="0" y="30909"/>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直角三角形 9"/>
          <p:cNvSpPr/>
          <p:nvPr/>
        </p:nvSpPr>
        <p:spPr>
          <a:xfrm rot="18900000">
            <a:off x="9517595" y="-457201"/>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文本框 6"/>
          <p:cNvSpPr txBox="1"/>
          <p:nvPr/>
        </p:nvSpPr>
        <p:spPr>
          <a:xfrm>
            <a:off x="876300" y="355600"/>
            <a:ext cx="4679950"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岗责系统</a:t>
            </a:r>
          </a:p>
        </p:txBody>
      </p:sp>
      <p:sp>
        <p:nvSpPr>
          <p:cNvPr id="11" name="文本框 10"/>
          <p:cNvSpPr txBox="1"/>
          <p:nvPr/>
        </p:nvSpPr>
        <p:spPr>
          <a:xfrm>
            <a:off x="3056890" y="463550"/>
            <a:ext cx="1800860" cy="368300"/>
          </a:xfrm>
          <a:prstGeom prst="rect">
            <a:avLst/>
          </a:prstGeom>
          <a:noFill/>
          <a:ln w="9525">
            <a:noFill/>
          </a:ln>
        </p:spPr>
        <p:txBody>
          <a:bodyPr wrap="square">
            <a:spAutoFit/>
          </a:bodyPr>
          <a:lstStyle/>
          <a:p>
            <a:pPr indent="0"/>
            <a:r>
              <a:rPr lang="zh-CN" b="0">
                <a:solidFill>
                  <a:schemeClr val="tx1">
                    <a:lumMod val="50000"/>
                    <a:lumOff val="50000"/>
                  </a:schemeClr>
                </a:solidFill>
                <a:latin typeface="微软雅黑" panose="020B0503020204020204" pitchFamily="34" charset="-122"/>
                <a:ea typeface="微软雅黑" panose="020B0503020204020204" pitchFamily="34" charset="-122"/>
              </a:rPr>
              <a:t>系统的业务维度</a:t>
            </a:r>
          </a:p>
        </p:txBody>
      </p:sp>
      <p:pic>
        <p:nvPicPr>
          <p:cNvPr id="2" name="图片 1" descr="webwxgetmsgimg[4]"/>
          <p:cNvPicPr>
            <a:picLocks noChangeAspect="1"/>
          </p:cNvPicPr>
          <p:nvPr/>
        </p:nvPicPr>
        <p:blipFill>
          <a:blip r:embed="rId2"/>
          <a:stretch>
            <a:fillRect/>
          </a:stretch>
        </p:blipFill>
        <p:spPr>
          <a:xfrm>
            <a:off x="2169795" y="1323975"/>
            <a:ext cx="7496175" cy="4619625"/>
          </a:xfrm>
          <a:prstGeom prst="rect">
            <a:avLst/>
          </a:prstGeom>
        </p:spPr>
      </p:pic>
      <p:sp>
        <p:nvSpPr>
          <p:cNvPr id="19" name="矩形 18"/>
          <p:cNvSpPr/>
          <p:nvPr/>
        </p:nvSpPr>
        <p:spPr>
          <a:xfrm>
            <a:off x="2854960"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灯片编号占位符 3"/>
          <p:cNvSpPr>
            <a:spLocks noGrp="1"/>
          </p:cNvSpPr>
          <p:nvPr>
            <p:ph type="sldNum" sz="quarter" idx="12"/>
          </p:nvPr>
        </p:nvSpPr>
        <p:spPr/>
        <p:txBody>
          <a:bodyPr/>
          <a:lstStyle/>
          <a:p>
            <a:fld id="{89D326CB-CD4F-4FDD-B6AF-2E5E44856E09}" type="slidenum">
              <a:rPr lang="zh-CN" altLang="en-US" smtClean="0"/>
              <a:t>48</a:t>
            </a:fld>
            <a:endParaRPr lang="zh-CN"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H="1">
            <a:off x="1127760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p:nvSpPr>
        <p:spPr>
          <a:xfrm>
            <a:off x="10621374" y="0"/>
            <a:ext cx="1570626" cy="956558"/>
          </a:xfrm>
          <a:custGeom>
            <a:avLst/>
            <a:gdLst>
              <a:gd name="connsiteX0" fmla="*/ 28587 w 1570626"/>
              <a:gd name="connsiteY0" fmla="*/ 0 h 956558"/>
              <a:gd name="connsiteX1" fmla="*/ 1570626 w 1570626"/>
              <a:gd name="connsiteY1" fmla="*/ 0 h 956558"/>
              <a:gd name="connsiteX2" fmla="*/ 1570626 w 1570626"/>
              <a:gd name="connsiteY2" fmla="*/ 340488 h 956558"/>
              <a:gd name="connsiteX3" fmla="*/ 1000839 w 1570626"/>
              <a:gd name="connsiteY3" fmla="*/ 956558 h 956558"/>
              <a:gd name="connsiteX4" fmla="*/ 0 w 1570626"/>
              <a:gd name="connsiteY4" fmla="*/ 30909 h 95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26" h="956558">
                <a:moveTo>
                  <a:pt x="28587" y="0"/>
                </a:moveTo>
                <a:lnTo>
                  <a:pt x="1570626" y="0"/>
                </a:lnTo>
                <a:lnTo>
                  <a:pt x="1570626" y="340488"/>
                </a:lnTo>
                <a:lnTo>
                  <a:pt x="1000839" y="956558"/>
                </a:lnTo>
                <a:lnTo>
                  <a:pt x="0" y="30909"/>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直角三角形 9"/>
          <p:cNvSpPr/>
          <p:nvPr/>
        </p:nvSpPr>
        <p:spPr>
          <a:xfrm rot="18900000">
            <a:off x="9517595" y="-457201"/>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文本框 6"/>
          <p:cNvSpPr txBox="1"/>
          <p:nvPr/>
        </p:nvSpPr>
        <p:spPr>
          <a:xfrm>
            <a:off x="876300" y="355600"/>
            <a:ext cx="4679950"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岗责系统</a:t>
            </a:r>
          </a:p>
        </p:txBody>
      </p:sp>
      <p:sp>
        <p:nvSpPr>
          <p:cNvPr id="11" name="文本框 10"/>
          <p:cNvSpPr txBox="1"/>
          <p:nvPr/>
        </p:nvSpPr>
        <p:spPr>
          <a:xfrm>
            <a:off x="3041015" y="479425"/>
            <a:ext cx="1800860" cy="368300"/>
          </a:xfrm>
          <a:prstGeom prst="rect">
            <a:avLst/>
          </a:prstGeom>
          <a:noFill/>
          <a:ln w="9525">
            <a:noFill/>
          </a:ln>
        </p:spPr>
        <p:txBody>
          <a:bodyPr wrap="square">
            <a:spAutoFit/>
          </a:bodyPr>
          <a:lstStyle/>
          <a:p>
            <a:pPr indent="0"/>
            <a:r>
              <a:rPr lang="zh-CN" b="0">
                <a:solidFill>
                  <a:schemeClr val="tx1">
                    <a:lumMod val="50000"/>
                    <a:lumOff val="50000"/>
                  </a:schemeClr>
                </a:solidFill>
                <a:latin typeface="微软雅黑" panose="020B0503020204020204" pitchFamily="34" charset="-122"/>
                <a:ea typeface="微软雅黑" panose="020B0503020204020204" pitchFamily="34" charset="-122"/>
              </a:rPr>
              <a:t>机构与职责</a:t>
            </a:r>
          </a:p>
        </p:txBody>
      </p:sp>
      <p:pic>
        <p:nvPicPr>
          <p:cNvPr id="2" name="图片 1" descr="C:\Users\hippo\Desktop\ppt\图片1.png图片1"/>
          <p:cNvPicPr>
            <a:picLocks noChangeAspect="1"/>
          </p:cNvPicPr>
          <p:nvPr/>
        </p:nvPicPr>
        <p:blipFill>
          <a:blip r:embed="rId2"/>
          <a:srcRect/>
          <a:stretch>
            <a:fillRect/>
          </a:stretch>
        </p:blipFill>
        <p:spPr>
          <a:xfrm>
            <a:off x="1330325" y="1183323"/>
            <a:ext cx="9531350" cy="4759960"/>
          </a:xfrm>
          <a:prstGeom prst="rect">
            <a:avLst/>
          </a:prstGeom>
          <a:noFill/>
          <a:ln w="9525">
            <a:solidFill>
              <a:schemeClr val="bg2">
                <a:lumMod val="75000"/>
              </a:schemeClr>
            </a:solidFill>
          </a:ln>
        </p:spPr>
      </p:pic>
      <p:sp>
        <p:nvSpPr>
          <p:cNvPr id="19" name="矩形 18"/>
          <p:cNvSpPr/>
          <p:nvPr/>
        </p:nvSpPr>
        <p:spPr>
          <a:xfrm>
            <a:off x="2854960"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925695" y="2131060"/>
            <a:ext cx="738505" cy="372110"/>
          </a:xfrm>
          <a:prstGeom prst="rect">
            <a:avLst/>
          </a:prstGeom>
          <a:noFill/>
          <a:ln w="38100">
            <a:solidFill>
              <a:srgbClr val="00CC99"/>
            </a:solidFill>
          </a:ln>
          <a:extLst>
            <a:ext uri="{909E8E84-426E-40DD-AFC4-6F175D3DCCD1}">
              <a14:hiddenFill xmlns:a14="http://schemas.microsoft.com/office/drawing/2010/main">
                <a:solidFill>
                  <a:srgbClr val="00CC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 descr="C:\Users\hippo\Desktop\ppt\图片2.png图片2"/>
          <p:cNvPicPr>
            <a:picLocks noChangeAspect="1"/>
          </p:cNvPicPr>
          <p:nvPr/>
        </p:nvPicPr>
        <p:blipFill>
          <a:blip r:embed="rId3"/>
          <a:srcRect/>
          <a:stretch>
            <a:fillRect/>
          </a:stretch>
        </p:blipFill>
        <p:spPr>
          <a:xfrm>
            <a:off x="1330008" y="1171575"/>
            <a:ext cx="9699625" cy="4829175"/>
          </a:xfrm>
          <a:prstGeom prst="rect">
            <a:avLst/>
          </a:prstGeom>
          <a:noFill/>
          <a:ln w="9525">
            <a:solidFill>
              <a:schemeClr val="bg2">
                <a:lumMod val="75000"/>
              </a:schemeClr>
            </a:solidFill>
          </a:ln>
        </p:spPr>
      </p:pic>
      <p:sp>
        <p:nvSpPr>
          <p:cNvPr id="15" name="矩形 14"/>
          <p:cNvSpPr/>
          <p:nvPr/>
        </p:nvSpPr>
        <p:spPr>
          <a:xfrm>
            <a:off x="5726430" y="2118995"/>
            <a:ext cx="738505" cy="372110"/>
          </a:xfrm>
          <a:prstGeom prst="rect">
            <a:avLst/>
          </a:prstGeom>
          <a:noFill/>
          <a:ln w="38100">
            <a:solidFill>
              <a:srgbClr val="00CC99"/>
            </a:solidFill>
          </a:ln>
          <a:extLst>
            <a:ext uri="{909E8E84-426E-40DD-AFC4-6F175D3DCCD1}">
              <a14:hiddenFill xmlns:a14="http://schemas.microsoft.com/office/drawing/2010/main">
                <a:solidFill>
                  <a:srgbClr val="00CC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灯片编号占位符 15"/>
          <p:cNvSpPr>
            <a:spLocks noGrp="1"/>
          </p:cNvSpPr>
          <p:nvPr>
            <p:ph type="sldNum" sz="quarter" idx="12"/>
          </p:nvPr>
        </p:nvSpPr>
        <p:spPr/>
        <p:txBody>
          <a:bodyPr/>
          <a:lstStyle/>
          <a:p>
            <a:fld id="{89D326CB-CD4F-4FDD-B6AF-2E5E44856E09}" type="slidenum">
              <a:rPr lang="zh-CN" altLang="en-US" smtClean="0"/>
              <a:t>49</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heckerboard(across)">
                                      <p:cBhvr>
                                        <p:cTn id="16" dur="500"/>
                                        <p:tgtEl>
                                          <p:spTgt spid="14"/>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1436370" y="1974215"/>
            <a:ext cx="4650740"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能帮助用户做什么？</a:t>
            </a:r>
          </a:p>
        </p:txBody>
      </p:sp>
      <p:sp>
        <p:nvSpPr>
          <p:cNvPr id="31" name="文本框 30"/>
          <p:cNvSpPr txBox="1"/>
          <p:nvPr/>
        </p:nvSpPr>
        <p:spPr>
          <a:xfrm>
            <a:off x="1436370" y="2676525"/>
            <a:ext cx="5347970" cy="2084070"/>
          </a:xfrm>
          <a:prstGeom prst="rect">
            <a:avLst/>
          </a:prstGeom>
          <a:noFill/>
        </p:spPr>
        <p:txBody>
          <a:bodyPr wrap="square" rtlCol="0">
            <a:spAutoFit/>
          </a:bodyPr>
          <a:lstStyle>
            <a:defPPr>
              <a:defRPr lang="zh-CN"/>
            </a:defPPr>
            <a:lvl1pPr algn="just">
              <a:lnSpc>
                <a:spcPct val="120000"/>
              </a:lnSpc>
              <a:defRPr sz="1400" spc="3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gn="l"/>
            <a:r>
              <a:rPr lang="zh-CN" altLang="en-US" sz="1800" dirty="0"/>
              <a:t>可以辅助用户的架构管理部门或信息部门，对业务、数据、应用、技术等进行可视化的架构构建工作，并支持彼此之间的关联和可持续改进，形成清晰完整的高阶模型。该产品可有效支撑体系架构开发理论、方法的具体实施。</a:t>
            </a:r>
          </a:p>
        </p:txBody>
      </p:sp>
      <p:sp>
        <p:nvSpPr>
          <p:cNvPr id="2" name="直角三角形 1"/>
          <p:cNvSpPr/>
          <p:nvPr/>
        </p:nvSpPr>
        <p:spPr>
          <a:xfrm>
            <a:off x="0" y="6175082"/>
            <a:ext cx="682918" cy="682918"/>
          </a:xfrm>
          <a:prstGeom prst="rtTriangle">
            <a:avLst/>
          </a:prstGeom>
          <a:solidFill>
            <a:srgbClr val="262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1759352" cy="1412111"/>
          </a:xfrm>
          <a:custGeom>
            <a:avLst/>
            <a:gdLst>
              <a:gd name="connsiteX0" fmla="*/ 0 w 1458410"/>
              <a:gd name="connsiteY0" fmla="*/ 0 h 1412111"/>
              <a:gd name="connsiteX1" fmla="*/ 1458410 w 1458410"/>
              <a:gd name="connsiteY1" fmla="*/ 0 h 1412111"/>
              <a:gd name="connsiteX2" fmla="*/ 1458410 w 1458410"/>
              <a:gd name="connsiteY2" fmla="*/ 1412111 h 1412111"/>
              <a:gd name="connsiteX3" fmla="*/ 0 w 1458410"/>
              <a:gd name="connsiteY3" fmla="*/ 1412111 h 1412111"/>
              <a:gd name="connsiteX4" fmla="*/ 0 w 1458410"/>
              <a:gd name="connsiteY4" fmla="*/ 0 h 1412111"/>
              <a:gd name="connsiteX0-1" fmla="*/ 0 w 1759352"/>
              <a:gd name="connsiteY0-2" fmla="*/ 0 h 1412111"/>
              <a:gd name="connsiteX1-3" fmla="*/ 1458410 w 1759352"/>
              <a:gd name="connsiteY1-4" fmla="*/ 0 h 1412111"/>
              <a:gd name="connsiteX2-5" fmla="*/ 1759352 w 1759352"/>
              <a:gd name="connsiteY2-6" fmla="*/ 914400 h 1412111"/>
              <a:gd name="connsiteX3-7" fmla="*/ 0 w 1759352"/>
              <a:gd name="connsiteY3-8" fmla="*/ 1412111 h 1412111"/>
              <a:gd name="connsiteX4-9" fmla="*/ 0 w 1759352"/>
              <a:gd name="connsiteY4-10" fmla="*/ 0 h 141211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9352" h="1412111">
                <a:moveTo>
                  <a:pt x="0" y="0"/>
                </a:moveTo>
                <a:lnTo>
                  <a:pt x="1458410" y="0"/>
                </a:lnTo>
                <a:lnTo>
                  <a:pt x="1759352" y="914400"/>
                </a:lnTo>
                <a:lnTo>
                  <a:pt x="0" y="1412111"/>
                </a:lnTo>
                <a:lnTo>
                  <a:pt x="0" y="0"/>
                </a:lnTo>
                <a:close/>
              </a:path>
            </a:pathLst>
          </a:custGeom>
          <a:solidFill>
            <a:srgbClr val="B6D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0496490">
            <a:off x="1475771" y="607671"/>
            <a:ext cx="567160" cy="567160"/>
          </a:xfrm>
          <a:prstGeom prst="rect">
            <a:avLst/>
          </a:prstGeom>
          <a:solidFill>
            <a:srgbClr val="00CC99">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矩形 18"/>
          <p:cNvSpPr/>
          <p:nvPr/>
        </p:nvSpPr>
        <p:spPr>
          <a:xfrm rot="20496490">
            <a:off x="1823854" y="1262456"/>
            <a:ext cx="339905" cy="235546"/>
          </a:xfrm>
          <a:prstGeom prst="rect">
            <a:avLst/>
          </a:prstGeom>
          <a:solidFill>
            <a:srgbClr val="00CC99">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 name="矩形 25"/>
          <p:cNvSpPr/>
          <p:nvPr/>
        </p:nvSpPr>
        <p:spPr>
          <a:xfrm rot="20496490">
            <a:off x="2218566" y="1722161"/>
            <a:ext cx="245311" cy="219151"/>
          </a:xfrm>
          <a:prstGeom prst="rect">
            <a:avLst/>
          </a:prstGeom>
          <a:solidFill>
            <a:srgbClr val="00CC99">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矩形 28"/>
          <p:cNvSpPr/>
          <p:nvPr/>
        </p:nvSpPr>
        <p:spPr>
          <a:xfrm rot="20496490">
            <a:off x="2337423" y="1060087"/>
            <a:ext cx="136689" cy="136689"/>
          </a:xfrm>
          <a:prstGeom prst="rect">
            <a:avLst/>
          </a:prstGeom>
          <a:solidFill>
            <a:srgbClr val="00CC99">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矩形 4"/>
          <p:cNvSpPr/>
          <p:nvPr/>
        </p:nvSpPr>
        <p:spPr>
          <a:xfrm>
            <a:off x="4988689" y="0"/>
            <a:ext cx="7203311" cy="6858000"/>
          </a:xfrm>
          <a:custGeom>
            <a:avLst/>
            <a:gdLst>
              <a:gd name="connsiteX0" fmla="*/ 0 w 7203311"/>
              <a:gd name="connsiteY0" fmla="*/ 0 h 6858000"/>
              <a:gd name="connsiteX1" fmla="*/ 7203311 w 7203311"/>
              <a:gd name="connsiteY1" fmla="*/ 0 h 6858000"/>
              <a:gd name="connsiteX2" fmla="*/ 7203311 w 7203311"/>
              <a:gd name="connsiteY2" fmla="*/ 6858000 h 6858000"/>
              <a:gd name="connsiteX3" fmla="*/ 0 w 7203311"/>
              <a:gd name="connsiteY3" fmla="*/ 6858000 h 6858000"/>
              <a:gd name="connsiteX4" fmla="*/ 0 w 7203311"/>
              <a:gd name="connsiteY4" fmla="*/ 0 h 6858000"/>
              <a:gd name="connsiteX0-1" fmla="*/ 0 w 7203311"/>
              <a:gd name="connsiteY0-2" fmla="*/ 0 h 6858000"/>
              <a:gd name="connsiteX1-3" fmla="*/ 7203311 w 7203311"/>
              <a:gd name="connsiteY1-4" fmla="*/ 0 h 6858000"/>
              <a:gd name="connsiteX2-5" fmla="*/ 7203311 w 7203311"/>
              <a:gd name="connsiteY2-6" fmla="*/ 6858000 h 6858000"/>
              <a:gd name="connsiteX3-7" fmla="*/ 4583575 w 7203311"/>
              <a:gd name="connsiteY3-8" fmla="*/ 6846426 h 6858000"/>
              <a:gd name="connsiteX4-9" fmla="*/ 0 w 7203311"/>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03311" h="6858000">
                <a:moveTo>
                  <a:pt x="0" y="0"/>
                </a:moveTo>
                <a:lnTo>
                  <a:pt x="7203311" y="0"/>
                </a:lnTo>
                <a:lnTo>
                  <a:pt x="7203311" y="6858000"/>
                </a:lnTo>
                <a:lnTo>
                  <a:pt x="4583575" y="6846426"/>
                </a:lnTo>
                <a:lnTo>
                  <a:pt x="0" y="0"/>
                </a:lnTo>
                <a:close/>
              </a:path>
            </a:pathLst>
          </a:custGeom>
          <a:blipFill rotWithShape="1">
            <a:blip r:embed="rId2">
              <a:extLst>
                <a:ext uri="{BEBA8EAE-BF5A-486C-A8C5-ECC9F3942E4B}">
                  <a14:imgProps xmlns:a14="http://schemas.microsoft.com/office/drawing/2010/main">
                    <a14:imgLayer r:embed="rId3">
                      <a14:imgEffect>
                        <a14:artisticGlowDiffused/>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11" name="直接连接符 10"/>
          <p:cNvCxnSpPr/>
          <p:nvPr/>
        </p:nvCxnSpPr>
        <p:spPr>
          <a:xfrm>
            <a:off x="6458673" y="2476982"/>
            <a:ext cx="2013995" cy="29746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rot="2938087">
            <a:off x="6555598" y="766377"/>
            <a:ext cx="2391276" cy="143693"/>
          </a:xfrm>
          <a:custGeom>
            <a:avLst/>
            <a:gdLst>
              <a:gd name="connsiteX0" fmla="*/ 0 w 2244308"/>
              <a:gd name="connsiteY0" fmla="*/ 0 h 133498"/>
              <a:gd name="connsiteX1" fmla="*/ 2244308 w 2244308"/>
              <a:gd name="connsiteY1" fmla="*/ 0 h 133498"/>
              <a:gd name="connsiteX2" fmla="*/ 2244308 w 2244308"/>
              <a:gd name="connsiteY2" fmla="*/ 133498 h 133498"/>
              <a:gd name="connsiteX3" fmla="*/ 0 w 2244308"/>
              <a:gd name="connsiteY3" fmla="*/ 133498 h 133498"/>
              <a:gd name="connsiteX4" fmla="*/ 0 w 2244308"/>
              <a:gd name="connsiteY4" fmla="*/ 0 h 133498"/>
              <a:gd name="connsiteX0-1" fmla="*/ 146968 w 2391276"/>
              <a:gd name="connsiteY0-2" fmla="*/ 0 h 143693"/>
              <a:gd name="connsiteX1-3" fmla="*/ 2391276 w 2391276"/>
              <a:gd name="connsiteY1-4" fmla="*/ 0 h 143693"/>
              <a:gd name="connsiteX2-5" fmla="*/ 2391276 w 2391276"/>
              <a:gd name="connsiteY2-6" fmla="*/ 133498 h 143693"/>
              <a:gd name="connsiteX3-7" fmla="*/ 0 w 2391276"/>
              <a:gd name="connsiteY3-8" fmla="*/ 143693 h 143693"/>
              <a:gd name="connsiteX4-9" fmla="*/ 146968 w 2391276"/>
              <a:gd name="connsiteY4-10" fmla="*/ 0 h 143693"/>
              <a:gd name="connsiteX0-11" fmla="*/ 146968 w 2391276"/>
              <a:gd name="connsiteY0-12" fmla="*/ 0 h 143693"/>
              <a:gd name="connsiteX1-13" fmla="*/ 2391276 w 2391276"/>
              <a:gd name="connsiteY1-14" fmla="*/ 0 h 143693"/>
              <a:gd name="connsiteX2-15" fmla="*/ 2260638 w 2391276"/>
              <a:gd name="connsiteY2-16" fmla="*/ 142560 h 143693"/>
              <a:gd name="connsiteX3-17" fmla="*/ 0 w 2391276"/>
              <a:gd name="connsiteY3-18" fmla="*/ 143693 h 143693"/>
              <a:gd name="connsiteX4-19" fmla="*/ 146968 w 2391276"/>
              <a:gd name="connsiteY4-20" fmla="*/ 0 h 143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91276" h="143693">
                <a:moveTo>
                  <a:pt x="146968" y="0"/>
                </a:moveTo>
                <a:lnTo>
                  <a:pt x="2391276" y="0"/>
                </a:lnTo>
                <a:lnTo>
                  <a:pt x="2260638" y="142560"/>
                </a:lnTo>
                <a:lnTo>
                  <a:pt x="0" y="143693"/>
                </a:lnTo>
                <a:lnTo>
                  <a:pt x="146968" y="0"/>
                </a:lnTo>
                <a:close/>
              </a:path>
            </a:pathLst>
          </a:custGeom>
          <a:solidFill>
            <a:srgbClr val="00CC99">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矩形 29"/>
          <p:cNvSpPr/>
          <p:nvPr/>
        </p:nvSpPr>
        <p:spPr>
          <a:xfrm rot="2522730">
            <a:off x="9561687" y="4280031"/>
            <a:ext cx="3061203" cy="147314"/>
          </a:xfrm>
          <a:custGeom>
            <a:avLst/>
            <a:gdLst>
              <a:gd name="connsiteX0" fmla="*/ 0 w 2963119"/>
              <a:gd name="connsiteY0" fmla="*/ 0 h 133498"/>
              <a:gd name="connsiteX1" fmla="*/ 2963119 w 2963119"/>
              <a:gd name="connsiteY1" fmla="*/ 0 h 133498"/>
              <a:gd name="connsiteX2" fmla="*/ 2963119 w 2963119"/>
              <a:gd name="connsiteY2" fmla="*/ 133498 h 133498"/>
              <a:gd name="connsiteX3" fmla="*/ 0 w 2963119"/>
              <a:gd name="connsiteY3" fmla="*/ 133498 h 133498"/>
              <a:gd name="connsiteX4" fmla="*/ 0 w 2963119"/>
              <a:gd name="connsiteY4" fmla="*/ 0 h 133498"/>
              <a:gd name="connsiteX0-1" fmla="*/ 0 w 3061203"/>
              <a:gd name="connsiteY0-2" fmla="*/ 0 h 138561"/>
              <a:gd name="connsiteX1-3" fmla="*/ 2963119 w 3061203"/>
              <a:gd name="connsiteY1-4" fmla="*/ 0 h 138561"/>
              <a:gd name="connsiteX2-5" fmla="*/ 3061203 w 3061203"/>
              <a:gd name="connsiteY2-6" fmla="*/ 138561 h 138561"/>
              <a:gd name="connsiteX3-7" fmla="*/ 0 w 3061203"/>
              <a:gd name="connsiteY3-8" fmla="*/ 133498 h 138561"/>
              <a:gd name="connsiteX4-9" fmla="*/ 0 w 3061203"/>
              <a:gd name="connsiteY4-10" fmla="*/ 0 h 138561"/>
              <a:gd name="connsiteX0-11" fmla="*/ 147969 w 3061203"/>
              <a:gd name="connsiteY0-12" fmla="*/ 0 h 147314"/>
              <a:gd name="connsiteX1-13" fmla="*/ 2963119 w 3061203"/>
              <a:gd name="connsiteY1-14" fmla="*/ 8753 h 147314"/>
              <a:gd name="connsiteX2-15" fmla="*/ 3061203 w 3061203"/>
              <a:gd name="connsiteY2-16" fmla="*/ 147314 h 147314"/>
              <a:gd name="connsiteX3-17" fmla="*/ 0 w 3061203"/>
              <a:gd name="connsiteY3-18" fmla="*/ 142251 h 147314"/>
              <a:gd name="connsiteX4-19" fmla="*/ 147969 w 3061203"/>
              <a:gd name="connsiteY4-20" fmla="*/ 0 h 1473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61203" h="147314">
                <a:moveTo>
                  <a:pt x="147969" y="0"/>
                </a:moveTo>
                <a:lnTo>
                  <a:pt x="2963119" y="8753"/>
                </a:lnTo>
                <a:lnTo>
                  <a:pt x="3061203" y="147314"/>
                </a:lnTo>
                <a:lnTo>
                  <a:pt x="0" y="142251"/>
                </a:lnTo>
                <a:lnTo>
                  <a:pt x="147969" y="0"/>
                </a:lnTo>
                <a:close/>
              </a:path>
            </a:pathLst>
          </a:custGeom>
          <a:solidFill>
            <a:srgbClr val="00CC99">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灯片编号占位符 5"/>
          <p:cNvSpPr>
            <a:spLocks noGrp="1"/>
          </p:cNvSpPr>
          <p:nvPr>
            <p:ph type="sldNum" sz="quarter" idx="12"/>
          </p:nvPr>
        </p:nvSpPr>
        <p:spPr/>
        <p:txBody>
          <a:bodyPr/>
          <a:lstStyle/>
          <a:p>
            <a:fld id="{89D326CB-CD4F-4FDD-B6AF-2E5E44856E09}" type="slidenum">
              <a:rPr lang="zh-CN" altLang="en-US" smtClean="0"/>
              <a:t>5</a:t>
            </a:fld>
            <a:endParaRPr lang="zh-CN"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H="1">
            <a:off x="1127760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p:nvSpPr>
        <p:spPr>
          <a:xfrm>
            <a:off x="10621374" y="0"/>
            <a:ext cx="1570626" cy="956558"/>
          </a:xfrm>
          <a:custGeom>
            <a:avLst/>
            <a:gdLst>
              <a:gd name="connsiteX0" fmla="*/ 28587 w 1570626"/>
              <a:gd name="connsiteY0" fmla="*/ 0 h 956558"/>
              <a:gd name="connsiteX1" fmla="*/ 1570626 w 1570626"/>
              <a:gd name="connsiteY1" fmla="*/ 0 h 956558"/>
              <a:gd name="connsiteX2" fmla="*/ 1570626 w 1570626"/>
              <a:gd name="connsiteY2" fmla="*/ 340488 h 956558"/>
              <a:gd name="connsiteX3" fmla="*/ 1000839 w 1570626"/>
              <a:gd name="connsiteY3" fmla="*/ 956558 h 956558"/>
              <a:gd name="connsiteX4" fmla="*/ 0 w 1570626"/>
              <a:gd name="connsiteY4" fmla="*/ 30909 h 95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26" h="956558">
                <a:moveTo>
                  <a:pt x="28587" y="0"/>
                </a:moveTo>
                <a:lnTo>
                  <a:pt x="1570626" y="0"/>
                </a:lnTo>
                <a:lnTo>
                  <a:pt x="1570626" y="340488"/>
                </a:lnTo>
                <a:lnTo>
                  <a:pt x="1000839" y="956558"/>
                </a:lnTo>
                <a:lnTo>
                  <a:pt x="0" y="30909"/>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直角三角形 9"/>
          <p:cNvSpPr/>
          <p:nvPr/>
        </p:nvSpPr>
        <p:spPr>
          <a:xfrm rot="18900000">
            <a:off x="9517595" y="-457201"/>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文本框 6"/>
          <p:cNvSpPr txBox="1"/>
          <p:nvPr/>
        </p:nvSpPr>
        <p:spPr>
          <a:xfrm>
            <a:off x="876300" y="355600"/>
            <a:ext cx="4679950"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岗责系统</a:t>
            </a:r>
          </a:p>
        </p:txBody>
      </p:sp>
      <p:sp>
        <p:nvSpPr>
          <p:cNvPr id="11" name="文本框 10"/>
          <p:cNvSpPr txBox="1"/>
          <p:nvPr/>
        </p:nvSpPr>
        <p:spPr>
          <a:xfrm>
            <a:off x="2993390" y="479425"/>
            <a:ext cx="1800860" cy="368300"/>
          </a:xfrm>
          <a:prstGeom prst="rect">
            <a:avLst/>
          </a:prstGeom>
          <a:noFill/>
          <a:ln w="9525">
            <a:noFill/>
          </a:ln>
        </p:spPr>
        <p:txBody>
          <a:bodyPr wrap="square">
            <a:spAutoFit/>
          </a:bodyPr>
          <a:lstStyle/>
          <a:p>
            <a:pPr indent="0"/>
            <a:r>
              <a:rPr lang="zh-CN" b="0">
                <a:solidFill>
                  <a:schemeClr val="tx1">
                    <a:lumMod val="50000"/>
                    <a:lumOff val="50000"/>
                  </a:schemeClr>
                </a:solidFill>
                <a:latin typeface="微软雅黑" panose="020B0503020204020204" pitchFamily="34" charset="-122"/>
                <a:ea typeface="微软雅黑" panose="020B0503020204020204" pitchFamily="34" charset="-122"/>
              </a:rPr>
              <a:t>业务流程与岗位</a:t>
            </a:r>
          </a:p>
        </p:txBody>
      </p:sp>
      <p:pic>
        <p:nvPicPr>
          <p:cNvPr id="2" name="图片 1"/>
          <p:cNvPicPr>
            <a:picLocks noChangeAspect="1"/>
          </p:cNvPicPr>
          <p:nvPr/>
        </p:nvPicPr>
        <p:blipFill>
          <a:blip r:embed="rId2"/>
          <a:stretch>
            <a:fillRect/>
          </a:stretch>
        </p:blipFill>
        <p:spPr>
          <a:xfrm>
            <a:off x="1401445" y="1459865"/>
            <a:ext cx="9389110" cy="4483735"/>
          </a:xfrm>
          <a:prstGeom prst="rect">
            <a:avLst/>
          </a:prstGeom>
          <a:noFill/>
          <a:ln w="9525">
            <a:solidFill>
              <a:schemeClr val="bg2">
                <a:lumMod val="75000"/>
              </a:schemeClr>
            </a:solidFill>
          </a:ln>
        </p:spPr>
      </p:pic>
      <p:pic>
        <p:nvPicPr>
          <p:cNvPr id="4" name="图片 1"/>
          <p:cNvPicPr>
            <a:picLocks noChangeAspect="1"/>
          </p:cNvPicPr>
          <p:nvPr/>
        </p:nvPicPr>
        <p:blipFill>
          <a:blip r:embed="rId3"/>
          <a:srcRect l="12328" t="12895" r="23790" b="30771"/>
          <a:stretch>
            <a:fillRect/>
          </a:stretch>
        </p:blipFill>
        <p:spPr>
          <a:xfrm>
            <a:off x="5309870" y="3772535"/>
            <a:ext cx="4636135" cy="1946910"/>
          </a:xfrm>
          <a:prstGeom prst="rect">
            <a:avLst/>
          </a:prstGeom>
          <a:noFill/>
          <a:ln w="9525">
            <a:solidFill>
              <a:schemeClr val="bg2">
                <a:lumMod val="75000"/>
              </a:schemeClr>
            </a:solidFill>
          </a:ln>
        </p:spPr>
      </p:pic>
      <p:sp>
        <p:nvSpPr>
          <p:cNvPr id="19" name="矩形 18"/>
          <p:cNvSpPr/>
          <p:nvPr/>
        </p:nvSpPr>
        <p:spPr>
          <a:xfrm>
            <a:off x="2854960"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74030" y="2585720"/>
            <a:ext cx="1580515" cy="403860"/>
          </a:xfrm>
          <a:prstGeom prst="rect">
            <a:avLst/>
          </a:prstGeom>
          <a:noFill/>
          <a:ln w="38100">
            <a:solidFill>
              <a:srgbClr val="00CC99"/>
            </a:solidFill>
          </a:ln>
          <a:extLst>
            <a:ext uri="{909E8E84-426E-40DD-AFC4-6F175D3DCCD1}">
              <a14:hiddenFill xmlns:a14="http://schemas.microsoft.com/office/drawing/2010/main">
                <a:solidFill>
                  <a:srgbClr val="00CC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虚尾箭头 11"/>
          <p:cNvSpPr/>
          <p:nvPr/>
        </p:nvSpPr>
        <p:spPr>
          <a:xfrm rot="5400000">
            <a:off x="6549390" y="3382010"/>
            <a:ext cx="762000" cy="291465"/>
          </a:xfrm>
          <a:prstGeom prst="stripedRightArrow">
            <a:avLst>
              <a:gd name="adj1" fmla="val 50000"/>
              <a:gd name="adj2" fmla="val 107516"/>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359910" y="-132715"/>
            <a:ext cx="75565" cy="75565"/>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灯片编号占位符 13"/>
          <p:cNvSpPr>
            <a:spLocks noGrp="1"/>
          </p:cNvSpPr>
          <p:nvPr>
            <p:ph type="sldNum" sz="quarter" idx="12"/>
          </p:nvPr>
        </p:nvSpPr>
        <p:spPr/>
        <p:txBody>
          <a:bodyPr/>
          <a:lstStyle/>
          <a:p>
            <a:fld id="{89D326CB-CD4F-4FDD-B6AF-2E5E44856E09}" type="slidenum">
              <a:rPr lang="zh-CN" altLang="en-US" smtClean="0"/>
              <a:t>50</a:t>
            </a:fld>
            <a:endParaRPr lang="zh-CN"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H="1">
            <a:off x="1127760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p:nvSpPr>
        <p:spPr>
          <a:xfrm>
            <a:off x="10621374" y="0"/>
            <a:ext cx="1570626" cy="956558"/>
          </a:xfrm>
          <a:custGeom>
            <a:avLst/>
            <a:gdLst>
              <a:gd name="connsiteX0" fmla="*/ 28587 w 1570626"/>
              <a:gd name="connsiteY0" fmla="*/ 0 h 956558"/>
              <a:gd name="connsiteX1" fmla="*/ 1570626 w 1570626"/>
              <a:gd name="connsiteY1" fmla="*/ 0 h 956558"/>
              <a:gd name="connsiteX2" fmla="*/ 1570626 w 1570626"/>
              <a:gd name="connsiteY2" fmla="*/ 340488 h 956558"/>
              <a:gd name="connsiteX3" fmla="*/ 1000839 w 1570626"/>
              <a:gd name="connsiteY3" fmla="*/ 956558 h 956558"/>
              <a:gd name="connsiteX4" fmla="*/ 0 w 1570626"/>
              <a:gd name="connsiteY4" fmla="*/ 30909 h 95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26" h="956558">
                <a:moveTo>
                  <a:pt x="28587" y="0"/>
                </a:moveTo>
                <a:lnTo>
                  <a:pt x="1570626" y="0"/>
                </a:lnTo>
                <a:lnTo>
                  <a:pt x="1570626" y="340488"/>
                </a:lnTo>
                <a:lnTo>
                  <a:pt x="1000839" y="956558"/>
                </a:lnTo>
                <a:lnTo>
                  <a:pt x="0" y="30909"/>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直角三角形 9"/>
          <p:cNvSpPr/>
          <p:nvPr/>
        </p:nvSpPr>
        <p:spPr>
          <a:xfrm rot="18900000">
            <a:off x="9517595" y="-457201"/>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文本框 6"/>
          <p:cNvSpPr txBox="1"/>
          <p:nvPr/>
        </p:nvSpPr>
        <p:spPr>
          <a:xfrm>
            <a:off x="876300" y="355600"/>
            <a:ext cx="4679950"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岗责系统</a:t>
            </a:r>
          </a:p>
        </p:txBody>
      </p:sp>
      <p:sp>
        <p:nvSpPr>
          <p:cNvPr id="11" name="文本框 10"/>
          <p:cNvSpPr txBox="1"/>
          <p:nvPr/>
        </p:nvSpPr>
        <p:spPr>
          <a:xfrm>
            <a:off x="2977515" y="479425"/>
            <a:ext cx="3720465" cy="368300"/>
          </a:xfrm>
          <a:prstGeom prst="rect">
            <a:avLst/>
          </a:prstGeom>
          <a:noFill/>
          <a:ln w="9525">
            <a:noFill/>
          </a:ln>
        </p:spPr>
        <p:txBody>
          <a:bodyPr wrap="square">
            <a:spAutoFit/>
          </a:bodyPr>
          <a:lstStyle/>
          <a:p>
            <a:pPr indent="0"/>
            <a:r>
              <a:rPr lang="zh-CN" b="0">
                <a:solidFill>
                  <a:schemeClr val="tx1">
                    <a:lumMod val="50000"/>
                    <a:lumOff val="50000"/>
                  </a:schemeClr>
                </a:solidFill>
                <a:latin typeface="微软雅黑" panose="020B0503020204020204" pitchFamily="34" charset="-122"/>
                <a:ea typeface="微软雅黑" panose="020B0503020204020204" pitchFamily="34" charset="-122"/>
              </a:rPr>
              <a:t>组织与职责、业务、岗位</a:t>
            </a:r>
          </a:p>
        </p:txBody>
      </p:sp>
      <p:sp>
        <p:nvSpPr>
          <p:cNvPr id="19" name="矩形 18"/>
          <p:cNvSpPr/>
          <p:nvPr/>
        </p:nvSpPr>
        <p:spPr>
          <a:xfrm>
            <a:off x="2854960"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165225" y="1577975"/>
            <a:ext cx="9861550" cy="4364990"/>
            <a:chOff x="1835" y="2485"/>
            <a:chExt cx="15530" cy="6874"/>
          </a:xfrm>
        </p:grpSpPr>
        <p:pic>
          <p:nvPicPr>
            <p:cNvPr id="2" name="图片 1"/>
            <p:cNvPicPr>
              <a:picLocks noChangeAspect="1"/>
            </p:cNvPicPr>
            <p:nvPr/>
          </p:nvPicPr>
          <p:blipFill>
            <a:blip r:embed="rId3"/>
            <a:srcRect t="6931"/>
            <a:stretch>
              <a:fillRect/>
            </a:stretch>
          </p:blipFill>
          <p:spPr>
            <a:xfrm>
              <a:off x="1835" y="2485"/>
              <a:ext cx="15531" cy="6875"/>
            </a:xfrm>
            <a:prstGeom prst="rect">
              <a:avLst/>
            </a:prstGeom>
            <a:noFill/>
            <a:ln w="9525">
              <a:solidFill>
                <a:schemeClr val="bg2">
                  <a:lumMod val="75000"/>
                </a:schemeClr>
              </a:solidFill>
            </a:ln>
          </p:spPr>
        </p:pic>
        <p:sp>
          <p:nvSpPr>
            <p:cNvPr id="12" name="矩形 11"/>
            <p:cNvSpPr/>
            <p:nvPr/>
          </p:nvSpPr>
          <p:spPr>
            <a:xfrm>
              <a:off x="5056" y="3595"/>
              <a:ext cx="1135" cy="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963" y="3508"/>
              <a:ext cx="848" cy="313"/>
            </a:xfrm>
            <a:prstGeom prst="rect">
              <a:avLst/>
            </a:prstGeom>
            <a:noFill/>
          </p:spPr>
          <p:txBody>
            <a:bodyPr wrap="none" rtlCol="0">
              <a:spAutoFit/>
            </a:bodyPr>
            <a:lstStyle/>
            <a:p>
              <a:pPr algn="just"/>
              <a:r>
                <a:rPr lang="zh-CN" altLang="en-US" sz="700" b="1" dirty="0" smtClean="0">
                  <a:solidFill>
                    <a:schemeClr val="tx1">
                      <a:lumMod val="75000"/>
                      <a:lumOff val="25000"/>
                    </a:schemeClr>
                  </a:solidFill>
                  <a:uFillTx/>
                  <a:latin typeface="微软雅黑" panose="020B0503020204020204" pitchFamily="34" charset="-122"/>
                  <a:ea typeface="微软雅黑" panose="020B0503020204020204" pitchFamily="34" charset="-122"/>
                </a:rPr>
                <a:t>公司名称</a:t>
              </a:r>
            </a:p>
          </p:txBody>
        </p:sp>
      </p:grpSp>
      <p:sp>
        <p:nvSpPr>
          <p:cNvPr id="15" name="矩形 14"/>
          <p:cNvSpPr/>
          <p:nvPr/>
        </p:nvSpPr>
        <p:spPr>
          <a:xfrm>
            <a:off x="4790440" y="1823720"/>
            <a:ext cx="904875" cy="403860"/>
          </a:xfrm>
          <a:prstGeom prst="rect">
            <a:avLst/>
          </a:prstGeom>
          <a:noFill/>
          <a:ln w="38100">
            <a:solidFill>
              <a:srgbClr val="00CC99"/>
            </a:solidFill>
          </a:ln>
          <a:extLst>
            <a:ext uri="{909E8E84-426E-40DD-AFC4-6F175D3DCCD1}">
              <a14:hiddenFill xmlns:a14="http://schemas.microsoft.com/office/drawing/2010/main">
                <a:solidFill>
                  <a:srgbClr val="00CC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
          <p:cNvPicPr>
            <a:picLocks noChangeAspect="1"/>
          </p:cNvPicPr>
          <p:nvPr/>
        </p:nvPicPr>
        <p:blipFill>
          <a:blip r:embed="rId4"/>
          <a:srcRect l="35861" t="11570" r="2396" b="18829"/>
          <a:stretch>
            <a:fillRect/>
          </a:stretch>
        </p:blipFill>
        <p:spPr>
          <a:xfrm>
            <a:off x="1343660" y="2543175"/>
            <a:ext cx="5924550" cy="3178175"/>
          </a:xfrm>
          <a:prstGeom prst="rect">
            <a:avLst/>
          </a:prstGeom>
          <a:noFill/>
          <a:ln w="9525">
            <a:solidFill>
              <a:schemeClr val="bg2">
                <a:lumMod val="75000"/>
              </a:schemeClr>
            </a:solidFill>
          </a:ln>
        </p:spPr>
      </p:pic>
      <p:pic>
        <p:nvPicPr>
          <p:cNvPr id="17" name="图片 1"/>
          <p:cNvPicPr>
            <a:picLocks noChangeAspect="1"/>
          </p:cNvPicPr>
          <p:nvPr/>
        </p:nvPicPr>
        <p:blipFill>
          <a:blip r:embed="rId5"/>
          <a:srcRect l="35481" t="12417" r="691" b="17531"/>
          <a:stretch>
            <a:fillRect/>
          </a:stretch>
        </p:blipFill>
        <p:spPr>
          <a:xfrm>
            <a:off x="5335270" y="2627630"/>
            <a:ext cx="5692140" cy="3009265"/>
          </a:xfrm>
          <a:prstGeom prst="rect">
            <a:avLst/>
          </a:prstGeom>
          <a:noFill/>
          <a:ln w="9525">
            <a:solidFill>
              <a:schemeClr val="bg2">
                <a:lumMod val="75000"/>
              </a:schemeClr>
            </a:solidFill>
          </a:ln>
        </p:spPr>
      </p:pic>
      <p:sp>
        <p:nvSpPr>
          <p:cNvPr id="18" name="矩形 17"/>
          <p:cNvSpPr/>
          <p:nvPr/>
        </p:nvSpPr>
        <p:spPr>
          <a:xfrm>
            <a:off x="2305685" y="2576195"/>
            <a:ext cx="904875" cy="403860"/>
          </a:xfrm>
          <a:prstGeom prst="rect">
            <a:avLst/>
          </a:prstGeom>
          <a:noFill/>
          <a:ln w="38100">
            <a:solidFill>
              <a:srgbClr val="00CC99"/>
            </a:solidFill>
          </a:ln>
          <a:extLst>
            <a:ext uri="{909E8E84-426E-40DD-AFC4-6F175D3DCCD1}">
              <a14:hiddenFill xmlns:a14="http://schemas.microsoft.com/office/drawing/2010/main">
                <a:solidFill>
                  <a:srgbClr val="00CC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093585" y="2627630"/>
            <a:ext cx="904875" cy="403860"/>
          </a:xfrm>
          <a:prstGeom prst="rect">
            <a:avLst/>
          </a:prstGeom>
          <a:noFill/>
          <a:ln w="38100">
            <a:solidFill>
              <a:srgbClr val="00CC99"/>
            </a:solidFill>
          </a:ln>
          <a:extLst>
            <a:ext uri="{909E8E84-426E-40DD-AFC4-6F175D3DCCD1}">
              <a14:hiddenFill xmlns:a14="http://schemas.microsoft.com/office/drawing/2010/main">
                <a:solidFill>
                  <a:srgbClr val="00CC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灯片编号占位符 20"/>
          <p:cNvSpPr>
            <a:spLocks noGrp="1"/>
          </p:cNvSpPr>
          <p:nvPr>
            <p:ph type="sldNum" sz="quarter" idx="12"/>
          </p:nvPr>
        </p:nvSpPr>
        <p:spPr/>
        <p:txBody>
          <a:bodyPr/>
          <a:lstStyle/>
          <a:p>
            <a:fld id="{89D326CB-CD4F-4FDD-B6AF-2E5E44856E09}" type="slidenum">
              <a:rPr lang="zh-CN" altLang="en-US" smtClean="0"/>
              <a:t>51</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heckerboard(across)">
                                      <p:cBhvr>
                                        <p:cTn id="16" dur="500"/>
                                        <p:tgtEl>
                                          <p:spTgt spid="16"/>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heckerboard(across)">
                                      <p:cBhvr>
                                        <p:cTn id="25" dur="500"/>
                                        <p:tgtEl>
                                          <p:spTgt spid="17"/>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bldLvl="0" animBg="1"/>
      <p:bldP spid="20"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19244900">
            <a:off x="-275310" y="261514"/>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H="1">
            <a:off x="11277600" y="5943600"/>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p:nvSpPr>
        <p:spPr>
          <a:xfrm>
            <a:off x="10621374" y="0"/>
            <a:ext cx="1570626" cy="956558"/>
          </a:xfrm>
          <a:custGeom>
            <a:avLst/>
            <a:gdLst>
              <a:gd name="connsiteX0" fmla="*/ 28587 w 1570626"/>
              <a:gd name="connsiteY0" fmla="*/ 0 h 956558"/>
              <a:gd name="connsiteX1" fmla="*/ 1570626 w 1570626"/>
              <a:gd name="connsiteY1" fmla="*/ 0 h 956558"/>
              <a:gd name="connsiteX2" fmla="*/ 1570626 w 1570626"/>
              <a:gd name="connsiteY2" fmla="*/ 340488 h 956558"/>
              <a:gd name="connsiteX3" fmla="*/ 1000839 w 1570626"/>
              <a:gd name="connsiteY3" fmla="*/ 956558 h 956558"/>
              <a:gd name="connsiteX4" fmla="*/ 0 w 1570626"/>
              <a:gd name="connsiteY4" fmla="*/ 30909 h 95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26" h="956558">
                <a:moveTo>
                  <a:pt x="28587" y="0"/>
                </a:moveTo>
                <a:lnTo>
                  <a:pt x="1570626" y="0"/>
                </a:lnTo>
                <a:lnTo>
                  <a:pt x="1570626" y="340488"/>
                </a:lnTo>
                <a:lnTo>
                  <a:pt x="1000839" y="956558"/>
                </a:lnTo>
                <a:lnTo>
                  <a:pt x="0" y="30909"/>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直角三角形 9"/>
          <p:cNvSpPr/>
          <p:nvPr/>
        </p:nvSpPr>
        <p:spPr>
          <a:xfrm rot="18900000">
            <a:off x="9517595" y="-457201"/>
            <a:ext cx="914400" cy="914400"/>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文本框 6"/>
          <p:cNvSpPr txBox="1"/>
          <p:nvPr/>
        </p:nvSpPr>
        <p:spPr>
          <a:xfrm>
            <a:off x="876300" y="337185"/>
            <a:ext cx="4679950"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岗责系统</a:t>
            </a:r>
          </a:p>
        </p:txBody>
      </p:sp>
      <p:sp>
        <p:nvSpPr>
          <p:cNvPr id="11" name="文本框 10"/>
          <p:cNvSpPr txBox="1"/>
          <p:nvPr/>
        </p:nvSpPr>
        <p:spPr>
          <a:xfrm>
            <a:off x="3033395" y="454025"/>
            <a:ext cx="1800860" cy="368300"/>
          </a:xfrm>
          <a:prstGeom prst="rect">
            <a:avLst/>
          </a:prstGeom>
          <a:noFill/>
          <a:ln w="9525">
            <a:noFill/>
          </a:ln>
        </p:spPr>
        <p:txBody>
          <a:bodyPr wrap="square">
            <a:spAutoFit/>
          </a:bodyPr>
          <a:lstStyle/>
          <a:p>
            <a:pPr indent="0"/>
            <a:r>
              <a:rPr lang="zh-CN" b="0">
                <a:solidFill>
                  <a:schemeClr val="tx1">
                    <a:lumMod val="50000"/>
                    <a:lumOff val="50000"/>
                  </a:schemeClr>
                </a:solidFill>
                <a:latin typeface="微软雅黑" panose="020B0503020204020204" pitchFamily="34" charset="-122"/>
                <a:ea typeface="微软雅黑" panose="020B0503020204020204" pitchFamily="34" charset="-122"/>
              </a:rPr>
              <a:t>岗位查询</a:t>
            </a:r>
          </a:p>
        </p:txBody>
      </p:sp>
      <p:pic>
        <p:nvPicPr>
          <p:cNvPr id="2" name="图片 1"/>
          <p:cNvPicPr>
            <a:picLocks noChangeAspect="1"/>
          </p:cNvPicPr>
          <p:nvPr/>
        </p:nvPicPr>
        <p:blipFill>
          <a:blip r:embed="rId2"/>
          <a:srcRect t="7956" b="13912"/>
          <a:stretch>
            <a:fillRect/>
          </a:stretch>
        </p:blipFill>
        <p:spPr>
          <a:xfrm>
            <a:off x="1230630" y="1617345"/>
            <a:ext cx="9744710" cy="3623310"/>
          </a:xfrm>
          <a:prstGeom prst="rect">
            <a:avLst/>
          </a:prstGeom>
          <a:noFill/>
          <a:ln w="9525">
            <a:solidFill>
              <a:schemeClr val="bg2">
                <a:lumMod val="75000"/>
              </a:schemeClr>
            </a:solidFill>
          </a:ln>
        </p:spPr>
      </p:pic>
      <p:pic>
        <p:nvPicPr>
          <p:cNvPr id="4" name="图片 1"/>
          <p:cNvPicPr>
            <a:picLocks noChangeAspect="1"/>
          </p:cNvPicPr>
          <p:nvPr/>
        </p:nvPicPr>
        <p:blipFill>
          <a:blip r:embed="rId3"/>
          <a:srcRect l="10775" t="11013" r="25054" b="16557"/>
          <a:stretch>
            <a:fillRect/>
          </a:stretch>
        </p:blipFill>
        <p:spPr>
          <a:xfrm>
            <a:off x="3466465" y="3865245"/>
            <a:ext cx="3871595" cy="2078355"/>
          </a:xfrm>
          <a:prstGeom prst="rect">
            <a:avLst/>
          </a:prstGeom>
          <a:noFill/>
          <a:ln w="9525">
            <a:solidFill>
              <a:schemeClr val="bg2">
                <a:lumMod val="75000"/>
              </a:schemeClr>
            </a:solidFill>
          </a:ln>
        </p:spPr>
      </p:pic>
      <p:sp>
        <p:nvSpPr>
          <p:cNvPr id="19" name="矩形 18"/>
          <p:cNvSpPr/>
          <p:nvPr/>
        </p:nvSpPr>
        <p:spPr>
          <a:xfrm>
            <a:off x="2854960" y="355600"/>
            <a:ext cx="72000" cy="565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003030" y="4228465"/>
            <a:ext cx="1351915" cy="399415"/>
          </a:xfrm>
          <a:prstGeom prst="rect">
            <a:avLst/>
          </a:prstGeom>
          <a:noFill/>
          <a:ln w="38100">
            <a:solidFill>
              <a:srgbClr val="00CC99"/>
            </a:solidFill>
          </a:ln>
          <a:extLst>
            <a:ext uri="{909E8E84-426E-40DD-AFC4-6F175D3DCCD1}">
              <a14:hiddenFill xmlns:a14="http://schemas.microsoft.com/office/drawing/2010/main">
                <a:solidFill>
                  <a:srgbClr val="00CC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虚尾箭头 11"/>
          <p:cNvSpPr/>
          <p:nvPr/>
        </p:nvSpPr>
        <p:spPr>
          <a:xfrm>
            <a:off x="7446010" y="4228465"/>
            <a:ext cx="1665605" cy="674370"/>
          </a:xfrm>
          <a:prstGeom prst="stripedRightArrow">
            <a:avLst>
              <a:gd name="adj1" fmla="val 43547"/>
              <a:gd name="adj2" fmla="val 120244"/>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灯片编号占位符 12"/>
          <p:cNvSpPr>
            <a:spLocks noGrp="1"/>
          </p:cNvSpPr>
          <p:nvPr>
            <p:ph type="sldNum" sz="quarter" idx="12"/>
          </p:nvPr>
        </p:nvSpPr>
        <p:spPr/>
        <p:txBody>
          <a:bodyPr/>
          <a:lstStyle/>
          <a:p>
            <a:fld id="{89D326CB-CD4F-4FDD-B6AF-2E5E44856E09}" type="slidenum">
              <a:rPr lang="zh-CN" altLang="en-US" smtClean="0"/>
              <a:t>52</a:t>
            </a:fld>
            <a:endParaRPr lang="zh-CN"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rot="5400000">
            <a:off x="0" y="0"/>
            <a:ext cx="953729" cy="953729"/>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rot="16200000">
            <a:off x="10447506" y="5113504"/>
            <a:ext cx="1744494" cy="1744494"/>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8900000">
            <a:off x="-207273" y="787255"/>
            <a:ext cx="1213530" cy="45719"/>
          </a:xfrm>
          <a:custGeom>
            <a:avLst/>
            <a:gdLst>
              <a:gd name="connsiteX0" fmla="*/ 0 w 1148873"/>
              <a:gd name="connsiteY0" fmla="*/ 0 h 45719"/>
              <a:gd name="connsiteX1" fmla="*/ 1148873 w 1148873"/>
              <a:gd name="connsiteY1" fmla="*/ 0 h 45719"/>
              <a:gd name="connsiteX2" fmla="*/ 1148873 w 1148873"/>
              <a:gd name="connsiteY2" fmla="*/ 45719 h 45719"/>
              <a:gd name="connsiteX3" fmla="*/ 0 w 1148873"/>
              <a:gd name="connsiteY3" fmla="*/ 45719 h 45719"/>
              <a:gd name="connsiteX4" fmla="*/ 0 w 1148873"/>
              <a:gd name="connsiteY4" fmla="*/ 0 h 45719"/>
              <a:gd name="connsiteX0-1" fmla="*/ 43105 w 1191978"/>
              <a:gd name="connsiteY0-2" fmla="*/ 0 h 51107"/>
              <a:gd name="connsiteX1-3" fmla="*/ 1191978 w 1191978"/>
              <a:gd name="connsiteY1-4" fmla="*/ 0 h 51107"/>
              <a:gd name="connsiteX2-5" fmla="*/ 1191978 w 1191978"/>
              <a:gd name="connsiteY2-6" fmla="*/ 45719 h 51107"/>
              <a:gd name="connsiteX3-7" fmla="*/ 0 w 1191978"/>
              <a:gd name="connsiteY3-8" fmla="*/ 51107 h 51107"/>
              <a:gd name="connsiteX4-9" fmla="*/ 43105 w 1191978"/>
              <a:gd name="connsiteY4-10" fmla="*/ 0 h 51107"/>
              <a:gd name="connsiteX0-11" fmla="*/ 64657 w 1213530"/>
              <a:gd name="connsiteY0-12" fmla="*/ 0 h 45719"/>
              <a:gd name="connsiteX1-13" fmla="*/ 1213530 w 1213530"/>
              <a:gd name="connsiteY1-14" fmla="*/ 0 h 45719"/>
              <a:gd name="connsiteX2-15" fmla="*/ 1213530 w 1213530"/>
              <a:gd name="connsiteY2-16" fmla="*/ 45719 h 45719"/>
              <a:gd name="connsiteX3-17" fmla="*/ 0 w 1213530"/>
              <a:gd name="connsiteY3-18" fmla="*/ 45719 h 45719"/>
              <a:gd name="connsiteX4-19" fmla="*/ 64657 w 1213530"/>
              <a:gd name="connsiteY4-20" fmla="*/ 0 h 457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3530" h="45719">
                <a:moveTo>
                  <a:pt x="64657" y="0"/>
                </a:moveTo>
                <a:lnTo>
                  <a:pt x="1213530" y="0"/>
                </a:lnTo>
                <a:lnTo>
                  <a:pt x="1213530" y="45719"/>
                </a:lnTo>
                <a:lnTo>
                  <a:pt x="0" y="45719"/>
                </a:lnTo>
                <a:lnTo>
                  <a:pt x="646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9"/>
          <p:cNvSpPr/>
          <p:nvPr/>
        </p:nvSpPr>
        <p:spPr>
          <a:xfrm rot="18900000">
            <a:off x="10256675" y="5614666"/>
            <a:ext cx="2285633" cy="49311"/>
          </a:xfrm>
          <a:custGeom>
            <a:avLst/>
            <a:gdLst>
              <a:gd name="connsiteX0" fmla="*/ 0 w 1148873"/>
              <a:gd name="connsiteY0" fmla="*/ 0 h 45719"/>
              <a:gd name="connsiteX1" fmla="*/ 1148873 w 1148873"/>
              <a:gd name="connsiteY1" fmla="*/ 0 h 45719"/>
              <a:gd name="connsiteX2" fmla="*/ 1148873 w 1148873"/>
              <a:gd name="connsiteY2" fmla="*/ 45719 h 45719"/>
              <a:gd name="connsiteX3" fmla="*/ 0 w 1148873"/>
              <a:gd name="connsiteY3" fmla="*/ 45719 h 45719"/>
              <a:gd name="connsiteX4" fmla="*/ 0 w 1148873"/>
              <a:gd name="connsiteY4" fmla="*/ 0 h 45719"/>
              <a:gd name="connsiteX0-1" fmla="*/ 43105 w 1191978"/>
              <a:gd name="connsiteY0-2" fmla="*/ 0 h 51107"/>
              <a:gd name="connsiteX1-3" fmla="*/ 1191978 w 1191978"/>
              <a:gd name="connsiteY1-4" fmla="*/ 0 h 51107"/>
              <a:gd name="connsiteX2-5" fmla="*/ 1191978 w 1191978"/>
              <a:gd name="connsiteY2-6" fmla="*/ 45719 h 51107"/>
              <a:gd name="connsiteX3-7" fmla="*/ 0 w 1191978"/>
              <a:gd name="connsiteY3-8" fmla="*/ 51107 h 51107"/>
              <a:gd name="connsiteX4-9" fmla="*/ 43105 w 1191978"/>
              <a:gd name="connsiteY4-10" fmla="*/ 0 h 51107"/>
              <a:gd name="connsiteX0-11" fmla="*/ 64657 w 1213530"/>
              <a:gd name="connsiteY0-12" fmla="*/ 0 h 45719"/>
              <a:gd name="connsiteX1-13" fmla="*/ 1213530 w 1213530"/>
              <a:gd name="connsiteY1-14" fmla="*/ 0 h 45719"/>
              <a:gd name="connsiteX2-15" fmla="*/ 1213530 w 1213530"/>
              <a:gd name="connsiteY2-16" fmla="*/ 45719 h 45719"/>
              <a:gd name="connsiteX3-17" fmla="*/ 0 w 1213530"/>
              <a:gd name="connsiteY3-18" fmla="*/ 45719 h 45719"/>
              <a:gd name="connsiteX4-19" fmla="*/ 64657 w 1213530"/>
              <a:gd name="connsiteY4-20" fmla="*/ 0 h 45719"/>
              <a:gd name="connsiteX0-21" fmla="*/ 64657 w 1238840"/>
              <a:gd name="connsiteY0-22" fmla="*/ 3592 h 49311"/>
              <a:gd name="connsiteX1-23" fmla="*/ 1238840 w 1238840"/>
              <a:gd name="connsiteY1-24" fmla="*/ 0 h 49311"/>
              <a:gd name="connsiteX2-25" fmla="*/ 1213530 w 1238840"/>
              <a:gd name="connsiteY2-26" fmla="*/ 49311 h 49311"/>
              <a:gd name="connsiteX3-27" fmla="*/ 0 w 1238840"/>
              <a:gd name="connsiteY3-28" fmla="*/ 49311 h 49311"/>
              <a:gd name="connsiteX4-29" fmla="*/ 64657 w 1238840"/>
              <a:gd name="connsiteY4-30" fmla="*/ 3592 h 4931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8840" h="49311">
                <a:moveTo>
                  <a:pt x="64657" y="3592"/>
                </a:moveTo>
                <a:lnTo>
                  <a:pt x="1238840" y="0"/>
                </a:lnTo>
                <a:lnTo>
                  <a:pt x="1213530" y="49311"/>
                </a:lnTo>
                <a:lnTo>
                  <a:pt x="0" y="49311"/>
                </a:lnTo>
                <a:lnTo>
                  <a:pt x="64657" y="35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数据 12"/>
          <p:cNvSpPr/>
          <p:nvPr/>
        </p:nvSpPr>
        <p:spPr>
          <a:xfrm rot="1895043">
            <a:off x="744185" y="4722070"/>
            <a:ext cx="439682" cy="24609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1711 w 10000"/>
              <a:gd name="connsiteY1-4" fmla="*/ 913 h 10000"/>
              <a:gd name="connsiteX2-5" fmla="*/ 10000 w 10000"/>
              <a:gd name="connsiteY2-6" fmla="*/ 0 h 10000"/>
              <a:gd name="connsiteX3-7" fmla="*/ 8000 w 10000"/>
              <a:gd name="connsiteY3-8" fmla="*/ 10000 h 10000"/>
              <a:gd name="connsiteX4-9" fmla="*/ 0 w 10000"/>
              <a:gd name="connsiteY4-10" fmla="*/ 10000 h 10000"/>
              <a:gd name="connsiteX0-11" fmla="*/ 0 w 10102"/>
              <a:gd name="connsiteY0-12" fmla="*/ 10890 h 10890"/>
              <a:gd name="connsiteX1-13" fmla="*/ 1813 w 10102"/>
              <a:gd name="connsiteY1-14" fmla="*/ 913 h 10890"/>
              <a:gd name="connsiteX2-15" fmla="*/ 10102 w 10102"/>
              <a:gd name="connsiteY2-16" fmla="*/ 0 h 10890"/>
              <a:gd name="connsiteX3-17" fmla="*/ 8102 w 10102"/>
              <a:gd name="connsiteY3-18" fmla="*/ 10000 h 10890"/>
              <a:gd name="connsiteX4-19" fmla="*/ 0 w 10102"/>
              <a:gd name="connsiteY4-20" fmla="*/ 10890 h 10890"/>
              <a:gd name="connsiteX0-21" fmla="*/ 0 w 9902"/>
              <a:gd name="connsiteY0-22" fmla="*/ 11123 h 11123"/>
              <a:gd name="connsiteX1-23" fmla="*/ 1613 w 9902"/>
              <a:gd name="connsiteY1-24" fmla="*/ 913 h 11123"/>
              <a:gd name="connsiteX2-25" fmla="*/ 9902 w 9902"/>
              <a:gd name="connsiteY2-26" fmla="*/ 0 h 11123"/>
              <a:gd name="connsiteX3-27" fmla="*/ 7902 w 9902"/>
              <a:gd name="connsiteY3-28" fmla="*/ 10000 h 11123"/>
              <a:gd name="connsiteX4-29" fmla="*/ 0 w 9902"/>
              <a:gd name="connsiteY4-30" fmla="*/ 11123 h 111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902" h="11123">
                <a:moveTo>
                  <a:pt x="0" y="11123"/>
                </a:moveTo>
                <a:lnTo>
                  <a:pt x="1613" y="913"/>
                </a:lnTo>
                <a:lnTo>
                  <a:pt x="9902" y="0"/>
                </a:lnTo>
                <a:lnTo>
                  <a:pt x="7902" y="10000"/>
                </a:lnTo>
                <a:lnTo>
                  <a:pt x="0" y="11123"/>
                </a:lnTo>
                <a:close/>
              </a:path>
            </a:pathLst>
          </a:custGeom>
          <a:solidFill>
            <a:srgbClr val="00CC99">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18311454">
            <a:off x="-408026" y="5565514"/>
            <a:ext cx="1383011" cy="271350"/>
          </a:xfrm>
          <a:custGeom>
            <a:avLst/>
            <a:gdLst>
              <a:gd name="connsiteX0" fmla="*/ 0 w 1383011"/>
              <a:gd name="connsiteY0" fmla="*/ 0 h 256781"/>
              <a:gd name="connsiteX1" fmla="*/ 1383011 w 1383011"/>
              <a:gd name="connsiteY1" fmla="*/ 0 h 256781"/>
              <a:gd name="connsiteX2" fmla="*/ 1383011 w 1383011"/>
              <a:gd name="connsiteY2" fmla="*/ 256781 h 256781"/>
              <a:gd name="connsiteX3" fmla="*/ 0 w 1383011"/>
              <a:gd name="connsiteY3" fmla="*/ 256781 h 256781"/>
              <a:gd name="connsiteX4" fmla="*/ 0 w 1383011"/>
              <a:gd name="connsiteY4" fmla="*/ 0 h 256781"/>
              <a:gd name="connsiteX0-1" fmla="*/ 396890 w 1383011"/>
              <a:gd name="connsiteY0-2" fmla="*/ 5796 h 256781"/>
              <a:gd name="connsiteX1-3" fmla="*/ 1383011 w 1383011"/>
              <a:gd name="connsiteY1-4" fmla="*/ 0 h 256781"/>
              <a:gd name="connsiteX2-5" fmla="*/ 1383011 w 1383011"/>
              <a:gd name="connsiteY2-6" fmla="*/ 256781 h 256781"/>
              <a:gd name="connsiteX3-7" fmla="*/ 0 w 1383011"/>
              <a:gd name="connsiteY3-8" fmla="*/ 256781 h 256781"/>
              <a:gd name="connsiteX4-9" fmla="*/ 396890 w 1383011"/>
              <a:gd name="connsiteY4-10" fmla="*/ 5796 h 256781"/>
              <a:gd name="connsiteX0-11" fmla="*/ 396890 w 1383011"/>
              <a:gd name="connsiteY0-12" fmla="*/ 20365 h 271350"/>
              <a:gd name="connsiteX1-13" fmla="*/ 1217997 w 1383011"/>
              <a:gd name="connsiteY1-14" fmla="*/ 0 h 271350"/>
              <a:gd name="connsiteX2-15" fmla="*/ 1383011 w 1383011"/>
              <a:gd name="connsiteY2-16" fmla="*/ 271350 h 271350"/>
              <a:gd name="connsiteX3-17" fmla="*/ 0 w 1383011"/>
              <a:gd name="connsiteY3-18" fmla="*/ 271350 h 271350"/>
              <a:gd name="connsiteX4-19" fmla="*/ 396890 w 1383011"/>
              <a:gd name="connsiteY4-20" fmla="*/ 20365 h 271350"/>
              <a:gd name="connsiteX0-21" fmla="*/ 348272 w 1383011"/>
              <a:gd name="connsiteY0-22" fmla="*/ 18940 h 271350"/>
              <a:gd name="connsiteX1-23" fmla="*/ 1217997 w 1383011"/>
              <a:gd name="connsiteY1-24" fmla="*/ 0 h 271350"/>
              <a:gd name="connsiteX2-25" fmla="*/ 1383011 w 1383011"/>
              <a:gd name="connsiteY2-26" fmla="*/ 271350 h 271350"/>
              <a:gd name="connsiteX3-27" fmla="*/ 0 w 1383011"/>
              <a:gd name="connsiteY3-28" fmla="*/ 271350 h 271350"/>
              <a:gd name="connsiteX4-29" fmla="*/ 348272 w 1383011"/>
              <a:gd name="connsiteY4-30" fmla="*/ 18940 h 271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83011" h="271350">
                <a:moveTo>
                  <a:pt x="348272" y="18940"/>
                </a:moveTo>
                <a:lnTo>
                  <a:pt x="1217997" y="0"/>
                </a:lnTo>
                <a:lnTo>
                  <a:pt x="1383011" y="271350"/>
                </a:lnTo>
                <a:lnTo>
                  <a:pt x="0" y="271350"/>
                </a:lnTo>
                <a:lnTo>
                  <a:pt x="348272" y="18940"/>
                </a:lnTo>
                <a:close/>
              </a:path>
            </a:pathLst>
          </a:custGeom>
          <a:solidFill>
            <a:srgbClr val="B6D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8365469">
            <a:off x="10024697" y="938099"/>
            <a:ext cx="2749721" cy="373035"/>
          </a:xfrm>
          <a:custGeom>
            <a:avLst/>
            <a:gdLst>
              <a:gd name="connsiteX0" fmla="*/ 0 w 2864998"/>
              <a:gd name="connsiteY0" fmla="*/ 0 h 428836"/>
              <a:gd name="connsiteX1" fmla="*/ 2864998 w 2864998"/>
              <a:gd name="connsiteY1" fmla="*/ 0 h 428836"/>
              <a:gd name="connsiteX2" fmla="*/ 2864998 w 2864998"/>
              <a:gd name="connsiteY2" fmla="*/ 428836 h 428836"/>
              <a:gd name="connsiteX3" fmla="*/ 0 w 2864998"/>
              <a:gd name="connsiteY3" fmla="*/ 428836 h 428836"/>
              <a:gd name="connsiteX4" fmla="*/ 0 w 2864998"/>
              <a:gd name="connsiteY4" fmla="*/ 0 h 428836"/>
              <a:gd name="connsiteX0-1" fmla="*/ 0 w 2864998"/>
              <a:gd name="connsiteY0-2" fmla="*/ 0 h 434607"/>
              <a:gd name="connsiteX1-3" fmla="*/ 2864998 w 2864998"/>
              <a:gd name="connsiteY1-4" fmla="*/ 0 h 434607"/>
              <a:gd name="connsiteX2-5" fmla="*/ 2864998 w 2864998"/>
              <a:gd name="connsiteY2-6" fmla="*/ 428836 h 434607"/>
              <a:gd name="connsiteX3-7" fmla="*/ 294034 w 2864998"/>
              <a:gd name="connsiteY3-8" fmla="*/ 434607 h 434607"/>
              <a:gd name="connsiteX4-9" fmla="*/ 0 w 2864998"/>
              <a:gd name="connsiteY4-10" fmla="*/ 0 h 4346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64998" h="434607">
                <a:moveTo>
                  <a:pt x="0" y="0"/>
                </a:moveTo>
                <a:lnTo>
                  <a:pt x="2864998" y="0"/>
                </a:lnTo>
                <a:lnTo>
                  <a:pt x="2864998" y="428836"/>
                </a:lnTo>
                <a:lnTo>
                  <a:pt x="294034" y="434607"/>
                </a:lnTo>
                <a:lnTo>
                  <a:pt x="0" y="0"/>
                </a:lnTo>
                <a:close/>
              </a:path>
            </a:pathLst>
          </a:custGeom>
          <a:solidFill>
            <a:srgbClr val="00CC99">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18392477">
            <a:off x="10269947" y="447868"/>
            <a:ext cx="1605006" cy="253866"/>
          </a:xfrm>
          <a:custGeom>
            <a:avLst/>
            <a:gdLst>
              <a:gd name="connsiteX0" fmla="*/ 0 w 1439694"/>
              <a:gd name="connsiteY0" fmla="*/ 0 h 243191"/>
              <a:gd name="connsiteX1" fmla="*/ 1439694 w 1439694"/>
              <a:gd name="connsiteY1" fmla="*/ 0 h 243191"/>
              <a:gd name="connsiteX2" fmla="*/ 1439694 w 1439694"/>
              <a:gd name="connsiteY2" fmla="*/ 243191 h 243191"/>
              <a:gd name="connsiteX3" fmla="*/ 0 w 1439694"/>
              <a:gd name="connsiteY3" fmla="*/ 243191 h 243191"/>
              <a:gd name="connsiteX4" fmla="*/ 0 w 1439694"/>
              <a:gd name="connsiteY4" fmla="*/ 0 h 243191"/>
              <a:gd name="connsiteX0-1" fmla="*/ 0 w 1605006"/>
              <a:gd name="connsiteY0-2" fmla="*/ 0 h 253866"/>
              <a:gd name="connsiteX1-3" fmla="*/ 1439694 w 1605006"/>
              <a:gd name="connsiteY1-4" fmla="*/ 0 h 253866"/>
              <a:gd name="connsiteX2-5" fmla="*/ 1605006 w 1605006"/>
              <a:gd name="connsiteY2-6" fmla="*/ 253866 h 253866"/>
              <a:gd name="connsiteX3-7" fmla="*/ 0 w 1605006"/>
              <a:gd name="connsiteY3-8" fmla="*/ 243191 h 253866"/>
              <a:gd name="connsiteX4-9" fmla="*/ 0 w 1605006"/>
              <a:gd name="connsiteY4-10" fmla="*/ 0 h 253866"/>
              <a:gd name="connsiteX0-11" fmla="*/ 0 w 1605006"/>
              <a:gd name="connsiteY0-12" fmla="*/ 0 h 253866"/>
              <a:gd name="connsiteX1-13" fmla="*/ 1439694 w 1605006"/>
              <a:gd name="connsiteY1-14" fmla="*/ 0 h 253866"/>
              <a:gd name="connsiteX2-15" fmla="*/ 1605006 w 1605006"/>
              <a:gd name="connsiteY2-16" fmla="*/ 253866 h 253866"/>
              <a:gd name="connsiteX3-17" fmla="*/ 194551 w 1605006"/>
              <a:gd name="connsiteY3-18" fmla="*/ 244307 h 253866"/>
              <a:gd name="connsiteX4-19" fmla="*/ 0 w 1605006"/>
              <a:gd name="connsiteY4-20" fmla="*/ 0 h 2538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05006" h="253866">
                <a:moveTo>
                  <a:pt x="0" y="0"/>
                </a:moveTo>
                <a:lnTo>
                  <a:pt x="1439694" y="0"/>
                </a:lnTo>
                <a:lnTo>
                  <a:pt x="1605006" y="253866"/>
                </a:lnTo>
                <a:lnTo>
                  <a:pt x="194551" y="244307"/>
                </a:lnTo>
                <a:lnTo>
                  <a:pt x="0" y="0"/>
                </a:lnTo>
                <a:close/>
              </a:path>
            </a:pathLst>
          </a:custGeom>
          <a:solidFill>
            <a:srgbClr val="B6DBF3">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矩形 19"/>
          <p:cNvSpPr/>
          <p:nvPr/>
        </p:nvSpPr>
        <p:spPr>
          <a:xfrm rot="18392477">
            <a:off x="10821514" y="1703811"/>
            <a:ext cx="1830818" cy="174229"/>
          </a:xfrm>
          <a:custGeom>
            <a:avLst/>
            <a:gdLst>
              <a:gd name="connsiteX0" fmla="*/ 0 w 1439694"/>
              <a:gd name="connsiteY0" fmla="*/ 0 h 243191"/>
              <a:gd name="connsiteX1" fmla="*/ 1439694 w 1439694"/>
              <a:gd name="connsiteY1" fmla="*/ 0 h 243191"/>
              <a:gd name="connsiteX2" fmla="*/ 1439694 w 1439694"/>
              <a:gd name="connsiteY2" fmla="*/ 243191 h 243191"/>
              <a:gd name="connsiteX3" fmla="*/ 0 w 1439694"/>
              <a:gd name="connsiteY3" fmla="*/ 243191 h 243191"/>
              <a:gd name="connsiteX4" fmla="*/ 0 w 1439694"/>
              <a:gd name="connsiteY4" fmla="*/ 0 h 243191"/>
              <a:gd name="connsiteX0-1" fmla="*/ 0 w 1830818"/>
              <a:gd name="connsiteY0-2" fmla="*/ 11376 h 254567"/>
              <a:gd name="connsiteX1-3" fmla="*/ 1830818 w 1830818"/>
              <a:gd name="connsiteY1-4" fmla="*/ 0 h 254567"/>
              <a:gd name="connsiteX2-5" fmla="*/ 1439694 w 1830818"/>
              <a:gd name="connsiteY2-6" fmla="*/ 254567 h 254567"/>
              <a:gd name="connsiteX3-7" fmla="*/ 0 w 1830818"/>
              <a:gd name="connsiteY3-8" fmla="*/ 254567 h 254567"/>
              <a:gd name="connsiteX4-9" fmla="*/ 0 w 1830818"/>
              <a:gd name="connsiteY4-10" fmla="*/ 11376 h 254567"/>
              <a:gd name="connsiteX0-11" fmla="*/ 0 w 1830818"/>
              <a:gd name="connsiteY0-12" fmla="*/ 11376 h 302841"/>
              <a:gd name="connsiteX1-13" fmla="*/ 1830818 w 1830818"/>
              <a:gd name="connsiteY1-14" fmla="*/ 0 h 302841"/>
              <a:gd name="connsiteX2-15" fmla="*/ 1532922 w 1830818"/>
              <a:gd name="connsiteY2-16" fmla="*/ 302841 h 302841"/>
              <a:gd name="connsiteX3-17" fmla="*/ 0 w 1830818"/>
              <a:gd name="connsiteY3-18" fmla="*/ 254567 h 302841"/>
              <a:gd name="connsiteX4-19" fmla="*/ 0 w 1830818"/>
              <a:gd name="connsiteY4-20" fmla="*/ 11376 h 302841"/>
              <a:gd name="connsiteX0-21" fmla="*/ 0 w 1830818"/>
              <a:gd name="connsiteY0-22" fmla="*/ 11376 h 302841"/>
              <a:gd name="connsiteX1-23" fmla="*/ 1830818 w 1830818"/>
              <a:gd name="connsiteY1-24" fmla="*/ 0 h 302841"/>
              <a:gd name="connsiteX2-25" fmla="*/ 1532922 w 1830818"/>
              <a:gd name="connsiteY2-26" fmla="*/ 302841 h 302841"/>
              <a:gd name="connsiteX3-27" fmla="*/ 110882 w 1830818"/>
              <a:gd name="connsiteY3-28" fmla="*/ 259052 h 302841"/>
              <a:gd name="connsiteX4-29" fmla="*/ 0 w 1830818"/>
              <a:gd name="connsiteY4-30" fmla="*/ 11376 h 3028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0818" h="302841">
                <a:moveTo>
                  <a:pt x="0" y="11376"/>
                </a:moveTo>
                <a:lnTo>
                  <a:pt x="1830818" y="0"/>
                </a:lnTo>
                <a:lnTo>
                  <a:pt x="1532922" y="302841"/>
                </a:lnTo>
                <a:lnTo>
                  <a:pt x="110882" y="259052"/>
                </a:lnTo>
                <a:lnTo>
                  <a:pt x="0" y="11376"/>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菱形 1"/>
          <p:cNvSpPr/>
          <p:nvPr/>
        </p:nvSpPr>
        <p:spPr>
          <a:xfrm>
            <a:off x="3957175" y="1239439"/>
            <a:ext cx="4328931" cy="4328931"/>
          </a:xfrm>
          <a:prstGeom prst="diamond">
            <a:avLst/>
          </a:prstGeom>
          <a:noFill/>
          <a:ln w="28575">
            <a:solidFill>
              <a:srgbClr val="B6D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153660" y="2850401"/>
            <a:ext cx="1935480" cy="1106805"/>
          </a:xfrm>
          <a:prstGeom prst="rect">
            <a:avLst/>
          </a:prstGeom>
          <a:noFill/>
        </p:spPr>
        <p:txBody>
          <a:bodyPr wrap="none" rtlCol="0">
            <a:spAutoFit/>
          </a:bodyPr>
          <a:lstStyle/>
          <a:p>
            <a:pPr algn="just"/>
            <a:r>
              <a:rPr lang="zh-CN" altLang="en-US" sz="6600" spc="300"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谢谢</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角三角形 4"/>
          <p:cNvSpPr/>
          <p:nvPr/>
        </p:nvSpPr>
        <p:spPr>
          <a:xfrm rot="10800000">
            <a:off x="10392410" y="0"/>
            <a:ext cx="1799590" cy="1799590"/>
          </a:xfrm>
          <a:prstGeom prst="rtTriangle">
            <a:avLst/>
          </a:prstGeom>
          <a:blipFill dpi="0" rotWithShape="0">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a:off x="0" y="4785360"/>
            <a:ext cx="2072640" cy="2072640"/>
          </a:xfrm>
          <a:prstGeom prst="rtTriangle">
            <a:avLst/>
          </a:prstGeom>
          <a:blipFill dpi="0" rotWithShape="0">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p:cNvSpPr/>
          <p:nvPr/>
        </p:nvSpPr>
        <p:spPr>
          <a:xfrm>
            <a:off x="4683125" y="2032000"/>
            <a:ext cx="2793365" cy="2793365"/>
          </a:xfrm>
          <a:prstGeom prst="diamond">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flipV="1">
            <a:off x="-15875" y="3404870"/>
            <a:ext cx="4714875" cy="8255"/>
          </a:xfrm>
          <a:prstGeom prst="line">
            <a:avLst/>
          </a:prstGeom>
          <a:ln w="57150">
            <a:solidFill>
              <a:srgbClr val="00CC99">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11" idx="3"/>
          </p:cNvCxnSpPr>
          <p:nvPr/>
        </p:nvCxnSpPr>
        <p:spPr>
          <a:xfrm>
            <a:off x="7476490" y="3429000"/>
            <a:ext cx="4770120" cy="0"/>
          </a:xfrm>
          <a:prstGeom prst="line">
            <a:avLst/>
          </a:prstGeom>
          <a:ln w="57150">
            <a:solidFill>
              <a:srgbClr val="00CC99">
                <a:alpha val="5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1" idx="0"/>
          </p:cNvCxnSpPr>
          <p:nvPr/>
        </p:nvCxnSpPr>
        <p:spPr>
          <a:xfrm flipV="1">
            <a:off x="6080125" y="1282700"/>
            <a:ext cx="0" cy="749300"/>
          </a:xfrm>
          <a:prstGeom prst="line">
            <a:avLst/>
          </a:prstGeom>
          <a:ln w="57150">
            <a:solidFill>
              <a:srgbClr val="00CC99">
                <a:alpha val="5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6096000" y="5108575"/>
            <a:ext cx="0" cy="749300"/>
          </a:xfrm>
          <a:prstGeom prst="line">
            <a:avLst/>
          </a:prstGeom>
          <a:ln w="57150">
            <a:solidFill>
              <a:srgbClr val="00CC99">
                <a:alpha val="50000"/>
              </a:srgbClr>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rot="2700000" flipV="1">
            <a:off x="6140450" y="2813685"/>
            <a:ext cx="1551305" cy="78740"/>
          </a:xfrm>
          <a:prstGeom prst="rect">
            <a:avLst/>
          </a:prstGeom>
          <a:solidFill>
            <a:srgbClr val="B6D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2700000" flipV="1">
            <a:off x="4499610" y="3966210"/>
            <a:ext cx="1551305" cy="78740"/>
          </a:xfrm>
          <a:prstGeom prst="rect">
            <a:avLst/>
          </a:prstGeom>
          <a:solidFill>
            <a:srgbClr val="B6D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rot="2732008">
            <a:off x="9610255" y="457088"/>
            <a:ext cx="1920240" cy="235553"/>
          </a:xfrm>
          <a:custGeom>
            <a:avLst/>
            <a:gdLst>
              <a:gd name="connsiteX0" fmla="*/ 0 w 1920240"/>
              <a:gd name="connsiteY0" fmla="*/ 0 h 233680"/>
              <a:gd name="connsiteX1" fmla="*/ 1920240 w 1920240"/>
              <a:gd name="connsiteY1" fmla="*/ 0 h 233680"/>
              <a:gd name="connsiteX2" fmla="*/ 1920240 w 1920240"/>
              <a:gd name="connsiteY2" fmla="*/ 233680 h 233680"/>
              <a:gd name="connsiteX3" fmla="*/ 0 w 1920240"/>
              <a:gd name="connsiteY3" fmla="*/ 233680 h 233680"/>
              <a:gd name="connsiteX4" fmla="*/ 0 w 1920240"/>
              <a:gd name="connsiteY4" fmla="*/ 0 h 233680"/>
              <a:gd name="connsiteX0-1" fmla="*/ 143945 w 1920240"/>
              <a:gd name="connsiteY0-2" fmla="*/ 27398 h 233680"/>
              <a:gd name="connsiteX1-3" fmla="*/ 1920240 w 1920240"/>
              <a:gd name="connsiteY1-4" fmla="*/ 0 h 233680"/>
              <a:gd name="connsiteX2-5" fmla="*/ 1920240 w 1920240"/>
              <a:gd name="connsiteY2-6" fmla="*/ 233680 h 233680"/>
              <a:gd name="connsiteX3-7" fmla="*/ 0 w 1920240"/>
              <a:gd name="connsiteY3-8" fmla="*/ 233680 h 233680"/>
              <a:gd name="connsiteX4-9" fmla="*/ 143945 w 1920240"/>
              <a:gd name="connsiteY4-10" fmla="*/ 27398 h 233680"/>
              <a:gd name="connsiteX0-11" fmla="*/ 143945 w 1920240"/>
              <a:gd name="connsiteY0-12" fmla="*/ 27398 h 235553"/>
              <a:gd name="connsiteX1-13" fmla="*/ 1920240 w 1920240"/>
              <a:gd name="connsiteY1-14" fmla="*/ 0 h 235553"/>
              <a:gd name="connsiteX2-15" fmla="*/ 1719091 w 1920240"/>
              <a:gd name="connsiteY2-16" fmla="*/ 235553 h 235553"/>
              <a:gd name="connsiteX3-17" fmla="*/ 0 w 1920240"/>
              <a:gd name="connsiteY3-18" fmla="*/ 233680 h 235553"/>
              <a:gd name="connsiteX4-19" fmla="*/ 143945 w 1920240"/>
              <a:gd name="connsiteY4-20" fmla="*/ 27398 h 2355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20240" h="235553">
                <a:moveTo>
                  <a:pt x="143945" y="27398"/>
                </a:moveTo>
                <a:lnTo>
                  <a:pt x="1920240" y="0"/>
                </a:lnTo>
                <a:lnTo>
                  <a:pt x="1719091" y="235553"/>
                </a:lnTo>
                <a:lnTo>
                  <a:pt x="0" y="233680"/>
                </a:lnTo>
                <a:lnTo>
                  <a:pt x="143945" y="27398"/>
                </a:lnTo>
                <a:close/>
              </a:path>
            </a:pathLst>
          </a:custGeom>
          <a:solidFill>
            <a:srgbClr val="00CC9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p:cNvSpPr/>
          <p:nvPr/>
        </p:nvSpPr>
        <p:spPr>
          <a:xfrm rot="2732008">
            <a:off x="8978714" y="202931"/>
            <a:ext cx="1212576" cy="239014"/>
          </a:xfrm>
          <a:custGeom>
            <a:avLst/>
            <a:gdLst>
              <a:gd name="connsiteX0" fmla="*/ 0 w 1212576"/>
              <a:gd name="connsiteY0" fmla="*/ 0 h 237408"/>
              <a:gd name="connsiteX1" fmla="*/ 1212576 w 1212576"/>
              <a:gd name="connsiteY1" fmla="*/ 0 h 237408"/>
              <a:gd name="connsiteX2" fmla="*/ 1212576 w 1212576"/>
              <a:gd name="connsiteY2" fmla="*/ 237408 h 237408"/>
              <a:gd name="connsiteX3" fmla="*/ 0 w 1212576"/>
              <a:gd name="connsiteY3" fmla="*/ 237408 h 237408"/>
              <a:gd name="connsiteX4" fmla="*/ 0 w 1212576"/>
              <a:gd name="connsiteY4" fmla="*/ 0 h 237408"/>
              <a:gd name="connsiteX0-1" fmla="*/ 0 w 1212576"/>
              <a:gd name="connsiteY0-2" fmla="*/ 0 h 237408"/>
              <a:gd name="connsiteX1-3" fmla="*/ 1212576 w 1212576"/>
              <a:gd name="connsiteY1-4" fmla="*/ 0 h 237408"/>
              <a:gd name="connsiteX2-5" fmla="*/ 1061648 w 1212576"/>
              <a:gd name="connsiteY2-6" fmla="*/ 231629 h 237408"/>
              <a:gd name="connsiteX3-7" fmla="*/ 0 w 1212576"/>
              <a:gd name="connsiteY3-8" fmla="*/ 237408 h 237408"/>
              <a:gd name="connsiteX4-9" fmla="*/ 0 w 1212576"/>
              <a:gd name="connsiteY4-10" fmla="*/ 0 h 237408"/>
              <a:gd name="connsiteX0-11" fmla="*/ 172413 w 1212576"/>
              <a:gd name="connsiteY0-12" fmla="*/ 0 h 239014"/>
              <a:gd name="connsiteX1-13" fmla="*/ 1212576 w 1212576"/>
              <a:gd name="connsiteY1-14" fmla="*/ 1606 h 239014"/>
              <a:gd name="connsiteX2-15" fmla="*/ 1061648 w 1212576"/>
              <a:gd name="connsiteY2-16" fmla="*/ 233235 h 239014"/>
              <a:gd name="connsiteX3-17" fmla="*/ 0 w 1212576"/>
              <a:gd name="connsiteY3-18" fmla="*/ 239014 h 239014"/>
              <a:gd name="connsiteX4-19" fmla="*/ 172413 w 1212576"/>
              <a:gd name="connsiteY4-20" fmla="*/ 0 h 2390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2576" h="239014">
                <a:moveTo>
                  <a:pt x="172413" y="0"/>
                </a:moveTo>
                <a:lnTo>
                  <a:pt x="1212576" y="1606"/>
                </a:lnTo>
                <a:lnTo>
                  <a:pt x="1061648" y="233235"/>
                </a:lnTo>
                <a:lnTo>
                  <a:pt x="0" y="239014"/>
                </a:lnTo>
                <a:lnTo>
                  <a:pt x="172413" y="0"/>
                </a:lnTo>
                <a:close/>
              </a:path>
            </a:pathLst>
          </a:custGeom>
          <a:solidFill>
            <a:srgbClr val="00CC99">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2"/>
          <p:cNvSpPr/>
          <p:nvPr/>
        </p:nvSpPr>
        <p:spPr>
          <a:xfrm rot="2732008">
            <a:off x="1432367" y="6327759"/>
            <a:ext cx="1920240" cy="235553"/>
          </a:xfrm>
          <a:custGeom>
            <a:avLst/>
            <a:gdLst>
              <a:gd name="connsiteX0" fmla="*/ 0 w 1920240"/>
              <a:gd name="connsiteY0" fmla="*/ 0 h 233680"/>
              <a:gd name="connsiteX1" fmla="*/ 1920240 w 1920240"/>
              <a:gd name="connsiteY1" fmla="*/ 0 h 233680"/>
              <a:gd name="connsiteX2" fmla="*/ 1920240 w 1920240"/>
              <a:gd name="connsiteY2" fmla="*/ 233680 h 233680"/>
              <a:gd name="connsiteX3" fmla="*/ 0 w 1920240"/>
              <a:gd name="connsiteY3" fmla="*/ 233680 h 233680"/>
              <a:gd name="connsiteX4" fmla="*/ 0 w 1920240"/>
              <a:gd name="connsiteY4" fmla="*/ 0 h 233680"/>
              <a:gd name="connsiteX0-1" fmla="*/ 143945 w 1920240"/>
              <a:gd name="connsiteY0-2" fmla="*/ 27398 h 233680"/>
              <a:gd name="connsiteX1-3" fmla="*/ 1920240 w 1920240"/>
              <a:gd name="connsiteY1-4" fmla="*/ 0 h 233680"/>
              <a:gd name="connsiteX2-5" fmla="*/ 1920240 w 1920240"/>
              <a:gd name="connsiteY2-6" fmla="*/ 233680 h 233680"/>
              <a:gd name="connsiteX3-7" fmla="*/ 0 w 1920240"/>
              <a:gd name="connsiteY3-8" fmla="*/ 233680 h 233680"/>
              <a:gd name="connsiteX4-9" fmla="*/ 143945 w 1920240"/>
              <a:gd name="connsiteY4-10" fmla="*/ 27398 h 233680"/>
              <a:gd name="connsiteX0-11" fmla="*/ 143945 w 1920240"/>
              <a:gd name="connsiteY0-12" fmla="*/ 27398 h 235553"/>
              <a:gd name="connsiteX1-13" fmla="*/ 1920240 w 1920240"/>
              <a:gd name="connsiteY1-14" fmla="*/ 0 h 235553"/>
              <a:gd name="connsiteX2-15" fmla="*/ 1719091 w 1920240"/>
              <a:gd name="connsiteY2-16" fmla="*/ 235553 h 235553"/>
              <a:gd name="connsiteX3-17" fmla="*/ 0 w 1920240"/>
              <a:gd name="connsiteY3-18" fmla="*/ 233680 h 235553"/>
              <a:gd name="connsiteX4-19" fmla="*/ 143945 w 1920240"/>
              <a:gd name="connsiteY4-20" fmla="*/ 27398 h 2355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20240" h="235553">
                <a:moveTo>
                  <a:pt x="143945" y="27398"/>
                </a:moveTo>
                <a:lnTo>
                  <a:pt x="1920240" y="0"/>
                </a:lnTo>
                <a:lnTo>
                  <a:pt x="1719091" y="235553"/>
                </a:lnTo>
                <a:lnTo>
                  <a:pt x="0" y="233680"/>
                </a:lnTo>
                <a:lnTo>
                  <a:pt x="143945" y="27398"/>
                </a:lnTo>
                <a:close/>
              </a:path>
            </a:pathLst>
          </a:custGeom>
          <a:solidFill>
            <a:srgbClr val="00CC9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23"/>
          <p:cNvSpPr/>
          <p:nvPr/>
        </p:nvSpPr>
        <p:spPr>
          <a:xfrm rot="2732008">
            <a:off x="736691" y="5718637"/>
            <a:ext cx="1212576" cy="239014"/>
          </a:xfrm>
          <a:custGeom>
            <a:avLst/>
            <a:gdLst>
              <a:gd name="connsiteX0" fmla="*/ 0 w 1212576"/>
              <a:gd name="connsiteY0" fmla="*/ 0 h 237408"/>
              <a:gd name="connsiteX1" fmla="*/ 1212576 w 1212576"/>
              <a:gd name="connsiteY1" fmla="*/ 0 h 237408"/>
              <a:gd name="connsiteX2" fmla="*/ 1212576 w 1212576"/>
              <a:gd name="connsiteY2" fmla="*/ 237408 h 237408"/>
              <a:gd name="connsiteX3" fmla="*/ 0 w 1212576"/>
              <a:gd name="connsiteY3" fmla="*/ 237408 h 237408"/>
              <a:gd name="connsiteX4" fmla="*/ 0 w 1212576"/>
              <a:gd name="connsiteY4" fmla="*/ 0 h 237408"/>
              <a:gd name="connsiteX0-1" fmla="*/ 0 w 1212576"/>
              <a:gd name="connsiteY0-2" fmla="*/ 0 h 237408"/>
              <a:gd name="connsiteX1-3" fmla="*/ 1212576 w 1212576"/>
              <a:gd name="connsiteY1-4" fmla="*/ 0 h 237408"/>
              <a:gd name="connsiteX2-5" fmla="*/ 1061648 w 1212576"/>
              <a:gd name="connsiteY2-6" fmla="*/ 231629 h 237408"/>
              <a:gd name="connsiteX3-7" fmla="*/ 0 w 1212576"/>
              <a:gd name="connsiteY3-8" fmla="*/ 237408 h 237408"/>
              <a:gd name="connsiteX4-9" fmla="*/ 0 w 1212576"/>
              <a:gd name="connsiteY4-10" fmla="*/ 0 h 237408"/>
              <a:gd name="connsiteX0-11" fmla="*/ 172413 w 1212576"/>
              <a:gd name="connsiteY0-12" fmla="*/ 0 h 239014"/>
              <a:gd name="connsiteX1-13" fmla="*/ 1212576 w 1212576"/>
              <a:gd name="connsiteY1-14" fmla="*/ 1606 h 239014"/>
              <a:gd name="connsiteX2-15" fmla="*/ 1061648 w 1212576"/>
              <a:gd name="connsiteY2-16" fmla="*/ 233235 h 239014"/>
              <a:gd name="connsiteX3-17" fmla="*/ 0 w 1212576"/>
              <a:gd name="connsiteY3-18" fmla="*/ 239014 h 239014"/>
              <a:gd name="connsiteX4-19" fmla="*/ 172413 w 1212576"/>
              <a:gd name="connsiteY4-20" fmla="*/ 0 h 2390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2576" h="239014">
                <a:moveTo>
                  <a:pt x="172413" y="0"/>
                </a:moveTo>
                <a:lnTo>
                  <a:pt x="1212576" y="1606"/>
                </a:lnTo>
                <a:lnTo>
                  <a:pt x="1061648" y="233235"/>
                </a:lnTo>
                <a:lnTo>
                  <a:pt x="0" y="239014"/>
                </a:lnTo>
                <a:lnTo>
                  <a:pt x="172413" y="0"/>
                </a:lnTo>
                <a:close/>
              </a:path>
            </a:pathLst>
          </a:custGeom>
          <a:solidFill>
            <a:srgbClr val="00CC99">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567690" y="1061720"/>
            <a:ext cx="4866005" cy="1953260"/>
          </a:xfrm>
          <a:prstGeom prst="rect">
            <a:avLst/>
          </a:prstGeom>
          <a:noFill/>
        </p:spPr>
        <p:txBody>
          <a:bodyPr wrap="square" rtlCol="0">
            <a:spAutoFit/>
          </a:bodyPr>
          <a:lstStyle>
            <a:defPPr>
              <a:defRPr lang="zh-CN"/>
            </a:defPPr>
            <a:lvl1pPr algn="just">
              <a:lnSpc>
                <a:spcPct val="120000"/>
              </a:lnSpc>
              <a:defRPr sz="1400" spc="3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fontAlgn="auto">
              <a:lnSpc>
                <a:spcPts val="2420"/>
              </a:lnSpc>
            </a:pPr>
            <a:r>
              <a:rPr lang="zh-CN" altLang="en-US" sz="1600" dirty="0">
                <a:solidFill>
                  <a:schemeClr val="bg2">
                    <a:lumMod val="50000"/>
                  </a:schemeClr>
                </a:solidFill>
              </a:rPr>
              <a:t>在信息需求获取、现状信息环境调研阶段，</a:t>
            </a:r>
            <a:r>
              <a:rPr lang="zh-CN" altLang="en-US" sz="1600" dirty="0" smtClean="0">
                <a:solidFill>
                  <a:schemeClr val="bg2">
                    <a:lumMod val="50000"/>
                  </a:schemeClr>
                </a:solidFill>
              </a:rPr>
              <a:t>通过工具使用</a:t>
            </a:r>
            <a:r>
              <a:rPr lang="zh-CN" altLang="en-US" sz="1600" dirty="0">
                <a:solidFill>
                  <a:schemeClr val="bg2">
                    <a:lumMod val="50000"/>
                  </a:schemeClr>
                </a:solidFill>
              </a:rPr>
              <a:t>，对走访、调研收集到的各</a:t>
            </a:r>
            <a:r>
              <a:rPr lang="zh-CN" altLang="en-US" sz="1600" dirty="0" smtClean="0">
                <a:solidFill>
                  <a:schemeClr val="bg2">
                    <a:lumMod val="50000"/>
                  </a:schemeClr>
                </a:solidFill>
              </a:rPr>
              <a:t>业务部门的</a:t>
            </a:r>
            <a:r>
              <a:rPr lang="zh-CN" altLang="en-US" sz="1600" dirty="0">
                <a:solidFill>
                  <a:schemeClr val="bg2">
                    <a:lumMod val="50000"/>
                  </a:schemeClr>
                </a:solidFill>
              </a:rPr>
              <a:t>职责、当前在用的系统、运行的数据库等相关信息进行入库、登记。这些信息作为信息资源现状的基线，在较长时间内不会发生变化，一般一次性完成。</a:t>
            </a:r>
          </a:p>
        </p:txBody>
      </p:sp>
      <p:sp>
        <p:nvSpPr>
          <p:cNvPr id="29" name="文本框 28"/>
          <p:cNvSpPr txBox="1"/>
          <p:nvPr/>
        </p:nvSpPr>
        <p:spPr>
          <a:xfrm>
            <a:off x="6339840" y="1061720"/>
            <a:ext cx="5317490" cy="2263775"/>
          </a:xfrm>
          <a:prstGeom prst="rect">
            <a:avLst/>
          </a:prstGeom>
          <a:noFill/>
        </p:spPr>
        <p:txBody>
          <a:bodyPr wrap="square" rtlCol="0">
            <a:spAutoFit/>
          </a:bodyPr>
          <a:lstStyle>
            <a:defPPr>
              <a:defRPr lang="zh-CN"/>
            </a:defPPr>
            <a:lvl1pPr algn="just">
              <a:lnSpc>
                <a:spcPct val="120000"/>
              </a:lnSpc>
              <a:defRPr sz="1400" spc="3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gn="r" fontAlgn="auto">
              <a:lnSpc>
                <a:spcPts val="2420"/>
              </a:lnSpc>
            </a:pPr>
            <a:r>
              <a:rPr lang="zh-CN" altLang="en-US" sz="1600" dirty="0">
                <a:solidFill>
                  <a:schemeClr val="bg2">
                    <a:lumMod val="50000"/>
                  </a:schemeClr>
                </a:solidFill>
              </a:rPr>
              <a:t>在信息需求分析阶段，在提炼企业的核心业务，</a:t>
            </a:r>
          </a:p>
          <a:p>
            <a:pPr algn="r" fontAlgn="auto">
              <a:lnSpc>
                <a:spcPts val="2420"/>
              </a:lnSpc>
            </a:pPr>
            <a:r>
              <a:rPr lang="zh-CN" altLang="en-US" sz="1600" dirty="0">
                <a:solidFill>
                  <a:schemeClr val="bg2">
                    <a:lumMod val="50000"/>
                  </a:schemeClr>
                </a:solidFill>
              </a:rPr>
              <a:t>整理并规范表达业务数据需求，准确把握业务需</a:t>
            </a:r>
          </a:p>
          <a:p>
            <a:pPr algn="r" fontAlgn="auto">
              <a:lnSpc>
                <a:spcPts val="2420"/>
              </a:lnSpc>
            </a:pPr>
            <a:r>
              <a:rPr lang="zh-CN" altLang="en-US" sz="1600" dirty="0">
                <a:solidFill>
                  <a:schemeClr val="bg2">
                    <a:lumMod val="50000"/>
                  </a:schemeClr>
                </a:solidFill>
              </a:rPr>
              <a:t>求和数据需求的内在联系的基础上，结合使用</a:t>
            </a:r>
          </a:p>
          <a:p>
            <a:pPr algn="r" fontAlgn="auto">
              <a:lnSpc>
                <a:spcPts val="2420"/>
              </a:lnSpc>
            </a:pPr>
            <a:r>
              <a:rPr lang="zh-CN" altLang="en-US" sz="1600" dirty="0" smtClean="0">
                <a:solidFill>
                  <a:schemeClr val="bg2">
                    <a:lumMod val="50000"/>
                  </a:schemeClr>
                </a:solidFill>
              </a:rPr>
              <a:t>工具的</a:t>
            </a:r>
            <a:r>
              <a:rPr lang="zh-CN" altLang="en-US" sz="1600" dirty="0">
                <a:solidFill>
                  <a:schemeClr val="bg2">
                    <a:lumMod val="50000"/>
                  </a:schemeClr>
                </a:solidFill>
              </a:rPr>
              <a:t>相关功能，完成业务域登记、源头类业务过程登记、需要类业务过程登记、源头类</a:t>
            </a:r>
          </a:p>
          <a:p>
            <a:pPr algn="r" fontAlgn="auto">
              <a:lnSpc>
                <a:spcPts val="2420"/>
              </a:lnSpc>
            </a:pPr>
            <a:r>
              <a:rPr lang="zh-CN" altLang="en-US" sz="1600" dirty="0">
                <a:solidFill>
                  <a:schemeClr val="bg2">
                    <a:lumMod val="50000"/>
                  </a:schemeClr>
                </a:solidFill>
              </a:rPr>
              <a:t>用户视图登记、所需用户视图关联登</a:t>
            </a:r>
          </a:p>
          <a:p>
            <a:pPr algn="r" fontAlgn="auto">
              <a:lnSpc>
                <a:spcPts val="2420"/>
              </a:lnSpc>
            </a:pPr>
            <a:r>
              <a:rPr lang="zh-CN" altLang="en-US" sz="1600" dirty="0">
                <a:solidFill>
                  <a:schemeClr val="bg2">
                    <a:lumMod val="50000"/>
                  </a:schemeClr>
                </a:solidFill>
              </a:rPr>
              <a:t>记、按需登记业务环境等内容。</a:t>
            </a:r>
          </a:p>
        </p:txBody>
      </p:sp>
      <p:sp>
        <p:nvSpPr>
          <p:cNvPr id="2" name="文本框 1"/>
          <p:cNvSpPr txBox="1"/>
          <p:nvPr/>
        </p:nvSpPr>
        <p:spPr>
          <a:xfrm>
            <a:off x="567690" y="3724275"/>
            <a:ext cx="4751705" cy="1953260"/>
          </a:xfrm>
          <a:prstGeom prst="rect">
            <a:avLst/>
          </a:prstGeom>
          <a:noFill/>
        </p:spPr>
        <p:txBody>
          <a:bodyPr wrap="square" rtlCol="0" anchor="t">
            <a:spAutoFit/>
          </a:bodyPr>
          <a:lstStyle/>
          <a:p>
            <a:pPr algn="just" fontAlgn="auto">
              <a:lnSpc>
                <a:spcPts val="2420"/>
              </a:lnSpc>
            </a:pPr>
            <a:r>
              <a:rPr lang="zh-CN" altLang="en-US" sz="1600" spc="300" dirty="0" smtClean="0">
                <a:solidFill>
                  <a:schemeClr val="bg2">
                    <a:lumMod val="50000"/>
                  </a:schemeClr>
                </a:solidFill>
                <a:latin typeface="微软雅黑" panose="020B0503020204020204" pitchFamily="34" charset="-122"/>
                <a:ea typeface="微软雅黑" panose="020B0503020204020204" pitchFamily="34" charset="-122"/>
              </a:rPr>
              <a:t>在架构设计阶段，</a:t>
            </a:r>
            <a:r>
              <a:rPr lang="zh-CN" altLang="en-US" sz="1600" spc="300" dirty="0" smtClean="0">
                <a:solidFill>
                  <a:schemeClr val="bg2">
                    <a:lumMod val="50000"/>
                  </a:schemeClr>
                </a:solidFill>
                <a:latin typeface="微软雅黑" panose="020B0503020204020204" pitchFamily="34" charset="-122"/>
                <a:ea typeface="微软雅黑" panose="020B0503020204020204" pitchFamily="34" charset="-122"/>
              </a:rPr>
              <a:t>通过工具完成</a:t>
            </a:r>
            <a:r>
              <a:rPr lang="zh-CN" altLang="en-US" sz="1600" spc="300" dirty="0" smtClean="0">
                <a:solidFill>
                  <a:schemeClr val="bg2">
                    <a:lumMod val="50000"/>
                  </a:schemeClr>
                </a:solidFill>
                <a:latin typeface="微软雅黑" panose="020B0503020204020204" pitchFamily="34" charset="-122"/>
                <a:ea typeface="微软雅黑" panose="020B0503020204020204" pitchFamily="34" charset="-122"/>
              </a:rPr>
              <a:t>包括高阶导图、主题域、概念主题、逻辑实体、实体关系图等的登记管理建立企业的业务架构、应用架构、技术架构、数据架构、基础设施以及标准规范等等。在此过程中使用该工具的相关功能， </a:t>
            </a:r>
          </a:p>
        </p:txBody>
      </p:sp>
      <p:sp>
        <p:nvSpPr>
          <p:cNvPr id="3" name="文本框 2"/>
          <p:cNvSpPr txBox="1"/>
          <p:nvPr/>
        </p:nvSpPr>
        <p:spPr>
          <a:xfrm>
            <a:off x="6818630" y="3803015"/>
            <a:ext cx="4838700" cy="1022350"/>
          </a:xfrm>
          <a:prstGeom prst="rect">
            <a:avLst/>
          </a:prstGeom>
          <a:noFill/>
        </p:spPr>
        <p:txBody>
          <a:bodyPr wrap="square" rtlCol="0" anchor="t">
            <a:spAutoFit/>
          </a:bodyPr>
          <a:lstStyle/>
          <a:p>
            <a:pPr algn="just" fontAlgn="auto">
              <a:lnSpc>
                <a:spcPts val="2420"/>
              </a:lnSpc>
            </a:pPr>
            <a:r>
              <a:rPr lang="zh-CN" altLang="en-US" sz="1600" spc="300" dirty="0" smtClean="0">
                <a:solidFill>
                  <a:schemeClr val="bg2">
                    <a:lumMod val="50000"/>
                  </a:schemeClr>
                </a:solidFill>
                <a:latin typeface="微软雅黑" panose="020B0503020204020204" pitchFamily="34" charset="-122"/>
                <a:ea typeface="微软雅黑" panose="020B0503020204020204" pitchFamily="34" charset="-122"/>
              </a:rPr>
              <a:t>通过工具还</a:t>
            </a:r>
            <a:r>
              <a:rPr lang="zh-CN" altLang="en-US" sz="1600" spc="300" dirty="0" smtClean="0">
                <a:solidFill>
                  <a:schemeClr val="bg2">
                    <a:lumMod val="50000"/>
                  </a:schemeClr>
                </a:solidFill>
                <a:latin typeface="微软雅黑" panose="020B0503020204020204" pitchFamily="34" charset="-122"/>
                <a:ea typeface="微软雅黑" panose="020B0503020204020204" pitchFamily="34" charset="-122"/>
              </a:rPr>
              <a:t>可以对各阶段的成果进行展示、导出。主要包括业务模型、数据流程图、用户视图列表和组成等。</a:t>
            </a:r>
          </a:p>
        </p:txBody>
      </p:sp>
      <p:sp>
        <p:nvSpPr>
          <p:cNvPr id="4" name="矩形 2"/>
          <p:cNvSpPr/>
          <p:nvPr/>
        </p:nvSpPr>
        <p:spPr>
          <a:xfrm rot="19244900">
            <a:off x="-261340" y="279929"/>
            <a:ext cx="1597949" cy="280666"/>
          </a:xfrm>
          <a:custGeom>
            <a:avLst/>
            <a:gdLst>
              <a:gd name="connsiteX0" fmla="*/ 0 w 1047883"/>
              <a:gd name="connsiteY0" fmla="*/ 0 h 259080"/>
              <a:gd name="connsiteX1" fmla="*/ 1047883 w 1047883"/>
              <a:gd name="connsiteY1" fmla="*/ 0 h 259080"/>
              <a:gd name="connsiteX2" fmla="*/ 1047883 w 1047883"/>
              <a:gd name="connsiteY2" fmla="*/ 259080 h 259080"/>
              <a:gd name="connsiteX3" fmla="*/ 0 w 1047883"/>
              <a:gd name="connsiteY3" fmla="*/ 259080 h 259080"/>
              <a:gd name="connsiteX4" fmla="*/ 0 w 1047883"/>
              <a:gd name="connsiteY4" fmla="*/ 0 h 259080"/>
              <a:gd name="connsiteX0-1" fmla="*/ 178534 w 1226417"/>
              <a:gd name="connsiteY0-2" fmla="*/ 0 h 260806"/>
              <a:gd name="connsiteX1-3" fmla="*/ 1226417 w 1226417"/>
              <a:gd name="connsiteY1-4" fmla="*/ 0 h 260806"/>
              <a:gd name="connsiteX2-5" fmla="*/ 1226417 w 1226417"/>
              <a:gd name="connsiteY2-6" fmla="*/ 259080 h 260806"/>
              <a:gd name="connsiteX3-7" fmla="*/ 0 w 1226417"/>
              <a:gd name="connsiteY3-8" fmla="*/ 260806 h 260806"/>
              <a:gd name="connsiteX4-9" fmla="*/ 178534 w 1226417"/>
              <a:gd name="connsiteY4-10" fmla="*/ 0 h 260806"/>
              <a:gd name="connsiteX0-11" fmla="*/ 178534 w 1562040"/>
              <a:gd name="connsiteY0-12" fmla="*/ 0 h 260806"/>
              <a:gd name="connsiteX1-13" fmla="*/ 1226417 w 1562040"/>
              <a:gd name="connsiteY1-14" fmla="*/ 0 h 260806"/>
              <a:gd name="connsiteX2-15" fmla="*/ 1562040 w 1562040"/>
              <a:gd name="connsiteY2-16" fmla="*/ 257787 h 260806"/>
              <a:gd name="connsiteX3-17" fmla="*/ 0 w 1562040"/>
              <a:gd name="connsiteY3-18" fmla="*/ 260806 h 260806"/>
              <a:gd name="connsiteX4-19" fmla="*/ 178534 w 1562040"/>
              <a:gd name="connsiteY4-20" fmla="*/ 0 h 260806"/>
              <a:gd name="connsiteX0-21" fmla="*/ 214443 w 1597949"/>
              <a:gd name="connsiteY0-22" fmla="*/ 0 h 280666"/>
              <a:gd name="connsiteX1-23" fmla="*/ 1262326 w 1597949"/>
              <a:gd name="connsiteY1-24" fmla="*/ 0 h 280666"/>
              <a:gd name="connsiteX2-25" fmla="*/ 1597949 w 1597949"/>
              <a:gd name="connsiteY2-26" fmla="*/ 257787 h 280666"/>
              <a:gd name="connsiteX3-27" fmla="*/ 0 w 1597949"/>
              <a:gd name="connsiteY3-28" fmla="*/ 280666 h 280666"/>
              <a:gd name="connsiteX4-29" fmla="*/ 214443 w 1597949"/>
              <a:gd name="connsiteY4-30" fmla="*/ 0 h 280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7949" h="280666">
                <a:moveTo>
                  <a:pt x="214443" y="0"/>
                </a:moveTo>
                <a:lnTo>
                  <a:pt x="1262326" y="0"/>
                </a:lnTo>
                <a:lnTo>
                  <a:pt x="1597949" y="257787"/>
                </a:lnTo>
                <a:lnTo>
                  <a:pt x="0" y="280666"/>
                </a:lnTo>
                <a:lnTo>
                  <a:pt x="214443" y="0"/>
                </a:lnTo>
                <a:close/>
              </a:path>
            </a:pathLst>
          </a:custGeom>
          <a:solidFill>
            <a:srgbClr val="094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892810" y="355600"/>
            <a:ext cx="3044825" cy="583565"/>
          </a:xfrm>
          <a:prstGeom prst="rect">
            <a:avLst/>
          </a:prstGeom>
          <a:noFill/>
        </p:spPr>
        <p:txBody>
          <a:bodyPr wrap="square" rtlCol="0">
            <a:spAutoFit/>
          </a:bodyPr>
          <a:lstStyle/>
          <a:p>
            <a:pPr algn="just"/>
            <a:r>
              <a:rPr lang="zh-CN" altLang="en-US" sz="3200" b="1" spc="300" dirty="0">
                <a:solidFill>
                  <a:schemeClr val="tx1">
                    <a:lumMod val="65000"/>
                    <a:lumOff val="35000"/>
                  </a:schemeClr>
                </a:solidFill>
                <a:latin typeface="微软雅黑" panose="020B0503020204020204" pitchFamily="34" charset="-122"/>
                <a:ea typeface="微软雅黑" panose="020B0503020204020204" pitchFamily="34" charset="-122"/>
              </a:rPr>
              <a:t>应用场景</a:t>
            </a:r>
          </a:p>
        </p:txBody>
      </p:sp>
      <p:sp>
        <p:nvSpPr>
          <p:cNvPr id="8" name="灯片编号占位符 7"/>
          <p:cNvSpPr>
            <a:spLocks noGrp="1"/>
          </p:cNvSpPr>
          <p:nvPr>
            <p:ph type="sldNum" sz="quarter" idx="12"/>
          </p:nvPr>
        </p:nvSpPr>
        <p:spPr/>
        <p:txBody>
          <a:bodyPr/>
          <a:lstStyle/>
          <a:p>
            <a:fld id="{89D326CB-CD4F-4FDD-B6AF-2E5E44856E09}" type="slidenum">
              <a:rPr lang="zh-CN" altLang="en-US" smtClean="0"/>
              <a:t>6</a:t>
            </a:fld>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2367280 w 12192000"/>
              <a:gd name="connsiteY3" fmla="*/ 6858000 h 6858000"/>
              <a:gd name="connsiteX4" fmla="*/ 0 w 12192000"/>
              <a:gd name="connsiteY4" fmla="*/ 368808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858000"/>
                </a:lnTo>
                <a:lnTo>
                  <a:pt x="2367280" y="6858000"/>
                </a:lnTo>
                <a:lnTo>
                  <a:pt x="0" y="36880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9" name="直接连接符 8"/>
          <p:cNvCxnSpPr/>
          <p:nvPr/>
        </p:nvCxnSpPr>
        <p:spPr>
          <a:xfrm>
            <a:off x="447040" y="4033520"/>
            <a:ext cx="1950720" cy="256032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梯形 9"/>
          <p:cNvSpPr/>
          <p:nvPr/>
        </p:nvSpPr>
        <p:spPr>
          <a:xfrm rot="3097609">
            <a:off x="10394417" y="599085"/>
            <a:ext cx="2403343" cy="408757"/>
          </a:xfrm>
          <a:custGeom>
            <a:avLst/>
            <a:gdLst>
              <a:gd name="connsiteX0" fmla="*/ 0 w 2232074"/>
              <a:gd name="connsiteY0" fmla="*/ 396240 h 396240"/>
              <a:gd name="connsiteX1" fmla="*/ 342898 w 2232074"/>
              <a:gd name="connsiteY1" fmla="*/ 0 h 396240"/>
              <a:gd name="connsiteX2" fmla="*/ 1889176 w 2232074"/>
              <a:gd name="connsiteY2" fmla="*/ 0 h 396240"/>
              <a:gd name="connsiteX3" fmla="*/ 2232074 w 2232074"/>
              <a:gd name="connsiteY3" fmla="*/ 396240 h 396240"/>
              <a:gd name="connsiteX4" fmla="*/ 0 w 2232074"/>
              <a:gd name="connsiteY4" fmla="*/ 396240 h 396240"/>
              <a:gd name="connsiteX0-1" fmla="*/ 0 w 2403343"/>
              <a:gd name="connsiteY0-2" fmla="*/ 396240 h 396240"/>
              <a:gd name="connsiteX1-3" fmla="*/ 342898 w 2403343"/>
              <a:gd name="connsiteY1-4" fmla="*/ 0 h 396240"/>
              <a:gd name="connsiteX2-5" fmla="*/ 1889176 w 2403343"/>
              <a:gd name="connsiteY2-6" fmla="*/ 0 h 396240"/>
              <a:gd name="connsiteX3-7" fmla="*/ 2403343 w 2403343"/>
              <a:gd name="connsiteY3-8" fmla="*/ 376342 h 396240"/>
              <a:gd name="connsiteX4-9" fmla="*/ 0 w 2403343"/>
              <a:gd name="connsiteY4-10" fmla="*/ 396240 h 3962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03343" h="396240">
                <a:moveTo>
                  <a:pt x="0" y="396240"/>
                </a:moveTo>
                <a:lnTo>
                  <a:pt x="342898" y="0"/>
                </a:lnTo>
                <a:lnTo>
                  <a:pt x="1889176" y="0"/>
                </a:lnTo>
                <a:lnTo>
                  <a:pt x="2403343" y="376342"/>
                </a:lnTo>
                <a:lnTo>
                  <a:pt x="0" y="396240"/>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9269783">
            <a:off x="10604353" y="-370696"/>
            <a:ext cx="273517" cy="1729452"/>
          </a:xfrm>
          <a:custGeom>
            <a:avLst/>
            <a:gdLst>
              <a:gd name="connsiteX0" fmla="*/ 0 w 261579"/>
              <a:gd name="connsiteY0" fmla="*/ 0 h 1485058"/>
              <a:gd name="connsiteX1" fmla="*/ 261579 w 261579"/>
              <a:gd name="connsiteY1" fmla="*/ 0 h 1485058"/>
              <a:gd name="connsiteX2" fmla="*/ 261579 w 261579"/>
              <a:gd name="connsiteY2" fmla="*/ 1485058 h 1485058"/>
              <a:gd name="connsiteX3" fmla="*/ 0 w 261579"/>
              <a:gd name="connsiteY3" fmla="*/ 1485058 h 1485058"/>
              <a:gd name="connsiteX4" fmla="*/ 0 w 261579"/>
              <a:gd name="connsiteY4" fmla="*/ 0 h 1485058"/>
              <a:gd name="connsiteX0-1" fmla="*/ 0 w 273517"/>
              <a:gd name="connsiteY0-2" fmla="*/ 0 h 1729452"/>
              <a:gd name="connsiteX1-3" fmla="*/ 273517 w 273517"/>
              <a:gd name="connsiteY1-4" fmla="*/ 244394 h 1729452"/>
              <a:gd name="connsiteX2-5" fmla="*/ 273517 w 273517"/>
              <a:gd name="connsiteY2-6" fmla="*/ 1729452 h 1729452"/>
              <a:gd name="connsiteX3-7" fmla="*/ 11938 w 273517"/>
              <a:gd name="connsiteY3-8" fmla="*/ 1729452 h 1729452"/>
              <a:gd name="connsiteX4-9" fmla="*/ 0 w 273517"/>
              <a:gd name="connsiteY4-10" fmla="*/ 0 h 1729452"/>
              <a:gd name="connsiteX0-11" fmla="*/ 0 w 273517"/>
              <a:gd name="connsiteY0-12" fmla="*/ 0 h 1729452"/>
              <a:gd name="connsiteX1-13" fmla="*/ 273517 w 273517"/>
              <a:gd name="connsiteY1-14" fmla="*/ 244394 h 1729452"/>
              <a:gd name="connsiteX2-15" fmla="*/ 273517 w 273517"/>
              <a:gd name="connsiteY2-16" fmla="*/ 1729452 h 1729452"/>
              <a:gd name="connsiteX3-17" fmla="*/ 30113 w 273517"/>
              <a:gd name="connsiteY3-18" fmla="*/ 1496259 h 1729452"/>
              <a:gd name="connsiteX4-19" fmla="*/ 0 w 273517"/>
              <a:gd name="connsiteY4-20" fmla="*/ 0 h 17294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517" h="1729452">
                <a:moveTo>
                  <a:pt x="0" y="0"/>
                </a:moveTo>
                <a:lnTo>
                  <a:pt x="273517" y="244394"/>
                </a:lnTo>
                <a:lnTo>
                  <a:pt x="273517" y="1729452"/>
                </a:lnTo>
                <a:lnTo>
                  <a:pt x="30113" y="1496259"/>
                </a:lnTo>
                <a:cubicBezTo>
                  <a:pt x="26134" y="919775"/>
                  <a:pt x="3979" y="576484"/>
                  <a:pt x="0" y="0"/>
                </a:cubicBezTo>
                <a:close/>
              </a:path>
            </a:pathLst>
          </a:custGeom>
          <a:solidFill>
            <a:srgbClr val="B6D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19156574">
            <a:off x="11658533" y="5724976"/>
            <a:ext cx="301319" cy="1319390"/>
          </a:xfrm>
          <a:custGeom>
            <a:avLst/>
            <a:gdLst>
              <a:gd name="connsiteX0" fmla="*/ 0 w 285860"/>
              <a:gd name="connsiteY0" fmla="*/ 0 h 1224796"/>
              <a:gd name="connsiteX1" fmla="*/ 285860 w 285860"/>
              <a:gd name="connsiteY1" fmla="*/ 0 h 1224796"/>
              <a:gd name="connsiteX2" fmla="*/ 285860 w 285860"/>
              <a:gd name="connsiteY2" fmla="*/ 1224796 h 1224796"/>
              <a:gd name="connsiteX3" fmla="*/ 0 w 285860"/>
              <a:gd name="connsiteY3" fmla="*/ 1224796 h 1224796"/>
              <a:gd name="connsiteX4" fmla="*/ 0 w 285860"/>
              <a:gd name="connsiteY4" fmla="*/ 0 h 1224796"/>
              <a:gd name="connsiteX0-1" fmla="*/ 0 w 301319"/>
              <a:gd name="connsiteY0-2" fmla="*/ 0 h 1319390"/>
              <a:gd name="connsiteX1-3" fmla="*/ 285860 w 301319"/>
              <a:gd name="connsiteY1-4" fmla="*/ 0 h 1319390"/>
              <a:gd name="connsiteX2-5" fmla="*/ 301319 w 301319"/>
              <a:gd name="connsiteY2-6" fmla="*/ 1319390 h 1319390"/>
              <a:gd name="connsiteX3-7" fmla="*/ 0 w 301319"/>
              <a:gd name="connsiteY3-8" fmla="*/ 1224796 h 1319390"/>
              <a:gd name="connsiteX4-9" fmla="*/ 0 w 301319"/>
              <a:gd name="connsiteY4-10" fmla="*/ 0 h 13193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1319" h="1319390">
                <a:moveTo>
                  <a:pt x="0" y="0"/>
                </a:moveTo>
                <a:lnTo>
                  <a:pt x="285860" y="0"/>
                </a:lnTo>
                <a:lnTo>
                  <a:pt x="301319" y="1319390"/>
                </a:lnTo>
                <a:lnTo>
                  <a:pt x="0" y="1224796"/>
                </a:lnTo>
                <a:lnTo>
                  <a:pt x="0" y="0"/>
                </a:lnTo>
                <a:close/>
              </a:path>
            </a:pathLst>
          </a:custGeom>
          <a:solidFill>
            <a:srgbClr val="B6DB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12"/>
          <p:cNvSpPr/>
          <p:nvPr/>
        </p:nvSpPr>
        <p:spPr>
          <a:xfrm rot="19156574">
            <a:off x="11340342" y="6410257"/>
            <a:ext cx="150103" cy="579844"/>
          </a:xfrm>
          <a:custGeom>
            <a:avLst/>
            <a:gdLst>
              <a:gd name="connsiteX0" fmla="*/ 0 w 285860"/>
              <a:gd name="connsiteY0" fmla="*/ 0 h 1224796"/>
              <a:gd name="connsiteX1" fmla="*/ 285860 w 285860"/>
              <a:gd name="connsiteY1" fmla="*/ 0 h 1224796"/>
              <a:gd name="connsiteX2" fmla="*/ 285860 w 285860"/>
              <a:gd name="connsiteY2" fmla="*/ 1224796 h 1224796"/>
              <a:gd name="connsiteX3" fmla="*/ 0 w 285860"/>
              <a:gd name="connsiteY3" fmla="*/ 1224796 h 1224796"/>
              <a:gd name="connsiteX4" fmla="*/ 0 w 285860"/>
              <a:gd name="connsiteY4" fmla="*/ 0 h 1224796"/>
              <a:gd name="connsiteX0-1" fmla="*/ 0 w 301319"/>
              <a:gd name="connsiteY0-2" fmla="*/ 0 h 1319390"/>
              <a:gd name="connsiteX1-3" fmla="*/ 285860 w 301319"/>
              <a:gd name="connsiteY1-4" fmla="*/ 0 h 1319390"/>
              <a:gd name="connsiteX2-5" fmla="*/ 301319 w 301319"/>
              <a:gd name="connsiteY2-6" fmla="*/ 1319390 h 1319390"/>
              <a:gd name="connsiteX3-7" fmla="*/ 0 w 301319"/>
              <a:gd name="connsiteY3-8" fmla="*/ 1224796 h 1319390"/>
              <a:gd name="connsiteX4-9" fmla="*/ 0 w 301319"/>
              <a:gd name="connsiteY4-10" fmla="*/ 0 h 13193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1319" h="1319390">
                <a:moveTo>
                  <a:pt x="0" y="0"/>
                </a:moveTo>
                <a:lnTo>
                  <a:pt x="285860" y="0"/>
                </a:lnTo>
                <a:lnTo>
                  <a:pt x="301319" y="1319390"/>
                </a:lnTo>
                <a:lnTo>
                  <a:pt x="0" y="1224796"/>
                </a:lnTo>
                <a:lnTo>
                  <a:pt x="0" y="0"/>
                </a:lnTo>
                <a:close/>
              </a:path>
            </a:pathLst>
          </a:custGeom>
          <a:solidFill>
            <a:srgbClr val="00CC99">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矩形 14"/>
          <p:cNvSpPr/>
          <p:nvPr/>
        </p:nvSpPr>
        <p:spPr>
          <a:xfrm rot="19194816">
            <a:off x="4420077" y="-382812"/>
            <a:ext cx="281189" cy="3344048"/>
          </a:xfrm>
          <a:custGeom>
            <a:avLst/>
            <a:gdLst>
              <a:gd name="connsiteX0" fmla="*/ 0 w 212459"/>
              <a:gd name="connsiteY0" fmla="*/ 0 h 2345657"/>
              <a:gd name="connsiteX1" fmla="*/ 212459 w 212459"/>
              <a:gd name="connsiteY1" fmla="*/ 0 h 2345657"/>
              <a:gd name="connsiteX2" fmla="*/ 212459 w 212459"/>
              <a:gd name="connsiteY2" fmla="*/ 2345657 h 2345657"/>
              <a:gd name="connsiteX3" fmla="*/ 0 w 212459"/>
              <a:gd name="connsiteY3" fmla="*/ 2345657 h 2345657"/>
              <a:gd name="connsiteX4" fmla="*/ 0 w 212459"/>
              <a:gd name="connsiteY4" fmla="*/ 0 h 2345657"/>
              <a:gd name="connsiteX0-1" fmla="*/ 0 w 221300"/>
              <a:gd name="connsiteY0-2" fmla="*/ 0 h 2427091"/>
              <a:gd name="connsiteX1-3" fmla="*/ 221300 w 221300"/>
              <a:gd name="connsiteY1-4" fmla="*/ 81434 h 2427091"/>
              <a:gd name="connsiteX2-5" fmla="*/ 221300 w 221300"/>
              <a:gd name="connsiteY2-6" fmla="*/ 2427091 h 2427091"/>
              <a:gd name="connsiteX3-7" fmla="*/ 8841 w 221300"/>
              <a:gd name="connsiteY3-8" fmla="*/ 2427091 h 2427091"/>
              <a:gd name="connsiteX4-9" fmla="*/ 0 w 221300"/>
              <a:gd name="connsiteY4-10" fmla="*/ 0 h 2427091"/>
              <a:gd name="connsiteX0-11" fmla="*/ 0 w 221300"/>
              <a:gd name="connsiteY0-12" fmla="*/ 0 h 2427091"/>
              <a:gd name="connsiteX1-13" fmla="*/ 221300 w 221300"/>
              <a:gd name="connsiteY1-14" fmla="*/ 81434 h 2427091"/>
              <a:gd name="connsiteX2-15" fmla="*/ 221300 w 221300"/>
              <a:gd name="connsiteY2-16" fmla="*/ 2427091 h 2427091"/>
              <a:gd name="connsiteX3-17" fmla="*/ 4532 w 221300"/>
              <a:gd name="connsiteY3-18" fmla="*/ 2258968 h 2427091"/>
              <a:gd name="connsiteX4-19" fmla="*/ 0 w 221300"/>
              <a:gd name="connsiteY4-20" fmla="*/ 0 h 24270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1300" h="2427091">
                <a:moveTo>
                  <a:pt x="0" y="0"/>
                </a:moveTo>
                <a:lnTo>
                  <a:pt x="221300" y="81434"/>
                </a:lnTo>
                <a:lnTo>
                  <a:pt x="221300" y="2427091"/>
                </a:lnTo>
                <a:lnTo>
                  <a:pt x="4532" y="2258968"/>
                </a:lnTo>
                <a:cubicBezTo>
                  <a:pt x="3021" y="1505979"/>
                  <a:pt x="1511" y="752989"/>
                  <a:pt x="0" y="0"/>
                </a:cubicBezTo>
                <a:close/>
              </a:path>
            </a:pathLst>
          </a:cu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19065161">
            <a:off x="7987806" y="3488629"/>
            <a:ext cx="319644" cy="3896690"/>
          </a:xfrm>
          <a:custGeom>
            <a:avLst/>
            <a:gdLst>
              <a:gd name="connsiteX0" fmla="*/ 0 w 212459"/>
              <a:gd name="connsiteY0" fmla="*/ 0 h 2345657"/>
              <a:gd name="connsiteX1" fmla="*/ 212459 w 212459"/>
              <a:gd name="connsiteY1" fmla="*/ 0 h 2345657"/>
              <a:gd name="connsiteX2" fmla="*/ 212459 w 212459"/>
              <a:gd name="connsiteY2" fmla="*/ 2345657 h 2345657"/>
              <a:gd name="connsiteX3" fmla="*/ 0 w 212459"/>
              <a:gd name="connsiteY3" fmla="*/ 2345657 h 2345657"/>
              <a:gd name="connsiteX4" fmla="*/ 0 w 212459"/>
              <a:gd name="connsiteY4" fmla="*/ 0 h 2345657"/>
              <a:gd name="connsiteX0-1" fmla="*/ 0 w 221300"/>
              <a:gd name="connsiteY0-2" fmla="*/ 0 h 2427091"/>
              <a:gd name="connsiteX1-3" fmla="*/ 212459 w 221300"/>
              <a:gd name="connsiteY1-4" fmla="*/ 0 h 2427091"/>
              <a:gd name="connsiteX2-5" fmla="*/ 221300 w 221300"/>
              <a:gd name="connsiteY2-6" fmla="*/ 2427091 h 2427091"/>
              <a:gd name="connsiteX3-7" fmla="*/ 0 w 221300"/>
              <a:gd name="connsiteY3-8" fmla="*/ 2345657 h 2427091"/>
              <a:gd name="connsiteX4-9" fmla="*/ 0 w 221300"/>
              <a:gd name="connsiteY4-10" fmla="*/ 0 h 2427091"/>
              <a:gd name="connsiteX0-11" fmla="*/ 0 w 221300"/>
              <a:gd name="connsiteY0-12" fmla="*/ 0 h 2427091"/>
              <a:gd name="connsiteX1-13" fmla="*/ 219633 w 221300"/>
              <a:gd name="connsiteY1-14" fmla="*/ 136123 h 2427091"/>
              <a:gd name="connsiteX2-15" fmla="*/ 221300 w 221300"/>
              <a:gd name="connsiteY2-16" fmla="*/ 2427091 h 2427091"/>
              <a:gd name="connsiteX3-17" fmla="*/ 0 w 221300"/>
              <a:gd name="connsiteY3-18" fmla="*/ 2345657 h 2427091"/>
              <a:gd name="connsiteX4-19" fmla="*/ 0 w 221300"/>
              <a:gd name="connsiteY4-20" fmla="*/ 0 h 2427091"/>
              <a:gd name="connsiteX0-21" fmla="*/ 0 w 223133"/>
              <a:gd name="connsiteY0-22" fmla="*/ 0 h 2520478"/>
              <a:gd name="connsiteX1-23" fmla="*/ 219633 w 223133"/>
              <a:gd name="connsiteY1-24" fmla="*/ 136123 h 2520478"/>
              <a:gd name="connsiteX2-25" fmla="*/ 223133 w 223133"/>
              <a:gd name="connsiteY2-26" fmla="*/ 2520478 h 2520478"/>
              <a:gd name="connsiteX3-27" fmla="*/ 0 w 223133"/>
              <a:gd name="connsiteY3-28" fmla="*/ 2345657 h 2520478"/>
              <a:gd name="connsiteX4-29" fmla="*/ 0 w 223133"/>
              <a:gd name="connsiteY4-30" fmla="*/ 0 h 252047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3133" h="2520478">
                <a:moveTo>
                  <a:pt x="0" y="0"/>
                </a:moveTo>
                <a:lnTo>
                  <a:pt x="219633" y="136123"/>
                </a:lnTo>
                <a:cubicBezTo>
                  <a:pt x="220189" y="899779"/>
                  <a:pt x="222577" y="1756822"/>
                  <a:pt x="223133" y="2520478"/>
                </a:cubicBezTo>
                <a:lnTo>
                  <a:pt x="0" y="2345657"/>
                </a:lnTo>
                <a:lnTo>
                  <a:pt x="0" y="0"/>
                </a:lnTo>
                <a:close/>
              </a:path>
            </a:pathLst>
          </a:cu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3871595" y="2400302"/>
            <a:ext cx="1510030" cy="2085973"/>
            <a:chOff x="1153698" y="1396183"/>
            <a:chExt cx="1422048" cy="1964263"/>
          </a:xfrm>
          <a:solidFill>
            <a:srgbClr val="262DCA"/>
          </a:solidFill>
        </p:grpSpPr>
        <p:cxnSp>
          <p:nvCxnSpPr>
            <p:cNvPr id="21" name="直接连接符 20"/>
            <p:cNvCxnSpPr/>
            <p:nvPr/>
          </p:nvCxnSpPr>
          <p:spPr>
            <a:xfrm flipV="1">
              <a:off x="1153698" y="1409336"/>
              <a:ext cx="982132" cy="982132"/>
            </a:xfrm>
            <a:prstGeom prst="line">
              <a:avLst/>
            </a:prstGeom>
            <a:grpFill/>
            <a:ln w="79375">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6200000" flipV="1">
              <a:off x="1176444" y="2365158"/>
              <a:ext cx="982132" cy="982132"/>
            </a:xfrm>
            <a:prstGeom prst="line">
              <a:avLst/>
            </a:prstGeom>
            <a:grpFill/>
            <a:ln w="79375">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2122679" y="1396183"/>
              <a:ext cx="401624" cy="401627"/>
            </a:xfrm>
            <a:prstGeom prst="line">
              <a:avLst/>
            </a:prstGeom>
            <a:grpFill/>
            <a:ln w="79375">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145420" y="2930119"/>
              <a:ext cx="430326" cy="430327"/>
            </a:xfrm>
            <a:prstGeom prst="line">
              <a:avLst/>
            </a:prstGeom>
            <a:grpFill/>
            <a:ln w="79375">
              <a:solidFill>
                <a:srgbClr val="00CC99"/>
              </a:solidFill>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4852035" y="2894330"/>
            <a:ext cx="2809240" cy="583565"/>
          </a:xfrm>
          <a:prstGeom prst="rect">
            <a:avLst/>
          </a:prstGeom>
          <a:noFill/>
          <a:extLst>
            <a:ext uri="{909E8E84-426E-40DD-AFC4-6F175D3DCCD1}">
              <a14:hiddenFill xmlns:a14="http://schemas.microsoft.com/office/drawing/2010/main">
                <a:solidFill>
                  <a:srgbClr val="262DCA"/>
                </a:solidFill>
              </a14:hiddenFill>
            </a:ext>
          </a:extLst>
        </p:spPr>
        <p:txBody>
          <a:bodyPr wrap="square" rtlCol="0">
            <a:spAutoFit/>
          </a:bodyPr>
          <a:lstStyle/>
          <a:p>
            <a:pPr algn="just"/>
            <a:r>
              <a:rPr lang="zh-CN" altLang="en-US" sz="3200" b="1" spc="600" dirty="0">
                <a:solidFill>
                  <a:schemeClr val="tx1">
                    <a:lumMod val="65000"/>
                    <a:lumOff val="35000"/>
                  </a:schemeClr>
                </a:solidFill>
                <a:latin typeface="微软雅黑" panose="020B0503020204020204" pitchFamily="34" charset="-122"/>
                <a:ea typeface="微软雅黑" panose="020B0503020204020204" pitchFamily="34" charset="-122"/>
              </a:rPr>
              <a:t>有什么特点</a:t>
            </a:r>
          </a:p>
        </p:txBody>
      </p:sp>
      <p:sp>
        <p:nvSpPr>
          <p:cNvPr id="20" name="文本框 19"/>
          <p:cNvSpPr txBox="1"/>
          <p:nvPr/>
        </p:nvSpPr>
        <p:spPr>
          <a:xfrm>
            <a:off x="4852035" y="3518535"/>
            <a:ext cx="5484495" cy="337185"/>
          </a:xfrm>
          <a:prstGeom prst="rect">
            <a:avLst/>
          </a:prstGeom>
          <a:noFill/>
          <a:extLst>
            <a:ext uri="{909E8E84-426E-40DD-AFC4-6F175D3DCCD1}">
              <a14:hiddenFill xmlns:a14="http://schemas.microsoft.com/office/drawing/2010/main">
                <a:solidFill>
                  <a:srgbClr val="262DCA"/>
                </a:solidFill>
              </a14:hiddenFill>
            </a:ext>
          </a:extLst>
        </p:spPr>
        <p:txBody>
          <a:bodyPr wrap="square" rtlCol="0">
            <a:spAutoFit/>
          </a:bodyPr>
          <a:lstStyle/>
          <a:p>
            <a:pPr algn="just"/>
            <a:r>
              <a:rPr lang="zh-CN" altLang="en-US" sz="1600" spc="300" dirty="0">
                <a:solidFill>
                  <a:schemeClr val="tx1">
                    <a:lumMod val="65000"/>
                    <a:lumOff val="35000"/>
                  </a:schemeClr>
                </a:solidFill>
                <a:latin typeface="微软雅黑" panose="020B0503020204020204" pitchFamily="34" charset="-122"/>
                <a:ea typeface="微软雅黑" panose="020B0503020204020204" pitchFamily="34" charset="-122"/>
              </a:rPr>
              <a:t>让架构</a:t>
            </a:r>
            <a:r>
              <a:rPr lang="zh-CN" altLang="en-US" sz="1600" spc="300" dirty="0">
                <a:solidFill>
                  <a:schemeClr val="tx1">
                    <a:lumMod val="65000"/>
                    <a:lumOff val="35000"/>
                  </a:schemeClr>
                </a:solidFill>
                <a:latin typeface="微软雅黑" panose="020B0503020204020204" pitchFamily="34" charset="-122"/>
                <a:ea typeface="微软雅黑" panose="020B0503020204020204" pitchFamily="34" charset="-122"/>
                <a:sym typeface="+mn-ea"/>
              </a:rPr>
              <a:t>真正</a:t>
            </a:r>
            <a:r>
              <a:rPr lang="zh-CN" altLang="en-US" sz="1600" spc="300" dirty="0">
                <a:solidFill>
                  <a:schemeClr val="tx1">
                    <a:lumMod val="65000"/>
                    <a:lumOff val="35000"/>
                  </a:schemeClr>
                </a:solidFill>
                <a:latin typeface="微软雅黑" panose="020B0503020204020204" pitchFamily="34" charset="-122"/>
                <a:ea typeface="微软雅黑" panose="020B0503020204020204" pitchFamily="34" charset="-122"/>
              </a:rPr>
              <a:t>成为属于企业自身的有价值资产</a:t>
            </a:r>
          </a:p>
        </p:txBody>
      </p:sp>
      <p:sp>
        <p:nvSpPr>
          <p:cNvPr id="25" name="文本框 24"/>
          <p:cNvSpPr txBox="1"/>
          <p:nvPr/>
        </p:nvSpPr>
        <p:spPr>
          <a:xfrm>
            <a:off x="4266426" y="2941077"/>
            <a:ext cx="681990" cy="922020"/>
          </a:xfrm>
          <a:prstGeom prst="rect">
            <a:avLst/>
          </a:prstGeom>
          <a:noFill/>
        </p:spPr>
        <p:txBody>
          <a:bodyPr wrap="none" rtlCol="0">
            <a:spAutoFit/>
          </a:bodyPr>
          <a:lstStyle/>
          <a:p>
            <a:pPr algn="l"/>
            <a:r>
              <a:rPr lang="en-US" altLang="zh-CN" sz="5400" b="1" spc="600" dirty="0">
                <a:solidFill>
                  <a:srgbClr val="00CC99"/>
                </a:solidFill>
                <a:latin typeface="微软雅黑" panose="020B0503020204020204" pitchFamily="34" charset="-122"/>
                <a:ea typeface="微软雅黑" panose="020B0503020204020204" pitchFamily="34" charset="-122"/>
              </a:rPr>
              <a:t>2</a:t>
            </a:r>
            <a:endParaRPr lang="zh-CN" altLang="en-US" sz="5400" b="1" spc="600" dirty="0">
              <a:solidFill>
                <a:srgbClr val="00CC99"/>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2367280 w 12192000"/>
              <a:gd name="connsiteY3" fmla="*/ 6858000 h 6858000"/>
              <a:gd name="connsiteX4" fmla="*/ 0 w 12192000"/>
              <a:gd name="connsiteY4" fmla="*/ 368808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858000"/>
                </a:lnTo>
                <a:lnTo>
                  <a:pt x="2367280" y="6858000"/>
                </a:lnTo>
                <a:lnTo>
                  <a:pt x="0" y="36880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t>可持续、可扩展</a:t>
            </a:r>
          </a:p>
        </p:txBody>
      </p:sp>
      <p:cxnSp>
        <p:nvCxnSpPr>
          <p:cNvPr id="9" name="直接连接符 8"/>
          <p:cNvCxnSpPr/>
          <p:nvPr/>
        </p:nvCxnSpPr>
        <p:spPr>
          <a:xfrm>
            <a:off x="447040" y="4033520"/>
            <a:ext cx="1950720" cy="256032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梯形 9"/>
          <p:cNvSpPr/>
          <p:nvPr/>
        </p:nvSpPr>
        <p:spPr>
          <a:xfrm rot="3097609">
            <a:off x="10394417" y="599085"/>
            <a:ext cx="2403343" cy="408757"/>
          </a:xfrm>
          <a:custGeom>
            <a:avLst/>
            <a:gdLst>
              <a:gd name="connsiteX0" fmla="*/ 0 w 2232074"/>
              <a:gd name="connsiteY0" fmla="*/ 396240 h 396240"/>
              <a:gd name="connsiteX1" fmla="*/ 342898 w 2232074"/>
              <a:gd name="connsiteY1" fmla="*/ 0 h 396240"/>
              <a:gd name="connsiteX2" fmla="*/ 1889176 w 2232074"/>
              <a:gd name="connsiteY2" fmla="*/ 0 h 396240"/>
              <a:gd name="connsiteX3" fmla="*/ 2232074 w 2232074"/>
              <a:gd name="connsiteY3" fmla="*/ 396240 h 396240"/>
              <a:gd name="connsiteX4" fmla="*/ 0 w 2232074"/>
              <a:gd name="connsiteY4" fmla="*/ 396240 h 396240"/>
              <a:gd name="connsiteX0-1" fmla="*/ 0 w 2403343"/>
              <a:gd name="connsiteY0-2" fmla="*/ 396240 h 396240"/>
              <a:gd name="connsiteX1-3" fmla="*/ 342898 w 2403343"/>
              <a:gd name="connsiteY1-4" fmla="*/ 0 h 396240"/>
              <a:gd name="connsiteX2-5" fmla="*/ 1889176 w 2403343"/>
              <a:gd name="connsiteY2-6" fmla="*/ 0 h 396240"/>
              <a:gd name="connsiteX3-7" fmla="*/ 2403343 w 2403343"/>
              <a:gd name="connsiteY3-8" fmla="*/ 376342 h 396240"/>
              <a:gd name="connsiteX4-9" fmla="*/ 0 w 2403343"/>
              <a:gd name="connsiteY4-10" fmla="*/ 396240 h 3962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03343" h="396240">
                <a:moveTo>
                  <a:pt x="0" y="396240"/>
                </a:moveTo>
                <a:lnTo>
                  <a:pt x="342898" y="0"/>
                </a:lnTo>
                <a:lnTo>
                  <a:pt x="1889176" y="0"/>
                </a:lnTo>
                <a:lnTo>
                  <a:pt x="2403343" y="376342"/>
                </a:lnTo>
                <a:lnTo>
                  <a:pt x="0" y="396240"/>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9269783">
            <a:off x="10604353" y="-370696"/>
            <a:ext cx="273517" cy="1729452"/>
          </a:xfrm>
          <a:custGeom>
            <a:avLst/>
            <a:gdLst>
              <a:gd name="connsiteX0" fmla="*/ 0 w 261579"/>
              <a:gd name="connsiteY0" fmla="*/ 0 h 1485058"/>
              <a:gd name="connsiteX1" fmla="*/ 261579 w 261579"/>
              <a:gd name="connsiteY1" fmla="*/ 0 h 1485058"/>
              <a:gd name="connsiteX2" fmla="*/ 261579 w 261579"/>
              <a:gd name="connsiteY2" fmla="*/ 1485058 h 1485058"/>
              <a:gd name="connsiteX3" fmla="*/ 0 w 261579"/>
              <a:gd name="connsiteY3" fmla="*/ 1485058 h 1485058"/>
              <a:gd name="connsiteX4" fmla="*/ 0 w 261579"/>
              <a:gd name="connsiteY4" fmla="*/ 0 h 1485058"/>
              <a:gd name="connsiteX0-1" fmla="*/ 0 w 273517"/>
              <a:gd name="connsiteY0-2" fmla="*/ 0 h 1729452"/>
              <a:gd name="connsiteX1-3" fmla="*/ 273517 w 273517"/>
              <a:gd name="connsiteY1-4" fmla="*/ 244394 h 1729452"/>
              <a:gd name="connsiteX2-5" fmla="*/ 273517 w 273517"/>
              <a:gd name="connsiteY2-6" fmla="*/ 1729452 h 1729452"/>
              <a:gd name="connsiteX3-7" fmla="*/ 11938 w 273517"/>
              <a:gd name="connsiteY3-8" fmla="*/ 1729452 h 1729452"/>
              <a:gd name="connsiteX4-9" fmla="*/ 0 w 273517"/>
              <a:gd name="connsiteY4-10" fmla="*/ 0 h 1729452"/>
              <a:gd name="connsiteX0-11" fmla="*/ 0 w 273517"/>
              <a:gd name="connsiteY0-12" fmla="*/ 0 h 1729452"/>
              <a:gd name="connsiteX1-13" fmla="*/ 273517 w 273517"/>
              <a:gd name="connsiteY1-14" fmla="*/ 244394 h 1729452"/>
              <a:gd name="connsiteX2-15" fmla="*/ 273517 w 273517"/>
              <a:gd name="connsiteY2-16" fmla="*/ 1729452 h 1729452"/>
              <a:gd name="connsiteX3-17" fmla="*/ 30113 w 273517"/>
              <a:gd name="connsiteY3-18" fmla="*/ 1496259 h 1729452"/>
              <a:gd name="connsiteX4-19" fmla="*/ 0 w 273517"/>
              <a:gd name="connsiteY4-20" fmla="*/ 0 h 17294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517" h="1729452">
                <a:moveTo>
                  <a:pt x="0" y="0"/>
                </a:moveTo>
                <a:lnTo>
                  <a:pt x="273517" y="244394"/>
                </a:lnTo>
                <a:lnTo>
                  <a:pt x="273517" y="1729452"/>
                </a:lnTo>
                <a:lnTo>
                  <a:pt x="30113" y="1496259"/>
                </a:lnTo>
                <a:cubicBezTo>
                  <a:pt x="26134" y="919775"/>
                  <a:pt x="3979" y="576484"/>
                  <a:pt x="0" y="0"/>
                </a:cubicBezTo>
                <a:close/>
              </a:path>
            </a:pathLst>
          </a:custGeom>
          <a:solidFill>
            <a:srgbClr val="B6D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19156574">
            <a:off x="11658533" y="5724976"/>
            <a:ext cx="301319" cy="1319390"/>
          </a:xfrm>
          <a:custGeom>
            <a:avLst/>
            <a:gdLst>
              <a:gd name="connsiteX0" fmla="*/ 0 w 285860"/>
              <a:gd name="connsiteY0" fmla="*/ 0 h 1224796"/>
              <a:gd name="connsiteX1" fmla="*/ 285860 w 285860"/>
              <a:gd name="connsiteY1" fmla="*/ 0 h 1224796"/>
              <a:gd name="connsiteX2" fmla="*/ 285860 w 285860"/>
              <a:gd name="connsiteY2" fmla="*/ 1224796 h 1224796"/>
              <a:gd name="connsiteX3" fmla="*/ 0 w 285860"/>
              <a:gd name="connsiteY3" fmla="*/ 1224796 h 1224796"/>
              <a:gd name="connsiteX4" fmla="*/ 0 w 285860"/>
              <a:gd name="connsiteY4" fmla="*/ 0 h 1224796"/>
              <a:gd name="connsiteX0-1" fmla="*/ 0 w 301319"/>
              <a:gd name="connsiteY0-2" fmla="*/ 0 h 1319390"/>
              <a:gd name="connsiteX1-3" fmla="*/ 285860 w 301319"/>
              <a:gd name="connsiteY1-4" fmla="*/ 0 h 1319390"/>
              <a:gd name="connsiteX2-5" fmla="*/ 301319 w 301319"/>
              <a:gd name="connsiteY2-6" fmla="*/ 1319390 h 1319390"/>
              <a:gd name="connsiteX3-7" fmla="*/ 0 w 301319"/>
              <a:gd name="connsiteY3-8" fmla="*/ 1224796 h 1319390"/>
              <a:gd name="connsiteX4-9" fmla="*/ 0 w 301319"/>
              <a:gd name="connsiteY4-10" fmla="*/ 0 h 13193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1319" h="1319390">
                <a:moveTo>
                  <a:pt x="0" y="0"/>
                </a:moveTo>
                <a:lnTo>
                  <a:pt x="285860" y="0"/>
                </a:lnTo>
                <a:lnTo>
                  <a:pt x="301319" y="1319390"/>
                </a:lnTo>
                <a:lnTo>
                  <a:pt x="0" y="1224796"/>
                </a:lnTo>
                <a:lnTo>
                  <a:pt x="0" y="0"/>
                </a:lnTo>
                <a:close/>
              </a:path>
            </a:pathLst>
          </a:custGeom>
          <a:solidFill>
            <a:srgbClr val="B6DB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12"/>
          <p:cNvSpPr/>
          <p:nvPr/>
        </p:nvSpPr>
        <p:spPr>
          <a:xfrm rot="19156574">
            <a:off x="11340342" y="6410257"/>
            <a:ext cx="150103" cy="579844"/>
          </a:xfrm>
          <a:custGeom>
            <a:avLst/>
            <a:gdLst>
              <a:gd name="connsiteX0" fmla="*/ 0 w 285860"/>
              <a:gd name="connsiteY0" fmla="*/ 0 h 1224796"/>
              <a:gd name="connsiteX1" fmla="*/ 285860 w 285860"/>
              <a:gd name="connsiteY1" fmla="*/ 0 h 1224796"/>
              <a:gd name="connsiteX2" fmla="*/ 285860 w 285860"/>
              <a:gd name="connsiteY2" fmla="*/ 1224796 h 1224796"/>
              <a:gd name="connsiteX3" fmla="*/ 0 w 285860"/>
              <a:gd name="connsiteY3" fmla="*/ 1224796 h 1224796"/>
              <a:gd name="connsiteX4" fmla="*/ 0 w 285860"/>
              <a:gd name="connsiteY4" fmla="*/ 0 h 1224796"/>
              <a:gd name="connsiteX0-1" fmla="*/ 0 w 301319"/>
              <a:gd name="connsiteY0-2" fmla="*/ 0 h 1319390"/>
              <a:gd name="connsiteX1-3" fmla="*/ 285860 w 301319"/>
              <a:gd name="connsiteY1-4" fmla="*/ 0 h 1319390"/>
              <a:gd name="connsiteX2-5" fmla="*/ 301319 w 301319"/>
              <a:gd name="connsiteY2-6" fmla="*/ 1319390 h 1319390"/>
              <a:gd name="connsiteX3-7" fmla="*/ 0 w 301319"/>
              <a:gd name="connsiteY3-8" fmla="*/ 1224796 h 1319390"/>
              <a:gd name="connsiteX4-9" fmla="*/ 0 w 301319"/>
              <a:gd name="connsiteY4-10" fmla="*/ 0 h 13193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1319" h="1319390">
                <a:moveTo>
                  <a:pt x="0" y="0"/>
                </a:moveTo>
                <a:lnTo>
                  <a:pt x="285860" y="0"/>
                </a:lnTo>
                <a:lnTo>
                  <a:pt x="301319" y="1319390"/>
                </a:lnTo>
                <a:lnTo>
                  <a:pt x="0" y="1224796"/>
                </a:lnTo>
                <a:lnTo>
                  <a:pt x="0" y="0"/>
                </a:lnTo>
                <a:close/>
              </a:path>
            </a:pathLst>
          </a:custGeom>
          <a:solidFill>
            <a:srgbClr val="00CC99">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0256" name="组合 163"/>
          <p:cNvGrpSpPr/>
          <p:nvPr/>
        </p:nvGrpSpPr>
        <p:grpSpPr bwMode="auto">
          <a:xfrm>
            <a:off x="4889500" y="1767205"/>
            <a:ext cx="2948305" cy="2947670"/>
            <a:chOff x="3568180" y="1583441"/>
            <a:chExt cx="2947041" cy="2948116"/>
          </a:xfrm>
        </p:grpSpPr>
        <p:sp>
          <p:nvSpPr>
            <p:cNvPr id="2" name="同心圆 1"/>
            <p:cNvSpPr/>
            <p:nvPr/>
          </p:nvSpPr>
          <p:spPr>
            <a:xfrm>
              <a:off x="3568180" y="1583441"/>
              <a:ext cx="2947041" cy="2948116"/>
            </a:xfrm>
            <a:prstGeom prst="donut">
              <a:avLst>
                <a:gd name="adj" fmla="val 2793"/>
              </a:avLst>
            </a:prstGeom>
            <a:solidFill>
              <a:srgbClr val="1B2D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nvGrpSpPr>
            <p:cNvPr id="10259" name="组合 162"/>
            <p:cNvGrpSpPr/>
            <p:nvPr/>
          </p:nvGrpSpPr>
          <p:grpSpPr bwMode="auto">
            <a:xfrm>
              <a:off x="3720531" y="1735849"/>
              <a:ext cx="2640750" cy="2641714"/>
              <a:chOff x="7162231" y="643649"/>
              <a:chExt cx="2640750" cy="2641714"/>
            </a:xfrm>
          </p:grpSpPr>
          <p:sp>
            <p:nvSpPr>
              <p:cNvPr id="17" name="任意多边形 16"/>
              <p:cNvSpPr/>
              <p:nvPr/>
            </p:nvSpPr>
            <p:spPr>
              <a:xfrm rot="16200000" flipV="1">
                <a:off x="7597704" y="625554"/>
                <a:ext cx="852524" cy="888714"/>
              </a:xfrm>
              <a:custGeom>
                <a:avLst/>
                <a:gdLst>
                  <a:gd name="connsiteX0" fmla="*/ 852363 w 852363"/>
                  <a:gd name="connsiteY0" fmla="*/ 0 h 888354"/>
                  <a:gd name="connsiteX1" fmla="*/ 153927 w 852363"/>
                  <a:gd name="connsiteY1" fmla="*/ 0 h 888354"/>
                  <a:gd name="connsiteX2" fmla="*/ 142700 w 852363"/>
                  <a:gd name="connsiteY2" fmla="*/ 111372 h 888354"/>
                  <a:gd name="connsiteX3" fmla="*/ 48904 w 852363"/>
                  <a:gd name="connsiteY3" fmla="*/ 334273 h 888354"/>
                  <a:gd name="connsiteX4" fmla="*/ 0 w 852363"/>
                  <a:gd name="connsiteY4" fmla="*/ 393545 h 888354"/>
                  <a:gd name="connsiteX5" fmla="*/ 494809 w 852363"/>
                  <a:gd name="connsiteY5" fmla="*/ 888354 h 888354"/>
                  <a:gd name="connsiteX6" fmla="*/ 551411 w 852363"/>
                  <a:gd name="connsiteY6" fmla="*/ 826076 h 888354"/>
                  <a:gd name="connsiteX7" fmla="*/ 846262 w 852363"/>
                  <a:gd name="connsiteY7" fmla="*/ 120815 h 888354"/>
                  <a:gd name="connsiteX8" fmla="*/ 852363 w 852363"/>
                  <a:gd name="connsiteY8" fmla="*/ 0 h 88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2363" h="888354">
                    <a:moveTo>
                      <a:pt x="852363" y="0"/>
                    </a:moveTo>
                    <a:lnTo>
                      <a:pt x="153927" y="0"/>
                    </a:lnTo>
                    <a:lnTo>
                      <a:pt x="142700" y="111372"/>
                    </a:lnTo>
                    <a:cubicBezTo>
                      <a:pt x="126092" y="192532"/>
                      <a:pt x="93713" y="267946"/>
                      <a:pt x="48904" y="334273"/>
                    </a:cubicBezTo>
                    <a:lnTo>
                      <a:pt x="0" y="393545"/>
                    </a:lnTo>
                    <a:lnTo>
                      <a:pt x="494809" y="888354"/>
                    </a:lnTo>
                    <a:lnTo>
                      <a:pt x="551411" y="826076"/>
                    </a:lnTo>
                    <a:cubicBezTo>
                      <a:pt x="712949" y="630337"/>
                      <a:pt x="819201" y="387282"/>
                      <a:pt x="846262" y="120815"/>
                    </a:cubicBezTo>
                    <a:lnTo>
                      <a:pt x="852363"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任意多边形 2"/>
              <p:cNvSpPr/>
              <p:nvPr/>
            </p:nvSpPr>
            <p:spPr>
              <a:xfrm rot="16200000" flipV="1">
                <a:off x="8532440" y="643012"/>
                <a:ext cx="858876" cy="863322"/>
              </a:xfrm>
              <a:custGeom>
                <a:avLst/>
                <a:gdLst>
                  <a:gd name="connsiteX0" fmla="*/ 858163 w 858163"/>
                  <a:gd name="connsiteY0" fmla="*/ 864086 h 864086"/>
                  <a:gd name="connsiteX1" fmla="*/ 853725 w 858163"/>
                  <a:gd name="connsiteY1" fmla="*/ 776187 h 864086"/>
                  <a:gd name="connsiteX2" fmla="*/ 558874 w 858163"/>
                  <a:gd name="connsiteY2" fmla="*/ 70926 h 864086"/>
                  <a:gd name="connsiteX3" fmla="*/ 494412 w 858163"/>
                  <a:gd name="connsiteY3" fmla="*/ 0 h 864086"/>
                  <a:gd name="connsiteX4" fmla="*/ 0 w 858163"/>
                  <a:gd name="connsiteY4" fmla="*/ 494412 h 864086"/>
                  <a:gd name="connsiteX5" fmla="*/ 56367 w 858163"/>
                  <a:gd name="connsiteY5" fmla="*/ 562729 h 864086"/>
                  <a:gd name="connsiteX6" fmla="*/ 150163 w 858163"/>
                  <a:gd name="connsiteY6" fmla="*/ 785630 h 864086"/>
                  <a:gd name="connsiteX7" fmla="*/ 158072 w 858163"/>
                  <a:gd name="connsiteY7" fmla="*/ 864086 h 864086"/>
                  <a:gd name="connsiteX8" fmla="*/ 858163 w 858163"/>
                  <a:gd name="connsiteY8" fmla="*/ 864086 h 86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163" h="864086">
                    <a:moveTo>
                      <a:pt x="858163" y="864086"/>
                    </a:moveTo>
                    <a:lnTo>
                      <a:pt x="853725" y="776187"/>
                    </a:lnTo>
                    <a:cubicBezTo>
                      <a:pt x="826664" y="509720"/>
                      <a:pt x="720412" y="266665"/>
                      <a:pt x="558874" y="70926"/>
                    </a:cubicBezTo>
                    <a:lnTo>
                      <a:pt x="494412" y="0"/>
                    </a:lnTo>
                    <a:lnTo>
                      <a:pt x="0" y="494412"/>
                    </a:lnTo>
                    <a:lnTo>
                      <a:pt x="56367" y="562729"/>
                    </a:lnTo>
                    <a:cubicBezTo>
                      <a:pt x="101176" y="629055"/>
                      <a:pt x="133555" y="704470"/>
                      <a:pt x="150163" y="785630"/>
                    </a:cubicBezTo>
                    <a:lnTo>
                      <a:pt x="158072" y="864086"/>
                    </a:lnTo>
                    <a:lnTo>
                      <a:pt x="858163" y="864086"/>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任意多边形 3"/>
              <p:cNvSpPr/>
              <p:nvPr/>
            </p:nvSpPr>
            <p:spPr>
              <a:xfrm rot="16200000" flipV="1">
                <a:off x="7152547" y="1048637"/>
                <a:ext cx="893801" cy="871257"/>
              </a:xfrm>
              <a:custGeom>
                <a:avLst/>
                <a:gdLst>
                  <a:gd name="connsiteX0" fmla="*/ 892845 w 892845"/>
                  <a:gd name="connsiteY0" fmla="*/ 493707 h 872100"/>
                  <a:gd name="connsiteX1" fmla="*/ 399139 w 892845"/>
                  <a:gd name="connsiteY1" fmla="*/ 0 h 872100"/>
                  <a:gd name="connsiteX2" fmla="*/ 314751 w 892845"/>
                  <a:gd name="connsiteY2" fmla="*/ 69627 h 872100"/>
                  <a:gd name="connsiteX3" fmla="*/ 91850 w 892845"/>
                  <a:gd name="connsiteY3" fmla="*/ 163423 h 872100"/>
                  <a:gd name="connsiteX4" fmla="*/ 0 w 892845"/>
                  <a:gd name="connsiteY4" fmla="*/ 172682 h 872100"/>
                  <a:gd name="connsiteX5" fmla="*/ 0 w 892845"/>
                  <a:gd name="connsiteY5" fmla="*/ 872100 h 872100"/>
                  <a:gd name="connsiteX6" fmla="*/ 101293 w 892845"/>
                  <a:gd name="connsiteY6" fmla="*/ 866985 h 872100"/>
                  <a:gd name="connsiteX7" fmla="*/ 806554 w 892845"/>
                  <a:gd name="connsiteY7" fmla="*/ 572134 h 872100"/>
                  <a:gd name="connsiteX8" fmla="*/ 892845 w 892845"/>
                  <a:gd name="connsiteY8" fmla="*/ 493707 h 87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845" h="872100">
                    <a:moveTo>
                      <a:pt x="892845" y="493707"/>
                    </a:moveTo>
                    <a:lnTo>
                      <a:pt x="399139" y="0"/>
                    </a:lnTo>
                    <a:lnTo>
                      <a:pt x="314751" y="69627"/>
                    </a:lnTo>
                    <a:cubicBezTo>
                      <a:pt x="248424" y="114436"/>
                      <a:pt x="173010" y="146815"/>
                      <a:pt x="91850" y="163423"/>
                    </a:cubicBezTo>
                    <a:lnTo>
                      <a:pt x="0" y="172682"/>
                    </a:lnTo>
                    <a:lnTo>
                      <a:pt x="0" y="872100"/>
                    </a:lnTo>
                    <a:lnTo>
                      <a:pt x="101293" y="866985"/>
                    </a:lnTo>
                    <a:cubicBezTo>
                      <a:pt x="367759" y="839924"/>
                      <a:pt x="610815" y="733672"/>
                      <a:pt x="806554" y="572134"/>
                    </a:cubicBezTo>
                    <a:lnTo>
                      <a:pt x="892845" y="49370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任意多边形 4"/>
              <p:cNvSpPr/>
              <p:nvPr/>
            </p:nvSpPr>
            <p:spPr>
              <a:xfrm rot="16200000" flipV="1">
                <a:off x="8931564" y="1061335"/>
                <a:ext cx="879514" cy="860148"/>
              </a:xfrm>
              <a:custGeom>
                <a:avLst/>
                <a:gdLst>
                  <a:gd name="connsiteX0" fmla="*/ 879105 w 879105"/>
                  <a:gd name="connsiteY0" fmla="*/ 365905 h 860243"/>
                  <a:gd name="connsiteX1" fmla="*/ 806554 w 879105"/>
                  <a:gd name="connsiteY1" fmla="*/ 299966 h 860243"/>
                  <a:gd name="connsiteX2" fmla="*/ 101293 w 879105"/>
                  <a:gd name="connsiteY2" fmla="*/ 5115 h 860243"/>
                  <a:gd name="connsiteX3" fmla="*/ 0 w 879105"/>
                  <a:gd name="connsiteY3" fmla="*/ 0 h 860243"/>
                  <a:gd name="connsiteX4" fmla="*/ 0 w 879105"/>
                  <a:gd name="connsiteY4" fmla="*/ 699417 h 860243"/>
                  <a:gd name="connsiteX5" fmla="*/ 91850 w 879105"/>
                  <a:gd name="connsiteY5" fmla="*/ 708677 h 860243"/>
                  <a:gd name="connsiteX6" fmla="*/ 314751 w 879105"/>
                  <a:gd name="connsiteY6" fmla="*/ 802473 h 860243"/>
                  <a:gd name="connsiteX7" fmla="*/ 384768 w 879105"/>
                  <a:gd name="connsiteY7" fmla="*/ 860243 h 860243"/>
                  <a:gd name="connsiteX8" fmla="*/ 879105 w 879105"/>
                  <a:gd name="connsiteY8" fmla="*/ 365905 h 86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9105" h="860243">
                    <a:moveTo>
                      <a:pt x="879105" y="365905"/>
                    </a:moveTo>
                    <a:lnTo>
                      <a:pt x="806554" y="299966"/>
                    </a:lnTo>
                    <a:cubicBezTo>
                      <a:pt x="610815" y="138428"/>
                      <a:pt x="367759" y="32175"/>
                      <a:pt x="101293" y="5115"/>
                    </a:cubicBezTo>
                    <a:lnTo>
                      <a:pt x="0" y="0"/>
                    </a:lnTo>
                    <a:lnTo>
                      <a:pt x="0" y="699417"/>
                    </a:lnTo>
                    <a:lnTo>
                      <a:pt x="91850" y="708677"/>
                    </a:lnTo>
                    <a:cubicBezTo>
                      <a:pt x="173010" y="725284"/>
                      <a:pt x="248424" y="757664"/>
                      <a:pt x="314751" y="802473"/>
                    </a:cubicBezTo>
                    <a:lnTo>
                      <a:pt x="384768" y="860243"/>
                    </a:lnTo>
                    <a:lnTo>
                      <a:pt x="879105" y="365905"/>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任意多边形 5"/>
              <p:cNvSpPr/>
              <p:nvPr/>
            </p:nvSpPr>
            <p:spPr>
              <a:xfrm rot="16200000" flipV="1">
                <a:off x="7143023" y="1996415"/>
                <a:ext cx="898564" cy="860148"/>
              </a:xfrm>
              <a:custGeom>
                <a:avLst/>
                <a:gdLst>
                  <a:gd name="connsiteX0" fmla="*/ 899321 w 899321"/>
                  <a:gd name="connsiteY0" fmla="*/ 859943 h 859943"/>
                  <a:gd name="connsiteX1" fmla="*/ 899321 w 899321"/>
                  <a:gd name="connsiteY1" fmla="*/ 161624 h 859943"/>
                  <a:gd name="connsiteX2" fmla="*/ 785630 w 899321"/>
                  <a:gd name="connsiteY2" fmla="*/ 150163 h 859943"/>
                  <a:gd name="connsiteX3" fmla="*/ 562729 w 899321"/>
                  <a:gd name="connsiteY3" fmla="*/ 56367 h 859943"/>
                  <a:gd name="connsiteX4" fmla="*/ 494412 w 899321"/>
                  <a:gd name="connsiteY4" fmla="*/ 0 h 859943"/>
                  <a:gd name="connsiteX5" fmla="*/ 0 w 899321"/>
                  <a:gd name="connsiteY5" fmla="*/ 494412 h 859943"/>
                  <a:gd name="connsiteX6" fmla="*/ 70926 w 899321"/>
                  <a:gd name="connsiteY6" fmla="*/ 558874 h 859943"/>
                  <a:gd name="connsiteX7" fmla="*/ 776187 w 899321"/>
                  <a:gd name="connsiteY7" fmla="*/ 853725 h 859943"/>
                  <a:gd name="connsiteX8" fmla="*/ 899321 w 899321"/>
                  <a:gd name="connsiteY8" fmla="*/ 859943 h 85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321" h="859943">
                    <a:moveTo>
                      <a:pt x="899321" y="859943"/>
                    </a:moveTo>
                    <a:lnTo>
                      <a:pt x="899321" y="161624"/>
                    </a:lnTo>
                    <a:lnTo>
                      <a:pt x="785630" y="150163"/>
                    </a:lnTo>
                    <a:cubicBezTo>
                      <a:pt x="704470" y="133555"/>
                      <a:pt x="629056" y="101176"/>
                      <a:pt x="562729" y="56367"/>
                    </a:cubicBezTo>
                    <a:lnTo>
                      <a:pt x="494412" y="0"/>
                    </a:lnTo>
                    <a:lnTo>
                      <a:pt x="0" y="494412"/>
                    </a:lnTo>
                    <a:lnTo>
                      <a:pt x="70926" y="558874"/>
                    </a:lnTo>
                    <a:cubicBezTo>
                      <a:pt x="266665" y="720412"/>
                      <a:pt x="509721" y="826664"/>
                      <a:pt x="776187" y="853725"/>
                    </a:cubicBezTo>
                    <a:lnTo>
                      <a:pt x="899321" y="85994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任意多边形 6"/>
              <p:cNvSpPr/>
              <p:nvPr/>
            </p:nvSpPr>
            <p:spPr>
              <a:xfrm rot="16200000" flipV="1">
                <a:off x="8931562" y="1996413"/>
                <a:ext cx="890626" cy="852213"/>
              </a:xfrm>
              <a:custGeom>
                <a:avLst/>
                <a:gdLst>
                  <a:gd name="connsiteX0" fmla="*/ 890673 w 890673"/>
                  <a:gd name="connsiteY0" fmla="*/ 698318 h 852480"/>
                  <a:gd name="connsiteX1" fmla="*/ 890673 w 890673"/>
                  <a:gd name="connsiteY1" fmla="*/ 0 h 852480"/>
                  <a:gd name="connsiteX2" fmla="*/ 767539 w 890673"/>
                  <a:gd name="connsiteY2" fmla="*/ 6218 h 852480"/>
                  <a:gd name="connsiteX3" fmla="*/ 62278 w 890673"/>
                  <a:gd name="connsiteY3" fmla="*/ 301069 h 852480"/>
                  <a:gd name="connsiteX4" fmla="*/ 0 w 890673"/>
                  <a:gd name="connsiteY4" fmla="*/ 357671 h 852480"/>
                  <a:gd name="connsiteX5" fmla="*/ 494809 w 890673"/>
                  <a:gd name="connsiteY5" fmla="*/ 852480 h 852480"/>
                  <a:gd name="connsiteX6" fmla="*/ 554081 w 890673"/>
                  <a:gd name="connsiteY6" fmla="*/ 803576 h 852480"/>
                  <a:gd name="connsiteX7" fmla="*/ 776982 w 890673"/>
                  <a:gd name="connsiteY7" fmla="*/ 709780 h 852480"/>
                  <a:gd name="connsiteX8" fmla="*/ 890673 w 890673"/>
                  <a:gd name="connsiteY8" fmla="*/ 698318 h 85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673" h="852480">
                    <a:moveTo>
                      <a:pt x="890673" y="698318"/>
                    </a:moveTo>
                    <a:lnTo>
                      <a:pt x="890673" y="0"/>
                    </a:lnTo>
                    <a:lnTo>
                      <a:pt x="767539" y="6218"/>
                    </a:lnTo>
                    <a:cubicBezTo>
                      <a:pt x="501073" y="33278"/>
                      <a:pt x="258017" y="139531"/>
                      <a:pt x="62278" y="301069"/>
                    </a:cubicBezTo>
                    <a:lnTo>
                      <a:pt x="0" y="357671"/>
                    </a:lnTo>
                    <a:lnTo>
                      <a:pt x="494809" y="852480"/>
                    </a:lnTo>
                    <a:lnTo>
                      <a:pt x="554081" y="803576"/>
                    </a:lnTo>
                    <a:cubicBezTo>
                      <a:pt x="620408" y="758767"/>
                      <a:pt x="695822" y="726387"/>
                      <a:pt x="776982" y="709780"/>
                    </a:cubicBezTo>
                    <a:lnTo>
                      <a:pt x="890673" y="698318"/>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任意多边形 11"/>
              <p:cNvSpPr/>
              <p:nvPr/>
            </p:nvSpPr>
            <p:spPr>
              <a:xfrm rot="16200000" flipV="1">
                <a:off x="8534025" y="2408392"/>
                <a:ext cx="871575" cy="879192"/>
              </a:xfrm>
              <a:custGeom>
                <a:avLst/>
                <a:gdLst>
                  <a:gd name="connsiteX0" fmla="*/ 871424 w 871424"/>
                  <a:gd name="connsiteY0" fmla="*/ 493707 h 879452"/>
                  <a:gd name="connsiteX1" fmla="*/ 377717 w 871424"/>
                  <a:gd name="connsiteY1" fmla="*/ 0 h 879452"/>
                  <a:gd name="connsiteX2" fmla="*/ 299290 w 871424"/>
                  <a:gd name="connsiteY2" fmla="*/ 86292 h 879452"/>
                  <a:gd name="connsiteX3" fmla="*/ 4439 w 871424"/>
                  <a:gd name="connsiteY3" fmla="*/ 791553 h 879452"/>
                  <a:gd name="connsiteX4" fmla="*/ 0 w 871424"/>
                  <a:gd name="connsiteY4" fmla="*/ 879452 h 879452"/>
                  <a:gd name="connsiteX5" fmla="*/ 700092 w 871424"/>
                  <a:gd name="connsiteY5" fmla="*/ 879452 h 879452"/>
                  <a:gd name="connsiteX6" fmla="*/ 708001 w 871424"/>
                  <a:gd name="connsiteY6" fmla="*/ 800996 h 879452"/>
                  <a:gd name="connsiteX7" fmla="*/ 801797 w 871424"/>
                  <a:gd name="connsiteY7" fmla="*/ 578095 h 879452"/>
                  <a:gd name="connsiteX8" fmla="*/ 871424 w 871424"/>
                  <a:gd name="connsiteY8" fmla="*/ 493707 h 87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24" h="879452">
                    <a:moveTo>
                      <a:pt x="871424" y="493707"/>
                    </a:moveTo>
                    <a:lnTo>
                      <a:pt x="377717" y="0"/>
                    </a:lnTo>
                    <a:lnTo>
                      <a:pt x="299290" y="86292"/>
                    </a:lnTo>
                    <a:cubicBezTo>
                      <a:pt x="137752" y="282031"/>
                      <a:pt x="31500" y="525086"/>
                      <a:pt x="4439" y="791553"/>
                    </a:cubicBezTo>
                    <a:lnTo>
                      <a:pt x="0" y="879452"/>
                    </a:lnTo>
                    <a:lnTo>
                      <a:pt x="700092" y="879452"/>
                    </a:lnTo>
                    <a:lnTo>
                      <a:pt x="708001" y="800996"/>
                    </a:lnTo>
                    <a:cubicBezTo>
                      <a:pt x="724609" y="719836"/>
                      <a:pt x="756988" y="644421"/>
                      <a:pt x="801797" y="578095"/>
                    </a:cubicBezTo>
                    <a:lnTo>
                      <a:pt x="871424" y="49370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任意多边形 25"/>
              <p:cNvSpPr/>
              <p:nvPr/>
            </p:nvSpPr>
            <p:spPr>
              <a:xfrm rot="16200000" flipV="1">
                <a:off x="7588181" y="2405220"/>
                <a:ext cx="862051" cy="898236"/>
              </a:xfrm>
              <a:custGeom>
                <a:avLst/>
                <a:gdLst>
                  <a:gd name="connsiteX0" fmla="*/ 861229 w 861229"/>
                  <a:gd name="connsiteY0" fmla="*/ 404291 h 898628"/>
                  <a:gd name="connsiteX1" fmla="*/ 803459 w 861229"/>
                  <a:gd name="connsiteY1" fmla="*/ 334273 h 898628"/>
                  <a:gd name="connsiteX2" fmla="*/ 709663 w 861229"/>
                  <a:gd name="connsiteY2" fmla="*/ 111372 h 898628"/>
                  <a:gd name="connsiteX3" fmla="*/ 698436 w 861229"/>
                  <a:gd name="connsiteY3" fmla="*/ 0 h 898628"/>
                  <a:gd name="connsiteX4" fmla="*/ 0 w 861229"/>
                  <a:gd name="connsiteY4" fmla="*/ 0 h 898628"/>
                  <a:gd name="connsiteX5" fmla="*/ 6101 w 861229"/>
                  <a:gd name="connsiteY5" fmla="*/ 120815 h 898628"/>
                  <a:gd name="connsiteX6" fmla="*/ 300952 w 861229"/>
                  <a:gd name="connsiteY6" fmla="*/ 826076 h 898628"/>
                  <a:gd name="connsiteX7" fmla="*/ 366892 w 861229"/>
                  <a:gd name="connsiteY7" fmla="*/ 898628 h 898628"/>
                  <a:gd name="connsiteX8" fmla="*/ 861229 w 861229"/>
                  <a:gd name="connsiteY8" fmla="*/ 404291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229" h="898628">
                    <a:moveTo>
                      <a:pt x="861229" y="404291"/>
                    </a:moveTo>
                    <a:lnTo>
                      <a:pt x="803459" y="334273"/>
                    </a:lnTo>
                    <a:cubicBezTo>
                      <a:pt x="758650" y="267946"/>
                      <a:pt x="726271" y="192532"/>
                      <a:pt x="709663" y="111372"/>
                    </a:cubicBezTo>
                    <a:lnTo>
                      <a:pt x="698436" y="0"/>
                    </a:lnTo>
                    <a:lnTo>
                      <a:pt x="0" y="0"/>
                    </a:lnTo>
                    <a:lnTo>
                      <a:pt x="6101" y="120815"/>
                    </a:lnTo>
                    <a:cubicBezTo>
                      <a:pt x="33162" y="387282"/>
                      <a:pt x="139414" y="630337"/>
                      <a:pt x="300952" y="826076"/>
                    </a:cubicBezTo>
                    <a:lnTo>
                      <a:pt x="366892" y="898628"/>
                    </a:lnTo>
                    <a:lnTo>
                      <a:pt x="861229" y="404291"/>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cxnSp>
        <p:nvCxnSpPr>
          <p:cNvPr id="29" name="直接连接符 28"/>
          <p:cNvCxnSpPr/>
          <p:nvPr/>
        </p:nvCxnSpPr>
        <p:spPr>
          <a:xfrm flipV="1">
            <a:off x="6711950" y="1546225"/>
            <a:ext cx="406400" cy="751205"/>
          </a:xfrm>
          <a:prstGeom prst="line">
            <a:avLst/>
          </a:prstGeom>
          <a:solidFill>
            <a:srgbClr val="002060"/>
          </a:solidFill>
          <a:ln w="158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131050" y="1546225"/>
            <a:ext cx="1244600" cy="0"/>
          </a:xfrm>
          <a:prstGeom prst="line">
            <a:avLst/>
          </a:prstGeom>
          <a:solidFill>
            <a:srgbClr val="002060"/>
          </a:solidFill>
          <a:ln w="158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7489825" y="2564130"/>
            <a:ext cx="482600" cy="469900"/>
          </a:xfrm>
          <a:prstGeom prst="line">
            <a:avLst/>
          </a:prstGeom>
          <a:solidFill>
            <a:srgbClr val="0070C0"/>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972425" y="2560955"/>
            <a:ext cx="1079500" cy="0"/>
          </a:xfrm>
          <a:prstGeom prst="line">
            <a:avLst/>
          </a:prstGeom>
          <a:solidFill>
            <a:srgbClr val="0070C0"/>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bwMode="auto">
          <a:xfrm>
            <a:off x="7502525" y="3419475"/>
            <a:ext cx="381000" cy="479425"/>
          </a:xfrm>
          <a:prstGeom prst="line">
            <a:avLst/>
          </a:prstGeom>
          <a:solidFill>
            <a:srgbClr val="002060"/>
          </a:solidFill>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bwMode="auto">
          <a:xfrm>
            <a:off x="7883525" y="3883025"/>
            <a:ext cx="1041400" cy="0"/>
          </a:xfrm>
          <a:prstGeom prst="line">
            <a:avLst/>
          </a:prstGeom>
          <a:solidFill>
            <a:srgbClr val="002060"/>
          </a:solidFill>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0253" name="矩形 12"/>
          <p:cNvSpPr>
            <a:spLocks noChangeArrowheads="1"/>
          </p:cNvSpPr>
          <p:nvPr/>
        </p:nvSpPr>
        <p:spPr bwMode="auto">
          <a:xfrm>
            <a:off x="8924925" y="3711575"/>
            <a:ext cx="868680" cy="368300"/>
          </a:xfrm>
          <a:prstGeom prst="rect">
            <a:avLst/>
          </a:prstGeom>
          <a:noFill/>
          <a:ln w="9525">
            <a:noFill/>
            <a:miter lim="800000"/>
          </a:ln>
        </p:spPr>
        <p:txBody>
          <a:bodyPr wrap="none">
            <a:spAutoFit/>
          </a:bodyPr>
          <a:lstStyle/>
          <a:p>
            <a:pPr algn="l"/>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本土化</a:t>
            </a:r>
          </a:p>
        </p:txBody>
      </p:sp>
      <p:sp>
        <p:nvSpPr>
          <p:cNvPr id="10254" name="矩形 13"/>
          <p:cNvSpPr>
            <a:spLocks noChangeArrowheads="1"/>
          </p:cNvSpPr>
          <p:nvPr/>
        </p:nvSpPr>
        <p:spPr bwMode="auto">
          <a:xfrm>
            <a:off x="2771775" y="2335530"/>
            <a:ext cx="1097280" cy="368300"/>
          </a:xfrm>
          <a:prstGeom prst="rect">
            <a:avLst/>
          </a:prstGeom>
          <a:noFill/>
          <a:ln w="9525">
            <a:noFill/>
            <a:miter lim="800000"/>
          </a:ln>
        </p:spPr>
        <p:txBody>
          <a:bodyPr wrap="none">
            <a:spAutoFit/>
          </a:bodyPr>
          <a:lstStyle/>
          <a:p>
            <a:pPr algn="l"/>
            <a:r>
              <a:rPr lang="zh-CN" altLang="en-US">
                <a:solidFill>
                  <a:schemeClr val="tx1">
                    <a:lumMod val="75000"/>
                    <a:lumOff val="25000"/>
                  </a:schemeClr>
                </a:solidFill>
                <a:latin typeface="微软雅黑" panose="020B0503020204020204" pitchFamily="34" charset="-122"/>
                <a:ea typeface="微软雅黑" panose="020B0503020204020204" pitchFamily="34" charset="-122"/>
              </a:rPr>
              <a:t>主题导向</a:t>
            </a:r>
          </a:p>
        </p:txBody>
      </p:sp>
      <p:sp>
        <p:nvSpPr>
          <p:cNvPr id="10255" name="矩形 14"/>
          <p:cNvSpPr>
            <a:spLocks noChangeArrowheads="1"/>
          </p:cNvSpPr>
          <p:nvPr/>
        </p:nvSpPr>
        <p:spPr bwMode="auto">
          <a:xfrm>
            <a:off x="2179955" y="1409700"/>
            <a:ext cx="2011680" cy="368300"/>
          </a:xfrm>
          <a:prstGeom prst="rect">
            <a:avLst/>
          </a:prstGeom>
          <a:noFill/>
          <a:ln w="9525">
            <a:noFill/>
            <a:miter lim="800000"/>
          </a:ln>
        </p:spPr>
        <p:txBody>
          <a:bodyPr wrap="none">
            <a:spAutoFit/>
          </a:bodyPr>
          <a:lstStyle/>
          <a:p>
            <a:pPr algn="l"/>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注重高阶业务视角</a:t>
            </a:r>
          </a:p>
        </p:txBody>
      </p:sp>
      <p:cxnSp>
        <p:nvCxnSpPr>
          <p:cNvPr id="36" name="直接连接符 35"/>
          <p:cNvCxnSpPr/>
          <p:nvPr/>
        </p:nvCxnSpPr>
        <p:spPr>
          <a:xfrm flipH="1" flipV="1">
            <a:off x="5534025" y="1587500"/>
            <a:ext cx="406400" cy="751205"/>
          </a:xfrm>
          <a:prstGeom prst="line">
            <a:avLst/>
          </a:prstGeom>
          <a:solidFill>
            <a:srgbClr val="002060"/>
          </a:solidFill>
          <a:ln w="158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4289425" y="1593850"/>
            <a:ext cx="1244600" cy="0"/>
          </a:xfrm>
          <a:prstGeom prst="line">
            <a:avLst/>
          </a:prstGeom>
          <a:solidFill>
            <a:srgbClr val="002060"/>
          </a:solidFill>
          <a:ln w="158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flipV="1">
            <a:off x="4933950" y="2516505"/>
            <a:ext cx="482600" cy="469900"/>
          </a:xfrm>
          <a:prstGeom prst="line">
            <a:avLst/>
          </a:prstGeom>
          <a:solidFill>
            <a:srgbClr val="0070C0"/>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3869055" y="2519680"/>
            <a:ext cx="1079500" cy="0"/>
          </a:xfrm>
          <a:prstGeom prst="line">
            <a:avLst/>
          </a:prstGeom>
          <a:solidFill>
            <a:srgbClr val="0070C0"/>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bwMode="auto">
          <a:xfrm flipH="1">
            <a:off x="4953000" y="3434080"/>
            <a:ext cx="381000" cy="479425"/>
          </a:xfrm>
          <a:prstGeom prst="line">
            <a:avLst/>
          </a:prstGeom>
          <a:solidFill>
            <a:srgbClr val="002060"/>
          </a:solidFill>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bwMode="auto">
          <a:xfrm flipH="1">
            <a:off x="3938905" y="3901440"/>
            <a:ext cx="1041400" cy="0"/>
          </a:xfrm>
          <a:prstGeom prst="line">
            <a:avLst/>
          </a:prstGeom>
          <a:solidFill>
            <a:srgbClr val="002060"/>
          </a:solidFill>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bwMode="auto">
          <a:xfrm>
            <a:off x="6804025" y="4165600"/>
            <a:ext cx="381000" cy="479425"/>
          </a:xfrm>
          <a:prstGeom prst="line">
            <a:avLst/>
          </a:prstGeom>
          <a:solidFill>
            <a:srgbClr val="002060"/>
          </a:solidFill>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bwMode="auto">
          <a:xfrm>
            <a:off x="7185025" y="4645025"/>
            <a:ext cx="1041400" cy="0"/>
          </a:xfrm>
          <a:prstGeom prst="line">
            <a:avLst/>
          </a:prstGeom>
          <a:solidFill>
            <a:srgbClr val="002060"/>
          </a:solidFill>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bwMode="auto">
          <a:xfrm flipH="1">
            <a:off x="5603875" y="4243705"/>
            <a:ext cx="381000" cy="479425"/>
          </a:xfrm>
          <a:prstGeom prst="line">
            <a:avLst/>
          </a:prstGeom>
          <a:solidFill>
            <a:srgbClr val="002060"/>
          </a:solidFill>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bwMode="auto">
          <a:xfrm flipH="1">
            <a:off x="4589780" y="4711065"/>
            <a:ext cx="1041400" cy="0"/>
          </a:xfrm>
          <a:prstGeom prst="line">
            <a:avLst/>
          </a:prstGeom>
          <a:solidFill>
            <a:srgbClr val="002060"/>
          </a:solidFill>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9" name="矩形 13"/>
          <p:cNvSpPr>
            <a:spLocks noChangeArrowheads="1"/>
          </p:cNvSpPr>
          <p:nvPr/>
        </p:nvSpPr>
        <p:spPr bwMode="auto">
          <a:xfrm>
            <a:off x="1400175" y="3717290"/>
            <a:ext cx="2468880" cy="368300"/>
          </a:xfrm>
          <a:prstGeom prst="rect">
            <a:avLst/>
          </a:prstGeom>
          <a:noFill/>
          <a:ln w="9525">
            <a:noFill/>
            <a:miter lim="800000"/>
          </a:ln>
        </p:spPr>
        <p:txBody>
          <a:bodyPr wrap="none">
            <a:spAutoFit/>
          </a:bodyPr>
          <a:lstStyle/>
          <a:p>
            <a:pPr algn="l"/>
            <a:r>
              <a:rPr lang="zh-CN" altLang="en-US">
                <a:solidFill>
                  <a:schemeClr val="tx1">
                    <a:lumMod val="75000"/>
                    <a:lumOff val="25000"/>
                  </a:schemeClr>
                </a:solidFill>
                <a:latin typeface="微软雅黑" panose="020B0503020204020204" pitchFamily="34" charset="-122"/>
                <a:ea typeface="微软雅黑" panose="020B0503020204020204" pitchFamily="34" charset="-122"/>
              </a:rPr>
              <a:t>行业和企业级数据标准</a:t>
            </a:r>
          </a:p>
        </p:txBody>
      </p:sp>
      <p:sp>
        <p:nvSpPr>
          <p:cNvPr id="50" name="矩形 13"/>
          <p:cNvSpPr>
            <a:spLocks noChangeArrowheads="1"/>
          </p:cNvSpPr>
          <p:nvPr/>
        </p:nvSpPr>
        <p:spPr bwMode="auto">
          <a:xfrm>
            <a:off x="8248650" y="4449445"/>
            <a:ext cx="2240280" cy="368300"/>
          </a:xfrm>
          <a:prstGeom prst="rect">
            <a:avLst/>
          </a:prstGeom>
          <a:noFill/>
          <a:ln w="9525">
            <a:noFill/>
            <a:miter lim="800000"/>
          </a:ln>
        </p:spPr>
        <p:txBody>
          <a:bodyPr wrap="none">
            <a:spAutoFit/>
          </a:bodyPr>
          <a:lstStyle/>
          <a:p>
            <a:pPr algn="l"/>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方法论的综合、精简</a:t>
            </a:r>
          </a:p>
        </p:txBody>
      </p:sp>
      <p:sp>
        <p:nvSpPr>
          <p:cNvPr id="51" name="矩形 13"/>
          <p:cNvSpPr>
            <a:spLocks noChangeArrowheads="1"/>
          </p:cNvSpPr>
          <p:nvPr/>
        </p:nvSpPr>
        <p:spPr bwMode="auto">
          <a:xfrm>
            <a:off x="9051925" y="2379345"/>
            <a:ext cx="2468880" cy="368300"/>
          </a:xfrm>
          <a:prstGeom prst="rect">
            <a:avLst/>
          </a:prstGeom>
          <a:noFill/>
          <a:ln w="9525">
            <a:noFill/>
            <a:miter lim="800000"/>
          </a:ln>
        </p:spPr>
        <p:txBody>
          <a:bodyPr wrap="none">
            <a:spAutoFit/>
          </a:bodyPr>
          <a:lstStyle/>
          <a:p>
            <a:pPr algn="l"/>
            <a:r>
              <a:rPr lang="zh-CN" altLang="en-US">
                <a:solidFill>
                  <a:schemeClr val="tx1">
                    <a:lumMod val="75000"/>
                    <a:lumOff val="25000"/>
                  </a:schemeClr>
                </a:solidFill>
                <a:latin typeface="微软雅黑" panose="020B0503020204020204" pitchFamily="34" charset="-122"/>
                <a:ea typeface="微软雅黑" panose="020B0503020204020204" pitchFamily="34" charset="-122"/>
              </a:rPr>
              <a:t>图形与储藏库一致交互</a:t>
            </a:r>
          </a:p>
        </p:txBody>
      </p:sp>
      <p:sp>
        <p:nvSpPr>
          <p:cNvPr id="52" name="矩形 13"/>
          <p:cNvSpPr>
            <a:spLocks noChangeArrowheads="1"/>
          </p:cNvSpPr>
          <p:nvPr/>
        </p:nvSpPr>
        <p:spPr bwMode="auto">
          <a:xfrm>
            <a:off x="8505825" y="1362075"/>
            <a:ext cx="1554480" cy="368300"/>
          </a:xfrm>
          <a:prstGeom prst="rect">
            <a:avLst/>
          </a:prstGeom>
          <a:noFill/>
          <a:ln w="9525">
            <a:noFill/>
            <a:miter lim="800000"/>
          </a:ln>
        </p:spPr>
        <p:txBody>
          <a:bodyPr wrap="none">
            <a:spAutoFit/>
          </a:bodyPr>
          <a:lstStyle/>
          <a:p>
            <a:pPr algn="l"/>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标准文档导出</a:t>
            </a:r>
          </a:p>
        </p:txBody>
      </p:sp>
      <p:sp>
        <p:nvSpPr>
          <p:cNvPr id="53" name="矩形 13"/>
          <p:cNvSpPr>
            <a:spLocks noChangeArrowheads="1"/>
          </p:cNvSpPr>
          <p:nvPr/>
        </p:nvSpPr>
        <p:spPr bwMode="auto">
          <a:xfrm>
            <a:off x="3288665" y="4526915"/>
            <a:ext cx="1097280" cy="368300"/>
          </a:xfrm>
          <a:prstGeom prst="rect">
            <a:avLst/>
          </a:prstGeom>
          <a:noFill/>
          <a:ln w="9525">
            <a:noFill/>
            <a:miter lim="800000"/>
          </a:ln>
        </p:spPr>
        <p:txBody>
          <a:bodyPr wrap="none">
            <a:spAutoFit/>
          </a:bodyPr>
          <a:lstStyle/>
          <a:p>
            <a:pPr algn="l"/>
            <a:r>
              <a:rPr lang="zh-CN" altLang="en-US">
                <a:solidFill>
                  <a:schemeClr val="tx1">
                    <a:lumMod val="75000"/>
                    <a:lumOff val="25000"/>
                  </a:schemeClr>
                </a:solidFill>
                <a:latin typeface="微软雅黑" panose="020B0503020204020204" pitchFamily="34" charset="-122"/>
                <a:ea typeface="微软雅黑" panose="020B0503020204020204" pitchFamily="34" charset="-122"/>
              </a:rPr>
              <a:t>验证支持</a:t>
            </a:r>
          </a:p>
        </p:txBody>
      </p:sp>
      <p:sp>
        <p:nvSpPr>
          <p:cNvPr id="55" name="文本框 54"/>
          <p:cNvSpPr txBox="1"/>
          <p:nvPr/>
        </p:nvSpPr>
        <p:spPr>
          <a:xfrm>
            <a:off x="6064111" y="2779152"/>
            <a:ext cx="681990" cy="922020"/>
          </a:xfrm>
          <a:prstGeom prst="rect">
            <a:avLst/>
          </a:prstGeom>
          <a:noFill/>
        </p:spPr>
        <p:txBody>
          <a:bodyPr wrap="none" rtlCol="0">
            <a:spAutoFit/>
          </a:bodyPr>
          <a:lstStyle/>
          <a:p>
            <a:pPr algn="l"/>
            <a:r>
              <a:rPr lang="en-US" sz="5400" b="1" spc="600" dirty="0">
                <a:solidFill>
                  <a:srgbClr val="00CC99"/>
                </a:solidFill>
                <a:latin typeface="微软雅黑" panose="020B0503020204020204" pitchFamily="34" charset="-122"/>
                <a:ea typeface="微软雅黑" panose="020B0503020204020204" pitchFamily="34" charset="-122"/>
              </a:rPr>
              <a:t>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2367280 w 12192000"/>
              <a:gd name="connsiteY3" fmla="*/ 6858000 h 6858000"/>
              <a:gd name="connsiteX4" fmla="*/ 0 w 12192000"/>
              <a:gd name="connsiteY4" fmla="*/ 368808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858000"/>
                </a:lnTo>
                <a:lnTo>
                  <a:pt x="2367280" y="6858000"/>
                </a:lnTo>
                <a:lnTo>
                  <a:pt x="0" y="36880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9" name="直接连接符 8"/>
          <p:cNvCxnSpPr/>
          <p:nvPr/>
        </p:nvCxnSpPr>
        <p:spPr>
          <a:xfrm>
            <a:off x="447040" y="4033520"/>
            <a:ext cx="1950720" cy="256032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梯形 9"/>
          <p:cNvSpPr/>
          <p:nvPr/>
        </p:nvSpPr>
        <p:spPr>
          <a:xfrm rot="3097609">
            <a:off x="10394417" y="599085"/>
            <a:ext cx="2403343" cy="408757"/>
          </a:xfrm>
          <a:custGeom>
            <a:avLst/>
            <a:gdLst>
              <a:gd name="connsiteX0" fmla="*/ 0 w 2232074"/>
              <a:gd name="connsiteY0" fmla="*/ 396240 h 396240"/>
              <a:gd name="connsiteX1" fmla="*/ 342898 w 2232074"/>
              <a:gd name="connsiteY1" fmla="*/ 0 h 396240"/>
              <a:gd name="connsiteX2" fmla="*/ 1889176 w 2232074"/>
              <a:gd name="connsiteY2" fmla="*/ 0 h 396240"/>
              <a:gd name="connsiteX3" fmla="*/ 2232074 w 2232074"/>
              <a:gd name="connsiteY3" fmla="*/ 396240 h 396240"/>
              <a:gd name="connsiteX4" fmla="*/ 0 w 2232074"/>
              <a:gd name="connsiteY4" fmla="*/ 396240 h 396240"/>
              <a:gd name="connsiteX0-1" fmla="*/ 0 w 2403343"/>
              <a:gd name="connsiteY0-2" fmla="*/ 396240 h 396240"/>
              <a:gd name="connsiteX1-3" fmla="*/ 342898 w 2403343"/>
              <a:gd name="connsiteY1-4" fmla="*/ 0 h 396240"/>
              <a:gd name="connsiteX2-5" fmla="*/ 1889176 w 2403343"/>
              <a:gd name="connsiteY2-6" fmla="*/ 0 h 396240"/>
              <a:gd name="connsiteX3-7" fmla="*/ 2403343 w 2403343"/>
              <a:gd name="connsiteY3-8" fmla="*/ 376342 h 396240"/>
              <a:gd name="connsiteX4-9" fmla="*/ 0 w 2403343"/>
              <a:gd name="connsiteY4-10" fmla="*/ 396240 h 3962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03343" h="396240">
                <a:moveTo>
                  <a:pt x="0" y="396240"/>
                </a:moveTo>
                <a:lnTo>
                  <a:pt x="342898" y="0"/>
                </a:lnTo>
                <a:lnTo>
                  <a:pt x="1889176" y="0"/>
                </a:lnTo>
                <a:lnTo>
                  <a:pt x="2403343" y="376342"/>
                </a:lnTo>
                <a:lnTo>
                  <a:pt x="0" y="396240"/>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9269783">
            <a:off x="10604353" y="-370696"/>
            <a:ext cx="273517" cy="1729452"/>
          </a:xfrm>
          <a:custGeom>
            <a:avLst/>
            <a:gdLst>
              <a:gd name="connsiteX0" fmla="*/ 0 w 261579"/>
              <a:gd name="connsiteY0" fmla="*/ 0 h 1485058"/>
              <a:gd name="connsiteX1" fmla="*/ 261579 w 261579"/>
              <a:gd name="connsiteY1" fmla="*/ 0 h 1485058"/>
              <a:gd name="connsiteX2" fmla="*/ 261579 w 261579"/>
              <a:gd name="connsiteY2" fmla="*/ 1485058 h 1485058"/>
              <a:gd name="connsiteX3" fmla="*/ 0 w 261579"/>
              <a:gd name="connsiteY3" fmla="*/ 1485058 h 1485058"/>
              <a:gd name="connsiteX4" fmla="*/ 0 w 261579"/>
              <a:gd name="connsiteY4" fmla="*/ 0 h 1485058"/>
              <a:gd name="connsiteX0-1" fmla="*/ 0 w 273517"/>
              <a:gd name="connsiteY0-2" fmla="*/ 0 h 1729452"/>
              <a:gd name="connsiteX1-3" fmla="*/ 273517 w 273517"/>
              <a:gd name="connsiteY1-4" fmla="*/ 244394 h 1729452"/>
              <a:gd name="connsiteX2-5" fmla="*/ 273517 w 273517"/>
              <a:gd name="connsiteY2-6" fmla="*/ 1729452 h 1729452"/>
              <a:gd name="connsiteX3-7" fmla="*/ 11938 w 273517"/>
              <a:gd name="connsiteY3-8" fmla="*/ 1729452 h 1729452"/>
              <a:gd name="connsiteX4-9" fmla="*/ 0 w 273517"/>
              <a:gd name="connsiteY4-10" fmla="*/ 0 h 1729452"/>
              <a:gd name="connsiteX0-11" fmla="*/ 0 w 273517"/>
              <a:gd name="connsiteY0-12" fmla="*/ 0 h 1729452"/>
              <a:gd name="connsiteX1-13" fmla="*/ 273517 w 273517"/>
              <a:gd name="connsiteY1-14" fmla="*/ 244394 h 1729452"/>
              <a:gd name="connsiteX2-15" fmla="*/ 273517 w 273517"/>
              <a:gd name="connsiteY2-16" fmla="*/ 1729452 h 1729452"/>
              <a:gd name="connsiteX3-17" fmla="*/ 30113 w 273517"/>
              <a:gd name="connsiteY3-18" fmla="*/ 1496259 h 1729452"/>
              <a:gd name="connsiteX4-19" fmla="*/ 0 w 273517"/>
              <a:gd name="connsiteY4-20" fmla="*/ 0 h 17294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517" h="1729452">
                <a:moveTo>
                  <a:pt x="0" y="0"/>
                </a:moveTo>
                <a:lnTo>
                  <a:pt x="273517" y="244394"/>
                </a:lnTo>
                <a:lnTo>
                  <a:pt x="273517" y="1729452"/>
                </a:lnTo>
                <a:lnTo>
                  <a:pt x="30113" y="1496259"/>
                </a:lnTo>
                <a:cubicBezTo>
                  <a:pt x="26134" y="919775"/>
                  <a:pt x="3979" y="576484"/>
                  <a:pt x="0" y="0"/>
                </a:cubicBezTo>
                <a:close/>
              </a:path>
            </a:pathLst>
          </a:custGeom>
          <a:solidFill>
            <a:srgbClr val="B6D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19156574">
            <a:off x="11658533" y="5724976"/>
            <a:ext cx="301319" cy="1319390"/>
          </a:xfrm>
          <a:custGeom>
            <a:avLst/>
            <a:gdLst>
              <a:gd name="connsiteX0" fmla="*/ 0 w 285860"/>
              <a:gd name="connsiteY0" fmla="*/ 0 h 1224796"/>
              <a:gd name="connsiteX1" fmla="*/ 285860 w 285860"/>
              <a:gd name="connsiteY1" fmla="*/ 0 h 1224796"/>
              <a:gd name="connsiteX2" fmla="*/ 285860 w 285860"/>
              <a:gd name="connsiteY2" fmla="*/ 1224796 h 1224796"/>
              <a:gd name="connsiteX3" fmla="*/ 0 w 285860"/>
              <a:gd name="connsiteY3" fmla="*/ 1224796 h 1224796"/>
              <a:gd name="connsiteX4" fmla="*/ 0 w 285860"/>
              <a:gd name="connsiteY4" fmla="*/ 0 h 1224796"/>
              <a:gd name="connsiteX0-1" fmla="*/ 0 w 301319"/>
              <a:gd name="connsiteY0-2" fmla="*/ 0 h 1319390"/>
              <a:gd name="connsiteX1-3" fmla="*/ 285860 w 301319"/>
              <a:gd name="connsiteY1-4" fmla="*/ 0 h 1319390"/>
              <a:gd name="connsiteX2-5" fmla="*/ 301319 w 301319"/>
              <a:gd name="connsiteY2-6" fmla="*/ 1319390 h 1319390"/>
              <a:gd name="connsiteX3-7" fmla="*/ 0 w 301319"/>
              <a:gd name="connsiteY3-8" fmla="*/ 1224796 h 1319390"/>
              <a:gd name="connsiteX4-9" fmla="*/ 0 w 301319"/>
              <a:gd name="connsiteY4-10" fmla="*/ 0 h 13193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1319" h="1319390">
                <a:moveTo>
                  <a:pt x="0" y="0"/>
                </a:moveTo>
                <a:lnTo>
                  <a:pt x="285860" y="0"/>
                </a:lnTo>
                <a:lnTo>
                  <a:pt x="301319" y="1319390"/>
                </a:lnTo>
                <a:lnTo>
                  <a:pt x="0" y="1224796"/>
                </a:lnTo>
                <a:lnTo>
                  <a:pt x="0" y="0"/>
                </a:lnTo>
                <a:close/>
              </a:path>
            </a:pathLst>
          </a:custGeom>
          <a:solidFill>
            <a:srgbClr val="B6DB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12"/>
          <p:cNvSpPr/>
          <p:nvPr/>
        </p:nvSpPr>
        <p:spPr>
          <a:xfrm rot="19156574">
            <a:off x="11340342" y="6410257"/>
            <a:ext cx="150103" cy="579844"/>
          </a:xfrm>
          <a:custGeom>
            <a:avLst/>
            <a:gdLst>
              <a:gd name="connsiteX0" fmla="*/ 0 w 285860"/>
              <a:gd name="connsiteY0" fmla="*/ 0 h 1224796"/>
              <a:gd name="connsiteX1" fmla="*/ 285860 w 285860"/>
              <a:gd name="connsiteY1" fmla="*/ 0 h 1224796"/>
              <a:gd name="connsiteX2" fmla="*/ 285860 w 285860"/>
              <a:gd name="connsiteY2" fmla="*/ 1224796 h 1224796"/>
              <a:gd name="connsiteX3" fmla="*/ 0 w 285860"/>
              <a:gd name="connsiteY3" fmla="*/ 1224796 h 1224796"/>
              <a:gd name="connsiteX4" fmla="*/ 0 w 285860"/>
              <a:gd name="connsiteY4" fmla="*/ 0 h 1224796"/>
              <a:gd name="connsiteX0-1" fmla="*/ 0 w 301319"/>
              <a:gd name="connsiteY0-2" fmla="*/ 0 h 1319390"/>
              <a:gd name="connsiteX1-3" fmla="*/ 285860 w 301319"/>
              <a:gd name="connsiteY1-4" fmla="*/ 0 h 1319390"/>
              <a:gd name="connsiteX2-5" fmla="*/ 301319 w 301319"/>
              <a:gd name="connsiteY2-6" fmla="*/ 1319390 h 1319390"/>
              <a:gd name="connsiteX3-7" fmla="*/ 0 w 301319"/>
              <a:gd name="connsiteY3-8" fmla="*/ 1224796 h 1319390"/>
              <a:gd name="connsiteX4-9" fmla="*/ 0 w 301319"/>
              <a:gd name="connsiteY4-10" fmla="*/ 0 h 13193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1319" h="1319390">
                <a:moveTo>
                  <a:pt x="0" y="0"/>
                </a:moveTo>
                <a:lnTo>
                  <a:pt x="285860" y="0"/>
                </a:lnTo>
                <a:lnTo>
                  <a:pt x="301319" y="1319390"/>
                </a:lnTo>
                <a:lnTo>
                  <a:pt x="0" y="1224796"/>
                </a:lnTo>
                <a:lnTo>
                  <a:pt x="0" y="0"/>
                </a:lnTo>
                <a:close/>
              </a:path>
            </a:pathLst>
          </a:custGeom>
          <a:solidFill>
            <a:srgbClr val="00CC99">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矩形 14"/>
          <p:cNvSpPr/>
          <p:nvPr/>
        </p:nvSpPr>
        <p:spPr>
          <a:xfrm rot="19194816">
            <a:off x="4420077" y="-382812"/>
            <a:ext cx="281189" cy="3344048"/>
          </a:xfrm>
          <a:custGeom>
            <a:avLst/>
            <a:gdLst>
              <a:gd name="connsiteX0" fmla="*/ 0 w 212459"/>
              <a:gd name="connsiteY0" fmla="*/ 0 h 2345657"/>
              <a:gd name="connsiteX1" fmla="*/ 212459 w 212459"/>
              <a:gd name="connsiteY1" fmla="*/ 0 h 2345657"/>
              <a:gd name="connsiteX2" fmla="*/ 212459 w 212459"/>
              <a:gd name="connsiteY2" fmla="*/ 2345657 h 2345657"/>
              <a:gd name="connsiteX3" fmla="*/ 0 w 212459"/>
              <a:gd name="connsiteY3" fmla="*/ 2345657 h 2345657"/>
              <a:gd name="connsiteX4" fmla="*/ 0 w 212459"/>
              <a:gd name="connsiteY4" fmla="*/ 0 h 2345657"/>
              <a:gd name="connsiteX0-1" fmla="*/ 0 w 221300"/>
              <a:gd name="connsiteY0-2" fmla="*/ 0 h 2427091"/>
              <a:gd name="connsiteX1-3" fmla="*/ 221300 w 221300"/>
              <a:gd name="connsiteY1-4" fmla="*/ 81434 h 2427091"/>
              <a:gd name="connsiteX2-5" fmla="*/ 221300 w 221300"/>
              <a:gd name="connsiteY2-6" fmla="*/ 2427091 h 2427091"/>
              <a:gd name="connsiteX3-7" fmla="*/ 8841 w 221300"/>
              <a:gd name="connsiteY3-8" fmla="*/ 2427091 h 2427091"/>
              <a:gd name="connsiteX4-9" fmla="*/ 0 w 221300"/>
              <a:gd name="connsiteY4-10" fmla="*/ 0 h 2427091"/>
              <a:gd name="connsiteX0-11" fmla="*/ 0 w 221300"/>
              <a:gd name="connsiteY0-12" fmla="*/ 0 h 2427091"/>
              <a:gd name="connsiteX1-13" fmla="*/ 221300 w 221300"/>
              <a:gd name="connsiteY1-14" fmla="*/ 81434 h 2427091"/>
              <a:gd name="connsiteX2-15" fmla="*/ 221300 w 221300"/>
              <a:gd name="connsiteY2-16" fmla="*/ 2427091 h 2427091"/>
              <a:gd name="connsiteX3-17" fmla="*/ 4532 w 221300"/>
              <a:gd name="connsiteY3-18" fmla="*/ 2258968 h 2427091"/>
              <a:gd name="connsiteX4-19" fmla="*/ 0 w 221300"/>
              <a:gd name="connsiteY4-20" fmla="*/ 0 h 24270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1300" h="2427091">
                <a:moveTo>
                  <a:pt x="0" y="0"/>
                </a:moveTo>
                <a:lnTo>
                  <a:pt x="221300" y="81434"/>
                </a:lnTo>
                <a:lnTo>
                  <a:pt x="221300" y="2427091"/>
                </a:lnTo>
                <a:lnTo>
                  <a:pt x="4532" y="2258968"/>
                </a:lnTo>
                <a:cubicBezTo>
                  <a:pt x="3021" y="1505979"/>
                  <a:pt x="1511" y="752989"/>
                  <a:pt x="0" y="0"/>
                </a:cubicBezTo>
                <a:close/>
              </a:path>
            </a:pathLst>
          </a:cu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19065161">
            <a:off x="7987806" y="3488629"/>
            <a:ext cx="319644" cy="3896690"/>
          </a:xfrm>
          <a:custGeom>
            <a:avLst/>
            <a:gdLst>
              <a:gd name="connsiteX0" fmla="*/ 0 w 212459"/>
              <a:gd name="connsiteY0" fmla="*/ 0 h 2345657"/>
              <a:gd name="connsiteX1" fmla="*/ 212459 w 212459"/>
              <a:gd name="connsiteY1" fmla="*/ 0 h 2345657"/>
              <a:gd name="connsiteX2" fmla="*/ 212459 w 212459"/>
              <a:gd name="connsiteY2" fmla="*/ 2345657 h 2345657"/>
              <a:gd name="connsiteX3" fmla="*/ 0 w 212459"/>
              <a:gd name="connsiteY3" fmla="*/ 2345657 h 2345657"/>
              <a:gd name="connsiteX4" fmla="*/ 0 w 212459"/>
              <a:gd name="connsiteY4" fmla="*/ 0 h 2345657"/>
              <a:gd name="connsiteX0-1" fmla="*/ 0 w 221300"/>
              <a:gd name="connsiteY0-2" fmla="*/ 0 h 2427091"/>
              <a:gd name="connsiteX1-3" fmla="*/ 212459 w 221300"/>
              <a:gd name="connsiteY1-4" fmla="*/ 0 h 2427091"/>
              <a:gd name="connsiteX2-5" fmla="*/ 221300 w 221300"/>
              <a:gd name="connsiteY2-6" fmla="*/ 2427091 h 2427091"/>
              <a:gd name="connsiteX3-7" fmla="*/ 0 w 221300"/>
              <a:gd name="connsiteY3-8" fmla="*/ 2345657 h 2427091"/>
              <a:gd name="connsiteX4-9" fmla="*/ 0 w 221300"/>
              <a:gd name="connsiteY4-10" fmla="*/ 0 h 2427091"/>
              <a:gd name="connsiteX0-11" fmla="*/ 0 w 221300"/>
              <a:gd name="connsiteY0-12" fmla="*/ 0 h 2427091"/>
              <a:gd name="connsiteX1-13" fmla="*/ 219633 w 221300"/>
              <a:gd name="connsiteY1-14" fmla="*/ 136123 h 2427091"/>
              <a:gd name="connsiteX2-15" fmla="*/ 221300 w 221300"/>
              <a:gd name="connsiteY2-16" fmla="*/ 2427091 h 2427091"/>
              <a:gd name="connsiteX3-17" fmla="*/ 0 w 221300"/>
              <a:gd name="connsiteY3-18" fmla="*/ 2345657 h 2427091"/>
              <a:gd name="connsiteX4-19" fmla="*/ 0 w 221300"/>
              <a:gd name="connsiteY4-20" fmla="*/ 0 h 2427091"/>
              <a:gd name="connsiteX0-21" fmla="*/ 0 w 223133"/>
              <a:gd name="connsiteY0-22" fmla="*/ 0 h 2520478"/>
              <a:gd name="connsiteX1-23" fmla="*/ 219633 w 223133"/>
              <a:gd name="connsiteY1-24" fmla="*/ 136123 h 2520478"/>
              <a:gd name="connsiteX2-25" fmla="*/ 223133 w 223133"/>
              <a:gd name="connsiteY2-26" fmla="*/ 2520478 h 2520478"/>
              <a:gd name="connsiteX3-27" fmla="*/ 0 w 223133"/>
              <a:gd name="connsiteY3-28" fmla="*/ 2345657 h 2520478"/>
              <a:gd name="connsiteX4-29" fmla="*/ 0 w 223133"/>
              <a:gd name="connsiteY4-30" fmla="*/ 0 h 252047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3133" h="2520478">
                <a:moveTo>
                  <a:pt x="0" y="0"/>
                </a:moveTo>
                <a:lnTo>
                  <a:pt x="219633" y="136123"/>
                </a:lnTo>
                <a:cubicBezTo>
                  <a:pt x="220189" y="899779"/>
                  <a:pt x="222577" y="1756822"/>
                  <a:pt x="223133" y="2520478"/>
                </a:cubicBezTo>
                <a:lnTo>
                  <a:pt x="0" y="2345657"/>
                </a:lnTo>
                <a:lnTo>
                  <a:pt x="0" y="0"/>
                </a:lnTo>
                <a:close/>
              </a:path>
            </a:pathLst>
          </a:cu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3871595" y="2400302"/>
            <a:ext cx="1510030" cy="2085973"/>
            <a:chOff x="1153698" y="1396183"/>
            <a:chExt cx="1422048" cy="1964263"/>
          </a:xfrm>
          <a:solidFill>
            <a:srgbClr val="262DCA"/>
          </a:solidFill>
        </p:grpSpPr>
        <p:cxnSp>
          <p:nvCxnSpPr>
            <p:cNvPr id="21" name="直接连接符 20"/>
            <p:cNvCxnSpPr/>
            <p:nvPr/>
          </p:nvCxnSpPr>
          <p:spPr>
            <a:xfrm flipV="1">
              <a:off x="1153698" y="1409336"/>
              <a:ext cx="982132" cy="982132"/>
            </a:xfrm>
            <a:prstGeom prst="line">
              <a:avLst/>
            </a:prstGeom>
            <a:grpFill/>
            <a:ln w="79375">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6200000" flipV="1">
              <a:off x="1176444" y="2365158"/>
              <a:ext cx="982132" cy="982132"/>
            </a:xfrm>
            <a:prstGeom prst="line">
              <a:avLst/>
            </a:prstGeom>
            <a:grpFill/>
            <a:ln w="79375">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2122679" y="1396183"/>
              <a:ext cx="401624" cy="401627"/>
            </a:xfrm>
            <a:prstGeom prst="line">
              <a:avLst/>
            </a:prstGeom>
            <a:grpFill/>
            <a:ln w="79375">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145420" y="2930119"/>
              <a:ext cx="430326" cy="430327"/>
            </a:xfrm>
            <a:prstGeom prst="line">
              <a:avLst/>
            </a:prstGeom>
            <a:grpFill/>
            <a:ln w="79375">
              <a:solidFill>
                <a:srgbClr val="00CC99"/>
              </a:solidFill>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4852035" y="2894330"/>
            <a:ext cx="2809240" cy="583565"/>
          </a:xfrm>
          <a:prstGeom prst="rect">
            <a:avLst/>
          </a:prstGeom>
          <a:noFill/>
          <a:extLst>
            <a:ext uri="{909E8E84-426E-40DD-AFC4-6F175D3DCCD1}">
              <a14:hiddenFill xmlns:a14="http://schemas.microsoft.com/office/drawing/2010/main">
                <a:solidFill>
                  <a:srgbClr val="262DCA"/>
                </a:solidFill>
              </a14:hiddenFill>
            </a:ext>
          </a:extLst>
        </p:spPr>
        <p:txBody>
          <a:bodyPr wrap="square" rtlCol="0">
            <a:spAutoFit/>
          </a:bodyPr>
          <a:lstStyle/>
          <a:p>
            <a:pPr algn="just"/>
            <a:r>
              <a:rPr lang="zh-CN" altLang="en-US" sz="3200" b="1" spc="600" dirty="0">
                <a:solidFill>
                  <a:schemeClr val="tx1">
                    <a:lumMod val="65000"/>
                    <a:lumOff val="35000"/>
                  </a:schemeClr>
                </a:solidFill>
                <a:latin typeface="微软雅黑" panose="020B0503020204020204" pitchFamily="34" charset="-122"/>
                <a:ea typeface="微软雅黑" panose="020B0503020204020204" pitchFamily="34" charset="-122"/>
              </a:rPr>
              <a:t>主要功能域</a:t>
            </a:r>
          </a:p>
        </p:txBody>
      </p:sp>
      <p:sp>
        <p:nvSpPr>
          <p:cNvPr id="20" name="文本框 19"/>
          <p:cNvSpPr txBox="1"/>
          <p:nvPr/>
        </p:nvSpPr>
        <p:spPr>
          <a:xfrm>
            <a:off x="4852035" y="3518535"/>
            <a:ext cx="5484495" cy="337185"/>
          </a:xfrm>
          <a:prstGeom prst="rect">
            <a:avLst/>
          </a:prstGeom>
          <a:noFill/>
          <a:extLst>
            <a:ext uri="{909E8E84-426E-40DD-AFC4-6F175D3DCCD1}">
              <a14:hiddenFill xmlns:a14="http://schemas.microsoft.com/office/drawing/2010/main">
                <a:solidFill>
                  <a:srgbClr val="262DCA"/>
                </a:solidFill>
              </a14:hiddenFill>
            </a:ext>
          </a:extLst>
        </p:spPr>
        <p:txBody>
          <a:bodyPr wrap="square" rtlCol="0">
            <a:spAutoFit/>
          </a:bodyPr>
          <a:lstStyle/>
          <a:p>
            <a:pPr algn="just"/>
            <a:r>
              <a:rPr lang="zh-CN" altLang="en-US" sz="1600" spc="300" dirty="0">
                <a:solidFill>
                  <a:schemeClr val="tx1">
                    <a:lumMod val="65000"/>
                    <a:lumOff val="35000"/>
                  </a:schemeClr>
                </a:solidFill>
                <a:latin typeface="微软雅黑" panose="020B0503020204020204" pitchFamily="34" charset="-122"/>
                <a:ea typeface="微软雅黑" panose="020B0503020204020204" pitchFamily="34" charset="-122"/>
              </a:rPr>
              <a:t>高效快捷地落实战略规划，实现既定目标</a:t>
            </a:r>
          </a:p>
        </p:txBody>
      </p:sp>
      <p:sp>
        <p:nvSpPr>
          <p:cNvPr id="25" name="文本框 24"/>
          <p:cNvSpPr txBox="1"/>
          <p:nvPr/>
        </p:nvSpPr>
        <p:spPr>
          <a:xfrm>
            <a:off x="4266426" y="2941077"/>
            <a:ext cx="681990" cy="922020"/>
          </a:xfrm>
          <a:prstGeom prst="rect">
            <a:avLst/>
          </a:prstGeom>
          <a:noFill/>
        </p:spPr>
        <p:txBody>
          <a:bodyPr wrap="none" rtlCol="0">
            <a:spAutoFit/>
          </a:bodyPr>
          <a:lstStyle/>
          <a:p>
            <a:pPr algn="l"/>
            <a:r>
              <a:rPr lang="en-US" altLang="zh-CN" sz="5400" b="1" spc="600" dirty="0">
                <a:solidFill>
                  <a:srgbClr val="00CC99"/>
                </a:solidFill>
                <a:latin typeface="微软雅黑" panose="020B0503020204020204" pitchFamily="34" charset="-122"/>
                <a:ea typeface="微软雅黑" panose="020B0503020204020204" pitchFamily="34" charset="-122"/>
              </a:rPr>
              <a:t>3</a:t>
            </a:r>
            <a:endParaRPr lang="zh-CN" altLang="en-US" sz="5400" b="1" spc="600" dirty="0">
              <a:solidFill>
                <a:srgbClr val="00CC99"/>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CC99"/>
        </a:solidFill>
        <a:ln>
          <a:no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just">
          <a:defRPr sz="1600" spc="300" dirty="0" smtClean="0">
            <a:solidFill>
              <a:schemeClr val="tx1">
                <a:lumMod val="50000"/>
                <a:lumOff val="50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2398</Words>
  <Application>Microsoft Office PowerPoint</Application>
  <PresentationFormat>宽屏</PresentationFormat>
  <Paragraphs>330</Paragraphs>
  <Slides>53</Slides>
  <Notes>29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53</vt:i4>
      </vt:variant>
    </vt:vector>
  </HeadingPairs>
  <TitlesOfParts>
    <vt:vector size="60" baseType="lpstr">
      <vt:lpstr>等线</vt:lpstr>
      <vt:lpstr>等线 Light</vt:lpstr>
      <vt:lpstr>宋体</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liudehe</cp:lastModifiedBy>
  <cp:revision>127</cp:revision>
  <dcterms:created xsi:type="dcterms:W3CDTF">2019-05-02T07:09:00Z</dcterms:created>
  <dcterms:modified xsi:type="dcterms:W3CDTF">2020-03-18T05:36:34Z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